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7"/>
  </p:notesMasterIdLst>
  <p:sldIdLst>
    <p:sldId id="2812" r:id="rId2"/>
    <p:sldId id="2779" r:id="rId3"/>
    <p:sldId id="2798" r:id="rId4"/>
    <p:sldId id="2797" r:id="rId5"/>
    <p:sldId id="727" r:id="rId6"/>
    <p:sldId id="2799" r:id="rId7"/>
    <p:sldId id="2595" r:id="rId8"/>
    <p:sldId id="2760" r:id="rId9"/>
    <p:sldId id="2761" r:id="rId10"/>
    <p:sldId id="2762" r:id="rId11"/>
    <p:sldId id="2766" r:id="rId12"/>
    <p:sldId id="2763" r:id="rId13"/>
    <p:sldId id="2764" r:id="rId14"/>
    <p:sldId id="2765" r:id="rId15"/>
    <p:sldId id="2767" r:id="rId16"/>
    <p:sldId id="2768" r:id="rId17"/>
    <p:sldId id="2769" r:id="rId18"/>
    <p:sldId id="2770" r:id="rId19"/>
    <p:sldId id="2771" r:id="rId20"/>
    <p:sldId id="2772" r:id="rId21"/>
    <p:sldId id="2773" r:id="rId22"/>
    <p:sldId id="2777" r:id="rId23"/>
    <p:sldId id="2402" r:id="rId24"/>
    <p:sldId id="2357" r:id="rId25"/>
    <p:sldId id="384" r:id="rId26"/>
    <p:sldId id="385" r:id="rId27"/>
    <p:sldId id="386" r:id="rId28"/>
    <p:sldId id="387" r:id="rId29"/>
    <p:sldId id="388" r:id="rId30"/>
    <p:sldId id="389" r:id="rId31"/>
    <p:sldId id="390" r:id="rId32"/>
    <p:sldId id="391" r:id="rId33"/>
    <p:sldId id="392" r:id="rId34"/>
    <p:sldId id="393" r:id="rId35"/>
    <p:sldId id="394" r:id="rId36"/>
    <p:sldId id="2363" r:id="rId37"/>
    <p:sldId id="395" r:id="rId38"/>
    <p:sldId id="2778" r:id="rId39"/>
    <p:sldId id="397" r:id="rId40"/>
    <p:sldId id="2359" r:id="rId41"/>
    <p:sldId id="2742" r:id="rId42"/>
    <p:sldId id="2743" r:id="rId43"/>
    <p:sldId id="256" r:id="rId44"/>
    <p:sldId id="259" r:id="rId45"/>
    <p:sldId id="262" r:id="rId46"/>
    <p:sldId id="261" r:id="rId47"/>
    <p:sldId id="260" r:id="rId48"/>
    <p:sldId id="263" r:id="rId49"/>
    <p:sldId id="264" r:id="rId50"/>
    <p:sldId id="2781" r:id="rId51"/>
    <p:sldId id="307" r:id="rId52"/>
    <p:sldId id="313" r:id="rId53"/>
    <p:sldId id="317" r:id="rId54"/>
    <p:sldId id="318" r:id="rId55"/>
    <p:sldId id="319" r:id="rId56"/>
    <p:sldId id="320" r:id="rId57"/>
    <p:sldId id="362" r:id="rId58"/>
    <p:sldId id="2806" r:id="rId59"/>
    <p:sldId id="2807" r:id="rId60"/>
    <p:sldId id="2809" r:id="rId61"/>
    <p:sldId id="266" r:id="rId62"/>
    <p:sldId id="331" r:id="rId63"/>
    <p:sldId id="314" r:id="rId64"/>
    <p:sldId id="354" r:id="rId65"/>
    <p:sldId id="355" r:id="rId66"/>
    <p:sldId id="356" r:id="rId67"/>
    <p:sldId id="357" r:id="rId68"/>
    <p:sldId id="321" r:id="rId69"/>
    <p:sldId id="322" r:id="rId70"/>
    <p:sldId id="323" r:id="rId71"/>
    <p:sldId id="324" r:id="rId72"/>
    <p:sldId id="325" r:id="rId73"/>
    <p:sldId id="358" r:id="rId74"/>
    <p:sldId id="315" r:id="rId75"/>
    <p:sldId id="2804" r:id="rId76"/>
    <p:sldId id="336" r:id="rId77"/>
    <p:sldId id="337" r:id="rId78"/>
    <p:sldId id="338" r:id="rId79"/>
    <p:sldId id="360" r:id="rId80"/>
    <p:sldId id="340" r:id="rId81"/>
    <p:sldId id="341" r:id="rId82"/>
    <p:sldId id="342" r:id="rId83"/>
    <p:sldId id="361" r:id="rId84"/>
    <p:sldId id="343" r:id="rId85"/>
    <p:sldId id="344" r:id="rId86"/>
    <p:sldId id="345" r:id="rId87"/>
    <p:sldId id="346" r:id="rId88"/>
    <p:sldId id="347" r:id="rId89"/>
    <p:sldId id="363" r:id="rId90"/>
    <p:sldId id="326" r:id="rId91"/>
    <p:sldId id="327" r:id="rId92"/>
    <p:sldId id="328" r:id="rId93"/>
    <p:sldId id="329" r:id="rId94"/>
    <p:sldId id="330" r:id="rId95"/>
    <p:sldId id="305" r:id="rId96"/>
    <p:sldId id="359" r:id="rId97"/>
    <p:sldId id="316" r:id="rId98"/>
    <p:sldId id="348" r:id="rId99"/>
    <p:sldId id="349" r:id="rId100"/>
    <p:sldId id="350" r:id="rId101"/>
    <p:sldId id="351" r:id="rId102"/>
    <p:sldId id="352" r:id="rId103"/>
    <p:sldId id="353" r:id="rId104"/>
    <p:sldId id="2810" r:id="rId105"/>
    <p:sldId id="2811" r:id="rId106"/>
    <p:sldId id="271" r:id="rId107"/>
    <p:sldId id="272" r:id="rId108"/>
    <p:sldId id="2785" r:id="rId109"/>
    <p:sldId id="2786" r:id="rId110"/>
    <p:sldId id="2787" r:id="rId111"/>
    <p:sldId id="2788" r:id="rId112"/>
    <p:sldId id="2789" r:id="rId113"/>
    <p:sldId id="2790" r:id="rId114"/>
    <p:sldId id="2791" r:id="rId115"/>
    <p:sldId id="2792" r:id="rId116"/>
    <p:sldId id="2793" r:id="rId117"/>
    <p:sldId id="2794" r:id="rId118"/>
    <p:sldId id="2795" r:id="rId119"/>
    <p:sldId id="2782" r:id="rId120"/>
    <p:sldId id="1929" r:id="rId121"/>
    <p:sldId id="1930" r:id="rId122"/>
    <p:sldId id="1931" r:id="rId123"/>
    <p:sldId id="1932" r:id="rId124"/>
    <p:sldId id="1933" r:id="rId125"/>
    <p:sldId id="1934" r:id="rId126"/>
    <p:sldId id="1935" r:id="rId127"/>
    <p:sldId id="1936" r:id="rId128"/>
    <p:sldId id="1937" r:id="rId129"/>
    <p:sldId id="2161" r:id="rId130"/>
    <p:sldId id="2783" r:id="rId131"/>
    <p:sldId id="2784" r:id="rId132"/>
    <p:sldId id="2802" r:id="rId133"/>
    <p:sldId id="2803" r:id="rId134"/>
    <p:sldId id="2805" r:id="rId135"/>
    <p:sldId id="275" r:id="rId136"/>
  </p:sldIdLst>
  <p:sldSz cx="12190413" cy="6859588"/>
  <p:notesSz cx="6858000" cy="9144000"/>
  <p:defaultTextStyle>
    <a:defPPr>
      <a:defRPr lang="it-IT"/>
    </a:defPPr>
    <a:lvl1pPr marL="0" algn="l" defTabSz="1097737" rtl="0" eaLnBrk="1" latinLnBrk="0" hangingPunct="1">
      <a:defRPr sz="2200" kern="1200">
        <a:solidFill>
          <a:schemeClr val="tx1"/>
        </a:solidFill>
        <a:latin typeface="+mn-lt"/>
        <a:ea typeface="+mn-ea"/>
        <a:cs typeface="+mn-cs"/>
      </a:defRPr>
    </a:lvl1pPr>
    <a:lvl2pPr marL="548869" algn="l" defTabSz="1097737" rtl="0" eaLnBrk="1" latinLnBrk="0" hangingPunct="1">
      <a:defRPr sz="2200" kern="1200">
        <a:solidFill>
          <a:schemeClr val="tx1"/>
        </a:solidFill>
        <a:latin typeface="+mn-lt"/>
        <a:ea typeface="+mn-ea"/>
        <a:cs typeface="+mn-cs"/>
      </a:defRPr>
    </a:lvl2pPr>
    <a:lvl3pPr marL="1097737" algn="l" defTabSz="1097737" rtl="0" eaLnBrk="1" latinLnBrk="0" hangingPunct="1">
      <a:defRPr sz="2200" kern="1200">
        <a:solidFill>
          <a:schemeClr val="tx1"/>
        </a:solidFill>
        <a:latin typeface="+mn-lt"/>
        <a:ea typeface="+mn-ea"/>
        <a:cs typeface="+mn-cs"/>
      </a:defRPr>
    </a:lvl3pPr>
    <a:lvl4pPr marL="1646606" algn="l" defTabSz="1097737" rtl="0" eaLnBrk="1" latinLnBrk="0" hangingPunct="1">
      <a:defRPr sz="2200" kern="1200">
        <a:solidFill>
          <a:schemeClr val="tx1"/>
        </a:solidFill>
        <a:latin typeface="+mn-lt"/>
        <a:ea typeface="+mn-ea"/>
        <a:cs typeface="+mn-cs"/>
      </a:defRPr>
    </a:lvl4pPr>
    <a:lvl5pPr marL="2195474" algn="l" defTabSz="1097737" rtl="0" eaLnBrk="1" latinLnBrk="0" hangingPunct="1">
      <a:defRPr sz="2200" kern="1200">
        <a:solidFill>
          <a:schemeClr val="tx1"/>
        </a:solidFill>
        <a:latin typeface="+mn-lt"/>
        <a:ea typeface="+mn-ea"/>
        <a:cs typeface="+mn-cs"/>
      </a:defRPr>
    </a:lvl5pPr>
    <a:lvl6pPr marL="2744343" algn="l" defTabSz="1097737" rtl="0" eaLnBrk="1" latinLnBrk="0" hangingPunct="1">
      <a:defRPr sz="2200" kern="1200">
        <a:solidFill>
          <a:schemeClr val="tx1"/>
        </a:solidFill>
        <a:latin typeface="+mn-lt"/>
        <a:ea typeface="+mn-ea"/>
        <a:cs typeface="+mn-cs"/>
      </a:defRPr>
    </a:lvl6pPr>
    <a:lvl7pPr marL="3293212" algn="l" defTabSz="1097737" rtl="0" eaLnBrk="1" latinLnBrk="0" hangingPunct="1">
      <a:defRPr sz="2200" kern="1200">
        <a:solidFill>
          <a:schemeClr val="tx1"/>
        </a:solidFill>
        <a:latin typeface="+mn-lt"/>
        <a:ea typeface="+mn-ea"/>
        <a:cs typeface="+mn-cs"/>
      </a:defRPr>
    </a:lvl7pPr>
    <a:lvl8pPr marL="3842080" algn="l" defTabSz="1097737" rtl="0" eaLnBrk="1" latinLnBrk="0" hangingPunct="1">
      <a:defRPr sz="2200" kern="1200">
        <a:solidFill>
          <a:schemeClr val="tx1"/>
        </a:solidFill>
        <a:latin typeface="+mn-lt"/>
        <a:ea typeface="+mn-ea"/>
        <a:cs typeface="+mn-cs"/>
      </a:defRPr>
    </a:lvl8pPr>
    <a:lvl9pPr marL="4390949" algn="l" defTabSz="1097737"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834" y="-96"/>
      </p:cViewPr>
      <p:guideLst>
        <p:guide orient="horz" pos="2161"/>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png"/></Relationships>
</file>

<file path=ppt/diagrams/_rels/data1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image" Target="../media/image90.png"/></Relationships>
</file>

<file path=ppt/diagrams/_rels/data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image" Target="../media/image7.png"/></Relationships>
</file>

<file path=ppt/diagrams/_rels/data3.xml.rels><?xml version="1.0" encoding="UTF-8" standalone="yes"?>
<Relationships xmlns="http://schemas.openxmlformats.org/package/2006/relationships"><Relationship Id="rId1" Type="http://schemas.openxmlformats.org/officeDocument/2006/relationships/image" Target="../media/image1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png"/></Relationships>
</file>

<file path=ppt/diagrams/_rels/drawing1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image" Target="../media/image9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image" Target="../media/image7.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2.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CD6577-0E94-4F70-ABD4-5A1055399034}" type="doc">
      <dgm:prSet loTypeId="urn:microsoft.com/office/officeart/2008/layout/AlternatingPictureBlocks" loCatId="picture" qsTypeId="urn:microsoft.com/office/officeart/2005/8/quickstyle/simple1" qsCatId="simple" csTypeId="urn:microsoft.com/office/officeart/2005/8/colors/accent0_1" csCatId="mainScheme" phldr="1"/>
      <dgm:spPr/>
      <dgm:t>
        <a:bodyPr/>
        <a:lstStyle/>
        <a:p>
          <a:endParaRPr lang="it-IT"/>
        </a:p>
      </dgm:t>
    </dgm:pt>
    <dgm:pt modelId="{5D99AD8E-BDC0-4887-BF37-8A6A839D8AFB}">
      <dgm:prSet phldrT="[Testo]"/>
      <dgm:spPr/>
      <dgm:t>
        <a:bodyPr/>
        <a:lstStyle/>
        <a:p>
          <a:r>
            <a:rPr lang="it-IT" b="1" dirty="0">
              <a:solidFill>
                <a:srgbClr val="C00000"/>
              </a:solidFill>
              <a:latin typeface="Arial Narrow" panose="020B0606020202030204" pitchFamily="34" charset="0"/>
            </a:rPr>
            <a:t>Comprendere</a:t>
          </a:r>
          <a:r>
            <a:rPr lang="it-IT" b="1" dirty="0">
              <a:latin typeface="Arial Narrow" panose="020B0606020202030204" pitchFamily="34" charset="0"/>
            </a:rPr>
            <a:t> i meccanismi di base della corruzione</a:t>
          </a:r>
        </a:p>
      </dgm:t>
    </dgm:pt>
    <dgm:pt modelId="{B15C889B-C63F-4FE3-B032-FC5CE127BF9C}" type="parTrans" cxnId="{57AB0440-2F05-4D2B-8CC5-C9066C50CB21}">
      <dgm:prSet/>
      <dgm:spPr/>
      <dgm:t>
        <a:bodyPr/>
        <a:lstStyle/>
        <a:p>
          <a:endParaRPr lang="it-IT" b="1">
            <a:latin typeface="Arial Narrow" panose="020B0606020202030204" pitchFamily="34" charset="0"/>
          </a:endParaRPr>
        </a:p>
      </dgm:t>
    </dgm:pt>
    <dgm:pt modelId="{5A660E63-BA96-4986-A132-98FB0A64468F}" type="sibTrans" cxnId="{57AB0440-2F05-4D2B-8CC5-C9066C50CB21}">
      <dgm:prSet/>
      <dgm:spPr/>
      <dgm:t>
        <a:bodyPr/>
        <a:lstStyle/>
        <a:p>
          <a:endParaRPr lang="it-IT" b="1">
            <a:latin typeface="Arial Narrow" panose="020B0606020202030204" pitchFamily="34" charset="0"/>
          </a:endParaRPr>
        </a:p>
      </dgm:t>
    </dgm:pt>
    <dgm:pt modelId="{4B4BEF58-1F7C-47C1-A01C-236E2B783FBD}">
      <dgm:prSet phldrT="[Testo]"/>
      <dgm:spPr/>
      <dgm:t>
        <a:bodyPr/>
        <a:lstStyle/>
        <a:p>
          <a:r>
            <a:rPr lang="it-IT" b="1" dirty="0">
              <a:solidFill>
                <a:srgbClr val="C00000"/>
              </a:solidFill>
              <a:latin typeface="Arial Narrow" panose="020B0606020202030204" pitchFamily="34" charset="0"/>
            </a:rPr>
            <a:t>Decodificare</a:t>
          </a:r>
          <a:r>
            <a:rPr lang="it-IT" b="1" dirty="0">
              <a:latin typeface="Arial Narrow" panose="020B0606020202030204" pitchFamily="34" charset="0"/>
            </a:rPr>
            <a:t> scenari relativi a </a:t>
          </a:r>
          <a:r>
            <a:rPr lang="it-IT" b="1" u="sng" dirty="0">
              <a:latin typeface="Arial Narrow" panose="020B0606020202030204" pitchFamily="34" charset="0"/>
            </a:rPr>
            <a:t>conflitti di interessi </a:t>
          </a:r>
          <a:r>
            <a:rPr lang="it-IT" b="1" dirty="0">
              <a:latin typeface="Arial Narrow" panose="020B0606020202030204" pitchFamily="34" charset="0"/>
            </a:rPr>
            <a:t>attraverso la relazione Principale-Agente «estesa»</a:t>
          </a:r>
        </a:p>
      </dgm:t>
    </dgm:pt>
    <dgm:pt modelId="{59E55973-71CE-4235-BE4D-DE59AA2FB046}" type="parTrans" cxnId="{1CA21D2F-2817-44CE-8010-26F32894652A}">
      <dgm:prSet/>
      <dgm:spPr/>
      <dgm:t>
        <a:bodyPr/>
        <a:lstStyle/>
        <a:p>
          <a:endParaRPr lang="it-IT" b="1">
            <a:latin typeface="Arial Narrow" panose="020B0606020202030204" pitchFamily="34" charset="0"/>
          </a:endParaRPr>
        </a:p>
      </dgm:t>
    </dgm:pt>
    <dgm:pt modelId="{FD6718B3-0E4B-45C0-A33A-636EC5BA5ACB}" type="sibTrans" cxnId="{1CA21D2F-2817-44CE-8010-26F32894652A}">
      <dgm:prSet/>
      <dgm:spPr/>
      <dgm:t>
        <a:bodyPr/>
        <a:lstStyle/>
        <a:p>
          <a:endParaRPr lang="it-IT" b="1">
            <a:latin typeface="Arial Narrow" panose="020B0606020202030204" pitchFamily="34" charset="0"/>
          </a:endParaRPr>
        </a:p>
      </dgm:t>
    </dgm:pt>
    <dgm:pt modelId="{7F4975E6-E36D-4ABF-9A34-52E4BBAE8E2B}">
      <dgm:prSet phldrT="[Testo]"/>
      <dgm:spPr/>
      <dgm:t>
        <a:bodyPr/>
        <a:lstStyle/>
        <a:p>
          <a:r>
            <a:rPr lang="it-IT" b="1" dirty="0">
              <a:solidFill>
                <a:srgbClr val="C00000"/>
              </a:solidFill>
              <a:latin typeface="Arial Narrow" panose="020B0606020202030204" pitchFamily="34" charset="0"/>
            </a:rPr>
            <a:t>Applicare</a:t>
          </a:r>
          <a:r>
            <a:rPr lang="it-IT" b="1" dirty="0">
              <a:latin typeface="Arial Narrow" panose="020B0606020202030204" pitchFamily="34" charset="0"/>
            </a:rPr>
            <a:t> agli scenari le misure regolamentari ed etiche stabilite nel Codice di comportamento aziendale.</a:t>
          </a:r>
        </a:p>
      </dgm:t>
    </dgm:pt>
    <dgm:pt modelId="{0752FDAE-FEE0-4A50-8534-899640E9804C}" type="parTrans" cxnId="{E0EBC838-EDAA-4CD3-80E9-AACC19B11C82}">
      <dgm:prSet/>
      <dgm:spPr/>
      <dgm:t>
        <a:bodyPr/>
        <a:lstStyle/>
        <a:p>
          <a:endParaRPr lang="it-IT" b="1">
            <a:latin typeface="Arial Narrow" panose="020B0606020202030204" pitchFamily="34" charset="0"/>
          </a:endParaRPr>
        </a:p>
      </dgm:t>
    </dgm:pt>
    <dgm:pt modelId="{82D9E7E0-37C2-445A-8739-3083AA0CD6E7}" type="sibTrans" cxnId="{E0EBC838-EDAA-4CD3-80E9-AACC19B11C82}">
      <dgm:prSet/>
      <dgm:spPr/>
      <dgm:t>
        <a:bodyPr/>
        <a:lstStyle/>
        <a:p>
          <a:endParaRPr lang="it-IT" b="1">
            <a:latin typeface="Arial Narrow" panose="020B0606020202030204" pitchFamily="34" charset="0"/>
          </a:endParaRPr>
        </a:p>
      </dgm:t>
    </dgm:pt>
    <dgm:pt modelId="{D83DD5F8-98B3-49EA-9560-544EBB721516}" type="pres">
      <dgm:prSet presAssocID="{15CD6577-0E94-4F70-ABD4-5A1055399034}" presName="linearFlow" presStyleCnt="0">
        <dgm:presLayoutVars>
          <dgm:dir/>
          <dgm:resizeHandles val="exact"/>
        </dgm:presLayoutVars>
      </dgm:prSet>
      <dgm:spPr/>
      <dgm:t>
        <a:bodyPr/>
        <a:lstStyle/>
        <a:p>
          <a:endParaRPr lang="it-IT"/>
        </a:p>
      </dgm:t>
    </dgm:pt>
    <dgm:pt modelId="{57E9A473-9673-4C80-B42E-B3AC4D25E196}" type="pres">
      <dgm:prSet presAssocID="{5D99AD8E-BDC0-4887-BF37-8A6A839D8AFB}" presName="comp" presStyleCnt="0"/>
      <dgm:spPr/>
    </dgm:pt>
    <dgm:pt modelId="{264A11AE-750F-422E-AA65-D56D6529732E}" type="pres">
      <dgm:prSet presAssocID="{5D99AD8E-BDC0-4887-BF37-8A6A839D8AFB}" presName="rect2" presStyleLbl="node1" presStyleIdx="0" presStyleCnt="3">
        <dgm:presLayoutVars>
          <dgm:bulletEnabled val="1"/>
        </dgm:presLayoutVars>
      </dgm:prSet>
      <dgm:spPr/>
      <dgm:t>
        <a:bodyPr/>
        <a:lstStyle/>
        <a:p>
          <a:endParaRPr lang="it-IT"/>
        </a:p>
      </dgm:t>
    </dgm:pt>
    <dgm:pt modelId="{FEC38246-2428-4358-8F95-F1EA1E03A5B6}" type="pres">
      <dgm:prSet presAssocID="{5D99AD8E-BDC0-4887-BF37-8A6A839D8AFB}" presName="rect1" presStyleLbl="lnNode1" presStyleIdx="0" presStyleCnt="3"/>
      <dgm:spPr>
        <a:blipFill dpi="0" rotWithShape="1">
          <a:blip xmlns:r="http://schemas.openxmlformats.org/officeDocument/2006/relationships" r:embed="rId1"/>
          <a:srcRect/>
          <a:stretch>
            <a:fillRect t="25000" b="25000"/>
          </a:stretch>
        </a:blipFill>
      </dgm:spPr>
    </dgm:pt>
    <dgm:pt modelId="{BDFE2607-8235-4A62-8238-BE0F55C5A7F6}" type="pres">
      <dgm:prSet presAssocID="{5A660E63-BA96-4986-A132-98FB0A64468F}" presName="sibTrans" presStyleCnt="0"/>
      <dgm:spPr/>
    </dgm:pt>
    <dgm:pt modelId="{6174666A-E298-403D-93BB-EE9F732551ED}" type="pres">
      <dgm:prSet presAssocID="{4B4BEF58-1F7C-47C1-A01C-236E2B783FBD}" presName="comp" presStyleCnt="0"/>
      <dgm:spPr/>
    </dgm:pt>
    <dgm:pt modelId="{B928D3BB-578C-4A0E-BEE9-03340E56D814}" type="pres">
      <dgm:prSet presAssocID="{4B4BEF58-1F7C-47C1-A01C-236E2B783FBD}" presName="rect2" presStyleLbl="node1" presStyleIdx="1" presStyleCnt="3">
        <dgm:presLayoutVars>
          <dgm:bulletEnabled val="1"/>
        </dgm:presLayoutVars>
      </dgm:prSet>
      <dgm:spPr/>
      <dgm:t>
        <a:bodyPr/>
        <a:lstStyle/>
        <a:p>
          <a:endParaRPr lang="it-IT"/>
        </a:p>
      </dgm:t>
    </dgm:pt>
    <dgm:pt modelId="{C4949F2A-FCFB-45EB-AA33-720E24EA4270}" type="pres">
      <dgm:prSet presAssocID="{4B4BEF58-1F7C-47C1-A01C-236E2B783FBD}" presName="rect1" presStyleLbl="lnNode1" presStyleIdx="1" presStyleCnt="3"/>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dgm:spPr>
    </dgm:pt>
    <dgm:pt modelId="{BB59CAE4-9396-47A7-A56F-EF0CCCE066E0}" type="pres">
      <dgm:prSet presAssocID="{FD6718B3-0E4B-45C0-A33A-636EC5BA5ACB}" presName="sibTrans" presStyleCnt="0"/>
      <dgm:spPr/>
    </dgm:pt>
    <dgm:pt modelId="{7DE8BD0A-47B4-4DA6-AF63-B5E9C0DAEEF2}" type="pres">
      <dgm:prSet presAssocID="{7F4975E6-E36D-4ABF-9A34-52E4BBAE8E2B}" presName="comp" presStyleCnt="0"/>
      <dgm:spPr/>
    </dgm:pt>
    <dgm:pt modelId="{811ED15B-5B30-412A-9274-4FD81662B430}" type="pres">
      <dgm:prSet presAssocID="{7F4975E6-E36D-4ABF-9A34-52E4BBAE8E2B}" presName="rect2" presStyleLbl="node1" presStyleIdx="2" presStyleCnt="3">
        <dgm:presLayoutVars>
          <dgm:bulletEnabled val="1"/>
        </dgm:presLayoutVars>
      </dgm:prSet>
      <dgm:spPr/>
      <dgm:t>
        <a:bodyPr/>
        <a:lstStyle/>
        <a:p>
          <a:endParaRPr lang="it-IT"/>
        </a:p>
      </dgm:t>
    </dgm:pt>
    <dgm:pt modelId="{3892D897-20A4-4B62-A3FC-AABB2953C614}" type="pres">
      <dgm:prSet presAssocID="{7F4975E6-E36D-4ABF-9A34-52E4BBAE8E2B}" presName="rect1" presStyleLbl="lnNode1" presStyleIdx="2" presStyleCnt="3" custLinFactNeighborX="230" custLinFactNeighborY="-189"/>
      <dgm:spPr>
        <a:blipFill dpi="0" rotWithShape="0">
          <a:blip xmlns:r="http://schemas.openxmlformats.org/officeDocument/2006/relationships" r:embed="rId3"/>
          <a:srcRect/>
          <a:stretch>
            <a:fillRect l="8000" t="-20000" r="13000" b="-131000"/>
          </a:stretch>
        </a:blipFill>
      </dgm:spPr>
    </dgm:pt>
  </dgm:ptLst>
  <dgm:cxnLst>
    <dgm:cxn modelId="{45FD4267-C934-4354-81A9-E5B09D4244E3}" type="presOf" srcId="{5D99AD8E-BDC0-4887-BF37-8A6A839D8AFB}" destId="{264A11AE-750F-422E-AA65-D56D6529732E}" srcOrd="0" destOrd="0" presId="urn:microsoft.com/office/officeart/2008/layout/AlternatingPictureBlocks"/>
    <dgm:cxn modelId="{57AB0440-2F05-4D2B-8CC5-C9066C50CB21}" srcId="{15CD6577-0E94-4F70-ABD4-5A1055399034}" destId="{5D99AD8E-BDC0-4887-BF37-8A6A839D8AFB}" srcOrd="0" destOrd="0" parTransId="{B15C889B-C63F-4FE3-B032-FC5CE127BF9C}" sibTransId="{5A660E63-BA96-4986-A132-98FB0A64468F}"/>
    <dgm:cxn modelId="{E0EBC838-EDAA-4CD3-80E9-AACC19B11C82}" srcId="{15CD6577-0E94-4F70-ABD4-5A1055399034}" destId="{7F4975E6-E36D-4ABF-9A34-52E4BBAE8E2B}" srcOrd="2" destOrd="0" parTransId="{0752FDAE-FEE0-4A50-8534-899640E9804C}" sibTransId="{82D9E7E0-37C2-445A-8739-3083AA0CD6E7}"/>
    <dgm:cxn modelId="{E3DA3399-98E6-4075-863A-DB091156125F}" type="presOf" srcId="{7F4975E6-E36D-4ABF-9A34-52E4BBAE8E2B}" destId="{811ED15B-5B30-412A-9274-4FD81662B430}" srcOrd="0" destOrd="0" presId="urn:microsoft.com/office/officeart/2008/layout/AlternatingPictureBlocks"/>
    <dgm:cxn modelId="{47E875C1-F02D-456D-8B51-EAB64BD2C9DC}" type="presOf" srcId="{4B4BEF58-1F7C-47C1-A01C-236E2B783FBD}" destId="{B928D3BB-578C-4A0E-BEE9-03340E56D814}" srcOrd="0" destOrd="0" presId="urn:microsoft.com/office/officeart/2008/layout/AlternatingPictureBlocks"/>
    <dgm:cxn modelId="{1CA21D2F-2817-44CE-8010-26F32894652A}" srcId="{15CD6577-0E94-4F70-ABD4-5A1055399034}" destId="{4B4BEF58-1F7C-47C1-A01C-236E2B783FBD}" srcOrd="1" destOrd="0" parTransId="{59E55973-71CE-4235-BE4D-DE59AA2FB046}" sibTransId="{FD6718B3-0E4B-45C0-A33A-636EC5BA5ACB}"/>
    <dgm:cxn modelId="{F49E3757-CF33-4FAA-925D-FBF24E470199}" type="presOf" srcId="{15CD6577-0E94-4F70-ABD4-5A1055399034}" destId="{D83DD5F8-98B3-49EA-9560-544EBB721516}" srcOrd="0" destOrd="0" presId="urn:microsoft.com/office/officeart/2008/layout/AlternatingPictureBlocks"/>
    <dgm:cxn modelId="{DE769D1E-CAEE-4F39-A675-B0D46C8B5327}" type="presParOf" srcId="{D83DD5F8-98B3-49EA-9560-544EBB721516}" destId="{57E9A473-9673-4C80-B42E-B3AC4D25E196}" srcOrd="0" destOrd="0" presId="urn:microsoft.com/office/officeart/2008/layout/AlternatingPictureBlocks"/>
    <dgm:cxn modelId="{EA3BEA1C-852E-4C87-92C4-020D2707A035}" type="presParOf" srcId="{57E9A473-9673-4C80-B42E-B3AC4D25E196}" destId="{264A11AE-750F-422E-AA65-D56D6529732E}" srcOrd="0" destOrd="0" presId="urn:microsoft.com/office/officeart/2008/layout/AlternatingPictureBlocks"/>
    <dgm:cxn modelId="{8A3CA7F0-E556-4DDD-B7DF-64F03D225DC9}" type="presParOf" srcId="{57E9A473-9673-4C80-B42E-B3AC4D25E196}" destId="{FEC38246-2428-4358-8F95-F1EA1E03A5B6}" srcOrd="1" destOrd="0" presId="urn:microsoft.com/office/officeart/2008/layout/AlternatingPictureBlocks"/>
    <dgm:cxn modelId="{25F3B187-704D-4B0C-88E3-60F889211FB6}" type="presParOf" srcId="{D83DD5F8-98B3-49EA-9560-544EBB721516}" destId="{BDFE2607-8235-4A62-8238-BE0F55C5A7F6}" srcOrd="1" destOrd="0" presId="urn:microsoft.com/office/officeart/2008/layout/AlternatingPictureBlocks"/>
    <dgm:cxn modelId="{69256243-8ACC-4BFE-AAE0-5E4C8FC3B866}" type="presParOf" srcId="{D83DD5F8-98B3-49EA-9560-544EBB721516}" destId="{6174666A-E298-403D-93BB-EE9F732551ED}" srcOrd="2" destOrd="0" presId="urn:microsoft.com/office/officeart/2008/layout/AlternatingPictureBlocks"/>
    <dgm:cxn modelId="{C7E7738D-BDFB-4217-A23C-0533AA13B044}" type="presParOf" srcId="{6174666A-E298-403D-93BB-EE9F732551ED}" destId="{B928D3BB-578C-4A0E-BEE9-03340E56D814}" srcOrd="0" destOrd="0" presId="urn:microsoft.com/office/officeart/2008/layout/AlternatingPictureBlocks"/>
    <dgm:cxn modelId="{D9D2EDE7-0438-4EF4-BDBA-6C04ACDA679E}" type="presParOf" srcId="{6174666A-E298-403D-93BB-EE9F732551ED}" destId="{C4949F2A-FCFB-45EB-AA33-720E24EA4270}" srcOrd="1" destOrd="0" presId="urn:microsoft.com/office/officeart/2008/layout/AlternatingPictureBlocks"/>
    <dgm:cxn modelId="{2D10A115-4A5D-463B-A764-7A590E8351C9}" type="presParOf" srcId="{D83DD5F8-98B3-49EA-9560-544EBB721516}" destId="{BB59CAE4-9396-47A7-A56F-EF0CCCE066E0}" srcOrd="3" destOrd="0" presId="urn:microsoft.com/office/officeart/2008/layout/AlternatingPictureBlocks"/>
    <dgm:cxn modelId="{127AFD6E-31C5-4ACB-B81D-261E18D7A8FE}" type="presParOf" srcId="{D83DD5F8-98B3-49EA-9560-544EBB721516}" destId="{7DE8BD0A-47B4-4DA6-AF63-B5E9C0DAEEF2}" srcOrd="4" destOrd="0" presId="urn:microsoft.com/office/officeart/2008/layout/AlternatingPictureBlocks"/>
    <dgm:cxn modelId="{7FBC3D4C-D986-4D14-8E0B-3AC698895259}" type="presParOf" srcId="{7DE8BD0A-47B4-4DA6-AF63-B5E9C0DAEEF2}" destId="{811ED15B-5B30-412A-9274-4FD81662B430}" srcOrd="0" destOrd="0" presId="urn:microsoft.com/office/officeart/2008/layout/AlternatingPictureBlocks"/>
    <dgm:cxn modelId="{CD3C8C75-1478-4042-8875-47D588E3C230}" type="presParOf" srcId="{7DE8BD0A-47B4-4DA6-AF63-B5E9C0DAEEF2}" destId="{3892D897-20A4-4B62-A3FC-AABB2953C614}"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5C389AB-1C29-46D6-9623-7256177E7C36}" type="doc">
      <dgm:prSet loTypeId="urn:microsoft.com/office/officeart/2005/8/layout/cycle4" loCatId="matrix" qsTypeId="urn:microsoft.com/office/officeart/2005/8/quickstyle/simple1" qsCatId="simple" csTypeId="urn:microsoft.com/office/officeart/2005/8/colors/colorful1" csCatId="colorful" phldr="1"/>
      <dgm:spPr/>
      <dgm:t>
        <a:bodyPr/>
        <a:lstStyle/>
        <a:p>
          <a:endParaRPr lang="it-IT"/>
        </a:p>
      </dgm:t>
    </dgm:pt>
    <dgm:pt modelId="{C208E987-D5B5-449F-B1C4-9F85BC4562C5}">
      <dgm:prSet phldrT="[Testo]" phldr="1"/>
      <dgm:spPr/>
      <dgm:t>
        <a:bodyPr/>
        <a:lstStyle/>
        <a:p>
          <a:endParaRPr lang="it-IT" dirty="0"/>
        </a:p>
      </dgm:t>
    </dgm:pt>
    <dgm:pt modelId="{EE2EAF8F-1348-4029-BEF9-7FA902BC90FA}" type="parTrans" cxnId="{D5F2708A-420B-45D9-AEE2-A15DAAB27F50}">
      <dgm:prSet/>
      <dgm:spPr/>
      <dgm:t>
        <a:bodyPr/>
        <a:lstStyle/>
        <a:p>
          <a:endParaRPr lang="it-IT"/>
        </a:p>
      </dgm:t>
    </dgm:pt>
    <dgm:pt modelId="{795549A0-0358-46E5-86AD-8E844675E3DA}" type="sibTrans" cxnId="{D5F2708A-420B-45D9-AEE2-A15DAAB27F50}">
      <dgm:prSet/>
      <dgm:spPr/>
      <dgm:t>
        <a:bodyPr/>
        <a:lstStyle/>
        <a:p>
          <a:endParaRPr lang="it-IT"/>
        </a:p>
      </dgm:t>
    </dgm:pt>
    <dgm:pt modelId="{E1FF2505-98F6-45A8-9248-125FA830C9EC}">
      <dgm:prSet phldrT="[Testo]"/>
      <dgm:spPr/>
      <dgm:t>
        <a:bodyPr/>
        <a:lstStyle/>
        <a:p>
          <a:r>
            <a:rPr lang="it-IT" dirty="0"/>
            <a:t>Conflitto di interessi APPARENTE</a:t>
          </a:r>
        </a:p>
      </dgm:t>
    </dgm:pt>
    <dgm:pt modelId="{70B71781-3334-4932-AAEB-23139B7D3D6E}" type="parTrans" cxnId="{CBD03350-7E1E-44C0-964F-750079F2F668}">
      <dgm:prSet/>
      <dgm:spPr/>
      <dgm:t>
        <a:bodyPr/>
        <a:lstStyle/>
        <a:p>
          <a:endParaRPr lang="it-IT"/>
        </a:p>
      </dgm:t>
    </dgm:pt>
    <dgm:pt modelId="{C74D65B4-AF19-49CD-86F1-BAE2F47AE48E}" type="sibTrans" cxnId="{CBD03350-7E1E-44C0-964F-750079F2F668}">
      <dgm:prSet/>
      <dgm:spPr/>
      <dgm:t>
        <a:bodyPr/>
        <a:lstStyle/>
        <a:p>
          <a:endParaRPr lang="it-IT"/>
        </a:p>
      </dgm:t>
    </dgm:pt>
    <dgm:pt modelId="{2E95EAF8-014F-47A0-942E-A94186A29AA2}">
      <dgm:prSet phldrT="[Testo]"/>
      <dgm:spPr/>
      <dgm:t>
        <a:bodyPr/>
        <a:lstStyle/>
        <a:p>
          <a:r>
            <a:rPr lang="it-IT" dirty="0"/>
            <a:t>Conflitto di interessi ENDOGENO</a:t>
          </a:r>
        </a:p>
      </dgm:t>
    </dgm:pt>
    <dgm:pt modelId="{0C331607-FFA1-4ED6-A7B6-C9F95C3D3C99}" type="parTrans" cxnId="{6CF20E9C-5AB5-415A-884F-0E1555B2DE32}">
      <dgm:prSet/>
      <dgm:spPr/>
      <dgm:t>
        <a:bodyPr/>
        <a:lstStyle/>
        <a:p>
          <a:endParaRPr lang="it-IT"/>
        </a:p>
      </dgm:t>
    </dgm:pt>
    <dgm:pt modelId="{37A7887C-752E-4336-9A30-4B65FE89E50C}" type="sibTrans" cxnId="{6CF20E9C-5AB5-415A-884F-0E1555B2DE32}">
      <dgm:prSet/>
      <dgm:spPr/>
      <dgm:t>
        <a:bodyPr/>
        <a:lstStyle/>
        <a:p>
          <a:endParaRPr lang="it-IT"/>
        </a:p>
      </dgm:t>
    </dgm:pt>
    <dgm:pt modelId="{FC8C600A-82C5-4455-B198-C219B109C4B0}">
      <dgm:prSet phldrT="[Testo]" phldr="1"/>
      <dgm:spPr/>
      <dgm:t>
        <a:bodyPr/>
        <a:lstStyle/>
        <a:p>
          <a:endParaRPr lang="it-IT"/>
        </a:p>
      </dgm:t>
    </dgm:pt>
    <dgm:pt modelId="{8407055A-AD24-46D3-B3A6-8A3022DA6925}" type="parTrans" cxnId="{4289DA22-6228-4EDA-A147-255B880D6F76}">
      <dgm:prSet/>
      <dgm:spPr/>
      <dgm:t>
        <a:bodyPr/>
        <a:lstStyle/>
        <a:p>
          <a:endParaRPr lang="it-IT"/>
        </a:p>
      </dgm:t>
    </dgm:pt>
    <dgm:pt modelId="{B4A4A33E-5DC9-4042-A61D-0E0E0623955E}" type="sibTrans" cxnId="{4289DA22-6228-4EDA-A147-255B880D6F76}">
      <dgm:prSet/>
      <dgm:spPr/>
      <dgm:t>
        <a:bodyPr/>
        <a:lstStyle/>
        <a:p>
          <a:endParaRPr lang="it-IT"/>
        </a:p>
      </dgm:t>
    </dgm:pt>
    <dgm:pt modelId="{8C234ADF-4441-47F8-B579-3506158C197E}">
      <dgm:prSet phldrT="[Testo]"/>
      <dgm:spPr/>
      <dgm:t>
        <a:bodyPr/>
        <a:lstStyle/>
        <a:p>
          <a:r>
            <a:rPr lang="it-IT" dirty="0"/>
            <a:t>Conflitto di interessi ESOGENO</a:t>
          </a:r>
        </a:p>
      </dgm:t>
    </dgm:pt>
    <dgm:pt modelId="{BEE4696F-BE0F-4126-A7A0-7BC50343E73A}" type="parTrans" cxnId="{3FB251BD-9737-454F-8297-B72218FDEA0C}">
      <dgm:prSet/>
      <dgm:spPr/>
      <dgm:t>
        <a:bodyPr/>
        <a:lstStyle/>
        <a:p>
          <a:endParaRPr lang="it-IT"/>
        </a:p>
      </dgm:t>
    </dgm:pt>
    <dgm:pt modelId="{37E95E27-6738-4243-906C-756F6753E0FC}" type="sibTrans" cxnId="{3FB251BD-9737-454F-8297-B72218FDEA0C}">
      <dgm:prSet/>
      <dgm:spPr/>
      <dgm:t>
        <a:bodyPr/>
        <a:lstStyle/>
        <a:p>
          <a:endParaRPr lang="it-IT"/>
        </a:p>
      </dgm:t>
    </dgm:pt>
    <dgm:pt modelId="{ED8E9912-C763-45A3-9D86-79589BE03472}">
      <dgm:prSet phldrT="[Testo]" phldr="1"/>
      <dgm:spPr/>
      <dgm:t>
        <a:bodyPr/>
        <a:lstStyle/>
        <a:p>
          <a:endParaRPr lang="it-IT"/>
        </a:p>
      </dgm:t>
    </dgm:pt>
    <dgm:pt modelId="{C47BECB7-F90E-48CE-9625-70139DAA9D4D}" type="parTrans" cxnId="{0E533769-0F70-472B-A6E9-FB307925E9C9}">
      <dgm:prSet/>
      <dgm:spPr/>
      <dgm:t>
        <a:bodyPr/>
        <a:lstStyle/>
        <a:p>
          <a:endParaRPr lang="it-IT"/>
        </a:p>
      </dgm:t>
    </dgm:pt>
    <dgm:pt modelId="{CE86150C-D525-45DD-B8DA-608D9A49110A}" type="sibTrans" cxnId="{0E533769-0F70-472B-A6E9-FB307925E9C9}">
      <dgm:prSet/>
      <dgm:spPr/>
      <dgm:t>
        <a:bodyPr/>
        <a:lstStyle/>
        <a:p>
          <a:endParaRPr lang="it-IT"/>
        </a:p>
      </dgm:t>
    </dgm:pt>
    <dgm:pt modelId="{470FF206-A506-4663-9C8A-DBB69907FAC2}">
      <dgm:prSet phldrT="[Testo]"/>
      <dgm:spPr/>
      <dgm:t>
        <a:bodyPr/>
        <a:lstStyle/>
        <a:p>
          <a:r>
            <a:rPr lang="it-IT" dirty="0"/>
            <a:t>Conflitto di interessi INERENTE</a:t>
          </a:r>
        </a:p>
      </dgm:t>
    </dgm:pt>
    <dgm:pt modelId="{C9BD8744-0461-4455-BA9F-C883EB9DDB8D}" type="parTrans" cxnId="{8B2849C3-F959-4EF7-8DE6-7693B3F7529F}">
      <dgm:prSet/>
      <dgm:spPr/>
      <dgm:t>
        <a:bodyPr/>
        <a:lstStyle/>
        <a:p>
          <a:endParaRPr lang="it-IT"/>
        </a:p>
      </dgm:t>
    </dgm:pt>
    <dgm:pt modelId="{409AD061-0204-46DB-BD23-265480E49B69}" type="sibTrans" cxnId="{8B2849C3-F959-4EF7-8DE6-7693B3F7529F}">
      <dgm:prSet/>
      <dgm:spPr/>
      <dgm:t>
        <a:bodyPr/>
        <a:lstStyle/>
        <a:p>
          <a:endParaRPr lang="it-IT"/>
        </a:p>
      </dgm:t>
    </dgm:pt>
    <dgm:pt modelId="{E2422B82-33E9-4365-A86A-F2278ACAE01D}">
      <dgm:prSet phldrT="[Testo]" phldr="1"/>
      <dgm:spPr/>
      <dgm:t>
        <a:bodyPr/>
        <a:lstStyle/>
        <a:p>
          <a:endParaRPr lang="it-IT" dirty="0"/>
        </a:p>
      </dgm:t>
    </dgm:pt>
    <dgm:pt modelId="{6038D70F-624D-4032-90CF-298C469AD5BD}" type="sibTrans" cxnId="{CE2C6E9B-3E49-4107-A586-117EA977DD5C}">
      <dgm:prSet/>
      <dgm:spPr/>
      <dgm:t>
        <a:bodyPr/>
        <a:lstStyle/>
        <a:p>
          <a:endParaRPr lang="it-IT"/>
        </a:p>
      </dgm:t>
    </dgm:pt>
    <dgm:pt modelId="{F80CF807-239E-4A1B-911A-F20D46F7A7C7}" type="parTrans" cxnId="{CE2C6E9B-3E49-4107-A586-117EA977DD5C}">
      <dgm:prSet/>
      <dgm:spPr/>
      <dgm:t>
        <a:bodyPr/>
        <a:lstStyle/>
        <a:p>
          <a:endParaRPr lang="it-IT"/>
        </a:p>
      </dgm:t>
    </dgm:pt>
    <dgm:pt modelId="{498DA216-C2AB-429C-87EF-9CC34FCE6B8D}" type="pres">
      <dgm:prSet presAssocID="{05C389AB-1C29-46D6-9623-7256177E7C36}" presName="cycleMatrixDiagram" presStyleCnt="0">
        <dgm:presLayoutVars>
          <dgm:chMax val="1"/>
          <dgm:dir/>
          <dgm:animLvl val="lvl"/>
          <dgm:resizeHandles val="exact"/>
        </dgm:presLayoutVars>
      </dgm:prSet>
      <dgm:spPr/>
      <dgm:t>
        <a:bodyPr/>
        <a:lstStyle/>
        <a:p>
          <a:endParaRPr lang="it-IT"/>
        </a:p>
      </dgm:t>
    </dgm:pt>
    <dgm:pt modelId="{1111765B-7197-4A0F-B51B-1BABA915E816}" type="pres">
      <dgm:prSet presAssocID="{05C389AB-1C29-46D6-9623-7256177E7C36}" presName="children" presStyleCnt="0"/>
      <dgm:spPr/>
    </dgm:pt>
    <dgm:pt modelId="{0805BC10-79BC-4765-8451-C4D3B7BC9999}" type="pres">
      <dgm:prSet presAssocID="{05C389AB-1C29-46D6-9623-7256177E7C36}" presName="child1group" presStyleCnt="0"/>
      <dgm:spPr/>
    </dgm:pt>
    <dgm:pt modelId="{D8B744C3-D3D7-4352-BA35-E6F5A68926CC}" type="pres">
      <dgm:prSet presAssocID="{05C389AB-1C29-46D6-9623-7256177E7C36}" presName="child1" presStyleLbl="bgAcc1" presStyleIdx="0" presStyleCnt="4"/>
      <dgm:spPr/>
      <dgm:t>
        <a:bodyPr/>
        <a:lstStyle/>
        <a:p>
          <a:endParaRPr lang="it-IT"/>
        </a:p>
      </dgm:t>
    </dgm:pt>
    <dgm:pt modelId="{6D2251BA-8CFC-4D99-A29B-F9A926E273E1}" type="pres">
      <dgm:prSet presAssocID="{05C389AB-1C29-46D6-9623-7256177E7C36}" presName="child1Text" presStyleLbl="bgAcc1" presStyleIdx="0" presStyleCnt="4">
        <dgm:presLayoutVars>
          <dgm:bulletEnabled val="1"/>
        </dgm:presLayoutVars>
      </dgm:prSet>
      <dgm:spPr/>
      <dgm:t>
        <a:bodyPr/>
        <a:lstStyle/>
        <a:p>
          <a:endParaRPr lang="it-IT"/>
        </a:p>
      </dgm:t>
    </dgm:pt>
    <dgm:pt modelId="{BFBCE10E-E46E-47F9-8CDF-0434286A6140}" type="pres">
      <dgm:prSet presAssocID="{05C389AB-1C29-46D6-9623-7256177E7C36}" presName="child2group" presStyleCnt="0"/>
      <dgm:spPr/>
    </dgm:pt>
    <dgm:pt modelId="{485EE226-0C57-41D0-8F0E-B6BFEC458992}" type="pres">
      <dgm:prSet presAssocID="{05C389AB-1C29-46D6-9623-7256177E7C36}" presName="child2" presStyleLbl="bgAcc1" presStyleIdx="1" presStyleCnt="4"/>
      <dgm:spPr/>
      <dgm:t>
        <a:bodyPr/>
        <a:lstStyle/>
        <a:p>
          <a:endParaRPr lang="it-IT"/>
        </a:p>
      </dgm:t>
    </dgm:pt>
    <dgm:pt modelId="{A44C127E-CB3C-4DD3-A020-4ABD1F8D622C}" type="pres">
      <dgm:prSet presAssocID="{05C389AB-1C29-46D6-9623-7256177E7C36}" presName="child2Text" presStyleLbl="bgAcc1" presStyleIdx="1" presStyleCnt="4">
        <dgm:presLayoutVars>
          <dgm:bulletEnabled val="1"/>
        </dgm:presLayoutVars>
      </dgm:prSet>
      <dgm:spPr/>
      <dgm:t>
        <a:bodyPr/>
        <a:lstStyle/>
        <a:p>
          <a:endParaRPr lang="it-IT"/>
        </a:p>
      </dgm:t>
    </dgm:pt>
    <dgm:pt modelId="{36E02C84-1D11-4653-BC27-C99A368F0AF9}" type="pres">
      <dgm:prSet presAssocID="{05C389AB-1C29-46D6-9623-7256177E7C36}" presName="child3group" presStyleCnt="0"/>
      <dgm:spPr/>
    </dgm:pt>
    <dgm:pt modelId="{9ABA5C7D-D013-42D8-813E-2770BD7A76F0}" type="pres">
      <dgm:prSet presAssocID="{05C389AB-1C29-46D6-9623-7256177E7C36}" presName="child3" presStyleLbl="bgAcc1" presStyleIdx="2" presStyleCnt="4"/>
      <dgm:spPr/>
      <dgm:t>
        <a:bodyPr/>
        <a:lstStyle/>
        <a:p>
          <a:endParaRPr lang="it-IT"/>
        </a:p>
      </dgm:t>
    </dgm:pt>
    <dgm:pt modelId="{89FC9EC2-4467-46AA-B3C2-D6C853BBAAFD}" type="pres">
      <dgm:prSet presAssocID="{05C389AB-1C29-46D6-9623-7256177E7C36}" presName="child3Text" presStyleLbl="bgAcc1" presStyleIdx="2" presStyleCnt="4">
        <dgm:presLayoutVars>
          <dgm:bulletEnabled val="1"/>
        </dgm:presLayoutVars>
      </dgm:prSet>
      <dgm:spPr/>
      <dgm:t>
        <a:bodyPr/>
        <a:lstStyle/>
        <a:p>
          <a:endParaRPr lang="it-IT"/>
        </a:p>
      </dgm:t>
    </dgm:pt>
    <dgm:pt modelId="{AE2116BA-157C-4781-84E7-0998717F9692}" type="pres">
      <dgm:prSet presAssocID="{05C389AB-1C29-46D6-9623-7256177E7C36}" presName="child4group" presStyleCnt="0"/>
      <dgm:spPr/>
    </dgm:pt>
    <dgm:pt modelId="{4E687530-EF13-4FE3-AB69-68D251F5F86A}" type="pres">
      <dgm:prSet presAssocID="{05C389AB-1C29-46D6-9623-7256177E7C36}" presName="child4" presStyleLbl="bgAcc1" presStyleIdx="3" presStyleCnt="4"/>
      <dgm:spPr/>
      <dgm:t>
        <a:bodyPr/>
        <a:lstStyle/>
        <a:p>
          <a:endParaRPr lang="it-IT"/>
        </a:p>
      </dgm:t>
    </dgm:pt>
    <dgm:pt modelId="{4CE78E47-609E-42EE-AF33-23AA1D40C420}" type="pres">
      <dgm:prSet presAssocID="{05C389AB-1C29-46D6-9623-7256177E7C36}" presName="child4Text" presStyleLbl="bgAcc1" presStyleIdx="3" presStyleCnt="4">
        <dgm:presLayoutVars>
          <dgm:bulletEnabled val="1"/>
        </dgm:presLayoutVars>
      </dgm:prSet>
      <dgm:spPr/>
      <dgm:t>
        <a:bodyPr/>
        <a:lstStyle/>
        <a:p>
          <a:endParaRPr lang="it-IT"/>
        </a:p>
      </dgm:t>
    </dgm:pt>
    <dgm:pt modelId="{68A166D3-EA5E-4BCF-814E-8C569D8FFA51}" type="pres">
      <dgm:prSet presAssocID="{05C389AB-1C29-46D6-9623-7256177E7C36}" presName="childPlaceholder" presStyleCnt="0"/>
      <dgm:spPr/>
    </dgm:pt>
    <dgm:pt modelId="{E5C8DFBB-3857-4389-88C5-49AA076BEBCF}" type="pres">
      <dgm:prSet presAssocID="{05C389AB-1C29-46D6-9623-7256177E7C36}" presName="circle" presStyleCnt="0"/>
      <dgm:spPr/>
    </dgm:pt>
    <dgm:pt modelId="{57D50E5E-54BD-48A3-802C-A1DD97ABD79B}" type="pres">
      <dgm:prSet presAssocID="{05C389AB-1C29-46D6-9623-7256177E7C36}" presName="quadrant1" presStyleLbl="node1" presStyleIdx="0" presStyleCnt="4">
        <dgm:presLayoutVars>
          <dgm:chMax val="1"/>
          <dgm:bulletEnabled val="1"/>
        </dgm:presLayoutVars>
      </dgm:prSet>
      <dgm:spPr/>
      <dgm:t>
        <a:bodyPr/>
        <a:lstStyle/>
        <a:p>
          <a:endParaRPr lang="it-IT"/>
        </a:p>
      </dgm:t>
    </dgm:pt>
    <dgm:pt modelId="{4080BFF5-4510-4717-A428-2373D68DC60C}" type="pres">
      <dgm:prSet presAssocID="{05C389AB-1C29-46D6-9623-7256177E7C36}" presName="quadrant2" presStyleLbl="node1" presStyleIdx="1" presStyleCnt="4">
        <dgm:presLayoutVars>
          <dgm:chMax val="1"/>
          <dgm:bulletEnabled val="1"/>
        </dgm:presLayoutVars>
      </dgm:prSet>
      <dgm:spPr/>
      <dgm:t>
        <a:bodyPr/>
        <a:lstStyle/>
        <a:p>
          <a:endParaRPr lang="it-IT"/>
        </a:p>
      </dgm:t>
    </dgm:pt>
    <dgm:pt modelId="{316F7680-D730-4388-A7C5-AF3EA44B1783}" type="pres">
      <dgm:prSet presAssocID="{05C389AB-1C29-46D6-9623-7256177E7C36}" presName="quadrant3" presStyleLbl="node1" presStyleIdx="2" presStyleCnt="4">
        <dgm:presLayoutVars>
          <dgm:chMax val="1"/>
          <dgm:bulletEnabled val="1"/>
        </dgm:presLayoutVars>
      </dgm:prSet>
      <dgm:spPr/>
      <dgm:t>
        <a:bodyPr/>
        <a:lstStyle/>
        <a:p>
          <a:endParaRPr lang="it-IT"/>
        </a:p>
      </dgm:t>
    </dgm:pt>
    <dgm:pt modelId="{70A6ED5E-EC97-4DA7-9B5F-1181185083A2}" type="pres">
      <dgm:prSet presAssocID="{05C389AB-1C29-46D6-9623-7256177E7C36}" presName="quadrant4" presStyleLbl="node1" presStyleIdx="3" presStyleCnt="4">
        <dgm:presLayoutVars>
          <dgm:chMax val="1"/>
          <dgm:bulletEnabled val="1"/>
        </dgm:presLayoutVars>
      </dgm:prSet>
      <dgm:spPr/>
      <dgm:t>
        <a:bodyPr/>
        <a:lstStyle/>
        <a:p>
          <a:endParaRPr lang="it-IT"/>
        </a:p>
      </dgm:t>
    </dgm:pt>
    <dgm:pt modelId="{938BC1E3-4289-4C8C-A668-8A0C2AE72710}" type="pres">
      <dgm:prSet presAssocID="{05C389AB-1C29-46D6-9623-7256177E7C36}" presName="quadrantPlaceholder" presStyleCnt="0"/>
      <dgm:spPr/>
    </dgm:pt>
    <dgm:pt modelId="{B08A3A09-EE90-4CFE-855E-EB6B8FEBCDF3}" type="pres">
      <dgm:prSet presAssocID="{05C389AB-1C29-46D6-9623-7256177E7C36}" presName="center1" presStyleLbl="fgShp" presStyleIdx="0" presStyleCnt="2" custScaleX="90909" custScaleY="90909"/>
      <dgm:spPr/>
    </dgm:pt>
    <dgm:pt modelId="{526C16B4-9888-4EEB-9782-55AF3B8136E9}" type="pres">
      <dgm:prSet presAssocID="{05C389AB-1C29-46D6-9623-7256177E7C36}" presName="center2" presStyleLbl="fgShp" presStyleIdx="1" presStyleCnt="2"/>
      <dgm:spPr/>
    </dgm:pt>
  </dgm:ptLst>
  <dgm:cxnLst>
    <dgm:cxn modelId="{D5F2708A-420B-45D9-AEE2-A15DAAB27F50}" srcId="{05C389AB-1C29-46D6-9623-7256177E7C36}" destId="{C208E987-D5B5-449F-B1C4-9F85BC4562C5}" srcOrd="0" destOrd="0" parTransId="{EE2EAF8F-1348-4029-BEF9-7FA902BC90FA}" sibTransId="{795549A0-0358-46E5-86AD-8E844675E3DA}"/>
    <dgm:cxn modelId="{973044FB-82EE-4662-A2D2-F2F98DCCAD8C}" type="presOf" srcId="{8C234ADF-4441-47F8-B579-3506158C197E}" destId="{89FC9EC2-4467-46AA-B3C2-D6C853BBAAFD}" srcOrd="1" destOrd="0" presId="urn:microsoft.com/office/officeart/2005/8/layout/cycle4"/>
    <dgm:cxn modelId="{6CF20E9C-5AB5-415A-884F-0E1555B2DE32}" srcId="{E2422B82-33E9-4365-A86A-F2278ACAE01D}" destId="{2E95EAF8-014F-47A0-942E-A94186A29AA2}" srcOrd="0" destOrd="0" parTransId="{0C331607-FFA1-4ED6-A7B6-C9F95C3D3C99}" sibTransId="{37A7887C-752E-4336-9A30-4B65FE89E50C}"/>
    <dgm:cxn modelId="{8B2849C3-F959-4EF7-8DE6-7693B3F7529F}" srcId="{ED8E9912-C763-45A3-9D86-79589BE03472}" destId="{470FF206-A506-4663-9C8A-DBB69907FAC2}" srcOrd="0" destOrd="0" parTransId="{C9BD8744-0461-4455-BA9F-C883EB9DDB8D}" sibTransId="{409AD061-0204-46DB-BD23-265480E49B69}"/>
    <dgm:cxn modelId="{3C584CAD-D790-4E6C-B37C-7ADC311C4D87}" type="presOf" srcId="{ED8E9912-C763-45A3-9D86-79589BE03472}" destId="{70A6ED5E-EC97-4DA7-9B5F-1181185083A2}" srcOrd="0" destOrd="0" presId="urn:microsoft.com/office/officeart/2005/8/layout/cycle4"/>
    <dgm:cxn modelId="{4289DA22-6228-4EDA-A147-255B880D6F76}" srcId="{05C389AB-1C29-46D6-9623-7256177E7C36}" destId="{FC8C600A-82C5-4455-B198-C219B109C4B0}" srcOrd="2" destOrd="0" parTransId="{8407055A-AD24-46D3-B3A6-8A3022DA6925}" sibTransId="{B4A4A33E-5DC9-4042-A61D-0E0E0623955E}"/>
    <dgm:cxn modelId="{0C7BCBA1-CF1D-4761-BF09-071E59A6DD2C}" type="presOf" srcId="{FC8C600A-82C5-4455-B198-C219B109C4B0}" destId="{316F7680-D730-4388-A7C5-AF3EA44B1783}" srcOrd="0" destOrd="0" presId="urn:microsoft.com/office/officeart/2005/8/layout/cycle4"/>
    <dgm:cxn modelId="{52BDF425-FAFD-4151-BD62-BE6A078D0658}" type="presOf" srcId="{8C234ADF-4441-47F8-B579-3506158C197E}" destId="{9ABA5C7D-D013-42D8-813E-2770BD7A76F0}" srcOrd="0" destOrd="0" presId="urn:microsoft.com/office/officeart/2005/8/layout/cycle4"/>
    <dgm:cxn modelId="{6DC6B8B4-8A74-435A-AC90-55405A3C2775}" type="presOf" srcId="{E1FF2505-98F6-45A8-9248-125FA830C9EC}" destId="{6D2251BA-8CFC-4D99-A29B-F9A926E273E1}" srcOrd="1" destOrd="0" presId="urn:microsoft.com/office/officeart/2005/8/layout/cycle4"/>
    <dgm:cxn modelId="{942DBEF9-F83F-4DBC-B958-090CD07F9A2B}" type="presOf" srcId="{2E95EAF8-014F-47A0-942E-A94186A29AA2}" destId="{485EE226-0C57-41D0-8F0E-B6BFEC458992}" srcOrd="0" destOrd="0" presId="urn:microsoft.com/office/officeart/2005/8/layout/cycle4"/>
    <dgm:cxn modelId="{4430FB87-0B2E-46C4-8EC1-791C5014733D}" type="presOf" srcId="{470FF206-A506-4663-9C8A-DBB69907FAC2}" destId="{4CE78E47-609E-42EE-AF33-23AA1D40C420}" srcOrd="1" destOrd="0" presId="urn:microsoft.com/office/officeart/2005/8/layout/cycle4"/>
    <dgm:cxn modelId="{715F4A1C-B55B-42C8-AD67-34306718E739}" type="presOf" srcId="{E2422B82-33E9-4365-A86A-F2278ACAE01D}" destId="{4080BFF5-4510-4717-A428-2373D68DC60C}" srcOrd="0" destOrd="0" presId="urn:microsoft.com/office/officeart/2005/8/layout/cycle4"/>
    <dgm:cxn modelId="{8DEC03B8-BE79-49D5-B8B8-1E16B7E21F55}" type="presOf" srcId="{C208E987-D5B5-449F-B1C4-9F85BC4562C5}" destId="{57D50E5E-54BD-48A3-802C-A1DD97ABD79B}" srcOrd="0" destOrd="0" presId="urn:microsoft.com/office/officeart/2005/8/layout/cycle4"/>
    <dgm:cxn modelId="{E1D88479-2592-4476-A5EB-99AF459A3C50}" type="presOf" srcId="{2E95EAF8-014F-47A0-942E-A94186A29AA2}" destId="{A44C127E-CB3C-4DD3-A020-4ABD1F8D622C}" srcOrd="1" destOrd="0" presId="urn:microsoft.com/office/officeart/2005/8/layout/cycle4"/>
    <dgm:cxn modelId="{CBD03350-7E1E-44C0-964F-750079F2F668}" srcId="{C208E987-D5B5-449F-B1C4-9F85BC4562C5}" destId="{E1FF2505-98F6-45A8-9248-125FA830C9EC}" srcOrd="0" destOrd="0" parTransId="{70B71781-3334-4932-AAEB-23139B7D3D6E}" sibTransId="{C74D65B4-AF19-49CD-86F1-BAE2F47AE48E}"/>
    <dgm:cxn modelId="{3FB251BD-9737-454F-8297-B72218FDEA0C}" srcId="{FC8C600A-82C5-4455-B198-C219B109C4B0}" destId="{8C234ADF-4441-47F8-B579-3506158C197E}" srcOrd="0" destOrd="0" parTransId="{BEE4696F-BE0F-4126-A7A0-7BC50343E73A}" sibTransId="{37E95E27-6738-4243-906C-756F6753E0FC}"/>
    <dgm:cxn modelId="{7083B668-64A2-47BF-BE16-E88D718C0F39}" type="presOf" srcId="{E1FF2505-98F6-45A8-9248-125FA830C9EC}" destId="{D8B744C3-D3D7-4352-BA35-E6F5A68926CC}" srcOrd="0" destOrd="0" presId="urn:microsoft.com/office/officeart/2005/8/layout/cycle4"/>
    <dgm:cxn modelId="{DD679A6F-347C-4CB9-9C0E-E5FC48DEF161}" type="presOf" srcId="{05C389AB-1C29-46D6-9623-7256177E7C36}" destId="{498DA216-C2AB-429C-87EF-9CC34FCE6B8D}" srcOrd="0" destOrd="0" presId="urn:microsoft.com/office/officeart/2005/8/layout/cycle4"/>
    <dgm:cxn modelId="{0E533769-0F70-472B-A6E9-FB307925E9C9}" srcId="{05C389AB-1C29-46D6-9623-7256177E7C36}" destId="{ED8E9912-C763-45A3-9D86-79589BE03472}" srcOrd="3" destOrd="0" parTransId="{C47BECB7-F90E-48CE-9625-70139DAA9D4D}" sibTransId="{CE86150C-D525-45DD-B8DA-608D9A49110A}"/>
    <dgm:cxn modelId="{1200B901-9870-4602-BF5F-879665331D71}" type="presOf" srcId="{470FF206-A506-4663-9C8A-DBB69907FAC2}" destId="{4E687530-EF13-4FE3-AB69-68D251F5F86A}" srcOrd="0" destOrd="0" presId="urn:microsoft.com/office/officeart/2005/8/layout/cycle4"/>
    <dgm:cxn modelId="{CE2C6E9B-3E49-4107-A586-117EA977DD5C}" srcId="{05C389AB-1C29-46D6-9623-7256177E7C36}" destId="{E2422B82-33E9-4365-A86A-F2278ACAE01D}" srcOrd="1" destOrd="0" parTransId="{F80CF807-239E-4A1B-911A-F20D46F7A7C7}" sibTransId="{6038D70F-624D-4032-90CF-298C469AD5BD}"/>
    <dgm:cxn modelId="{1535C77D-30C3-4D8A-9D83-13D82C489C5C}" type="presParOf" srcId="{498DA216-C2AB-429C-87EF-9CC34FCE6B8D}" destId="{1111765B-7197-4A0F-B51B-1BABA915E816}" srcOrd="0" destOrd="0" presId="urn:microsoft.com/office/officeart/2005/8/layout/cycle4"/>
    <dgm:cxn modelId="{AA4EAAB0-92B2-42C5-833D-6E6F900857EB}" type="presParOf" srcId="{1111765B-7197-4A0F-B51B-1BABA915E816}" destId="{0805BC10-79BC-4765-8451-C4D3B7BC9999}" srcOrd="0" destOrd="0" presId="urn:microsoft.com/office/officeart/2005/8/layout/cycle4"/>
    <dgm:cxn modelId="{F8C41CB5-E17B-46BD-91D1-CA667D75A589}" type="presParOf" srcId="{0805BC10-79BC-4765-8451-C4D3B7BC9999}" destId="{D8B744C3-D3D7-4352-BA35-E6F5A68926CC}" srcOrd="0" destOrd="0" presId="urn:microsoft.com/office/officeart/2005/8/layout/cycle4"/>
    <dgm:cxn modelId="{1B42585B-FD9F-4B53-BA7F-07154D160100}" type="presParOf" srcId="{0805BC10-79BC-4765-8451-C4D3B7BC9999}" destId="{6D2251BA-8CFC-4D99-A29B-F9A926E273E1}" srcOrd="1" destOrd="0" presId="urn:microsoft.com/office/officeart/2005/8/layout/cycle4"/>
    <dgm:cxn modelId="{41F7F83F-9BFF-4491-AB74-AAD1A6F4BBA8}" type="presParOf" srcId="{1111765B-7197-4A0F-B51B-1BABA915E816}" destId="{BFBCE10E-E46E-47F9-8CDF-0434286A6140}" srcOrd="1" destOrd="0" presId="urn:microsoft.com/office/officeart/2005/8/layout/cycle4"/>
    <dgm:cxn modelId="{4C75E67C-9E91-46BA-BA28-B54189999761}" type="presParOf" srcId="{BFBCE10E-E46E-47F9-8CDF-0434286A6140}" destId="{485EE226-0C57-41D0-8F0E-B6BFEC458992}" srcOrd="0" destOrd="0" presId="urn:microsoft.com/office/officeart/2005/8/layout/cycle4"/>
    <dgm:cxn modelId="{23424971-2D83-45CE-866C-6134C017C254}" type="presParOf" srcId="{BFBCE10E-E46E-47F9-8CDF-0434286A6140}" destId="{A44C127E-CB3C-4DD3-A020-4ABD1F8D622C}" srcOrd="1" destOrd="0" presId="urn:microsoft.com/office/officeart/2005/8/layout/cycle4"/>
    <dgm:cxn modelId="{7A009920-42AC-40D7-92BF-546046EE5A0E}" type="presParOf" srcId="{1111765B-7197-4A0F-B51B-1BABA915E816}" destId="{36E02C84-1D11-4653-BC27-C99A368F0AF9}" srcOrd="2" destOrd="0" presId="urn:microsoft.com/office/officeart/2005/8/layout/cycle4"/>
    <dgm:cxn modelId="{536EF294-0DA5-4325-B32B-EC4A54C0BE38}" type="presParOf" srcId="{36E02C84-1D11-4653-BC27-C99A368F0AF9}" destId="{9ABA5C7D-D013-42D8-813E-2770BD7A76F0}" srcOrd="0" destOrd="0" presId="urn:microsoft.com/office/officeart/2005/8/layout/cycle4"/>
    <dgm:cxn modelId="{C185FB51-5305-465A-8596-DCB8BE868E8C}" type="presParOf" srcId="{36E02C84-1D11-4653-BC27-C99A368F0AF9}" destId="{89FC9EC2-4467-46AA-B3C2-D6C853BBAAFD}" srcOrd="1" destOrd="0" presId="urn:microsoft.com/office/officeart/2005/8/layout/cycle4"/>
    <dgm:cxn modelId="{B3C679B8-1166-4624-8023-1041BEAB3104}" type="presParOf" srcId="{1111765B-7197-4A0F-B51B-1BABA915E816}" destId="{AE2116BA-157C-4781-84E7-0998717F9692}" srcOrd="3" destOrd="0" presId="urn:microsoft.com/office/officeart/2005/8/layout/cycle4"/>
    <dgm:cxn modelId="{25DD0E77-64D6-4EFA-8734-6DD9DC1C1BE4}" type="presParOf" srcId="{AE2116BA-157C-4781-84E7-0998717F9692}" destId="{4E687530-EF13-4FE3-AB69-68D251F5F86A}" srcOrd="0" destOrd="0" presId="urn:microsoft.com/office/officeart/2005/8/layout/cycle4"/>
    <dgm:cxn modelId="{84554C7F-EE69-4B31-9BAC-57555705A3AE}" type="presParOf" srcId="{AE2116BA-157C-4781-84E7-0998717F9692}" destId="{4CE78E47-609E-42EE-AF33-23AA1D40C420}" srcOrd="1" destOrd="0" presId="urn:microsoft.com/office/officeart/2005/8/layout/cycle4"/>
    <dgm:cxn modelId="{F9D06953-6AAB-41DE-99D2-6EEF66217F10}" type="presParOf" srcId="{1111765B-7197-4A0F-B51B-1BABA915E816}" destId="{68A166D3-EA5E-4BCF-814E-8C569D8FFA51}" srcOrd="4" destOrd="0" presId="urn:microsoft.com/office/officeart/2005/8/layout/cycle4"/>
    <dgm:cxn modelId="{F02A499C-2DD4-44C3-8CF4-59BBE8A1D3D8}" type="presParOf" srcId="{498DA216-C2AB-429C-87EF-9CC34FCE6B8D}" destId="{E5C8DFBB-3857-4389-88C5-49AA076BEBCF}" srcOrd="1" destOrd="0" presId="urn:microsoft.com/office/officeart/2005/8/layout/cycle4"/>
    <dgm:cxn modelId="{0DB6E856-CDD0-42AA-A242-5740A16ADFB3}" type="presParOf" srcId="{E5C8DFBB-3857-4389-88C5-49AA076BEBCF}" destId="{57D50E5E-54BD-48A3-802C-A1DD97ABD79B}" srcOrd="0" destOrd="0" presId="urn:microsoft.com/office/officeart/2005/8/layout/cycle4"/>
    <dgm:cxn modelId="{6AEFA24E-218D-459A-9E31-8AFD4E16F0CB}" type="presParOf" srcId="{E5C8DFBB-3857-4389-88C5-49AA076BEBCF}" destId="{4080BFF5-4510-4717-A428-2373D68DC60C}" srcOrd="1" destOrd="0" presId="urn:microsoft.com/office/officeart/2005/8/layout/cycle4"/>
    <dgm:cxn modelId="{78A6AC92-89C7-440A-9029-96318A64F723}" type="presParOf" srcId="{E5C8DFBB-3857-4389-88C5-49AA076BEBCF}" destId="{316F7680-D730-4388-A7C5-AF3EA44B1783}" srcOrd="2" destOrd="0" presId="urn:microsoft.com/office/officeart/2005/8/layout/cycle4"/>
    <dgm:cxn modelId="{DFC63B75-A759-4E1E-9A22-D8FA85584D38}" type="presParOf" srcId="{E5C8DFBB-3857-4389-88C5-49AA076BEBCF}" destId="{70A6ED5E-EC97-4DA7-9B5F-1181185083A2}" srcOrd="3" destOrd="0" presId="urn:microsoft.com/office/officeart/2005/8/layout/cycle4"/>
    <dgm:cxn modelId="{17FA6245-30C0-414C-B354-68FD771633B2}" type="presParOf" srcId="{E5C8DFBB-3857-4389-88C5-49AA076BEBCF}" destId="{938BC1E3-4289-4C8C-A668-8A0C2AE72710}" srcOrd="4" destOrd="0" presId="urn:microsoft.com/office/officeart/2005/8/layout/cycle4"/>
    <dgm:cxn modelId="{5A417BFD-F18E-4CFC-85B3-6EC984E920D4}" type="presParOf" srcId="{498DA216-C2AB-429C-87EF-9CC34FCE6B8D}" destId="{B08A3A09-EE90-4CFE-855E-EB6B8FEBCDF3}" srcOrd="2" destOrd="0" presId="urn:microsoft.com/office/officeart/2005/8/layout/cycle4"/>
    <dgm:cxn modelId="{F59AB0AC-23CF-4F34-BFCE-2B4786570F4C}" type="presParOf" srcId="{498DA216-C2AB-429C-87EF-9CC34FCE6B8D}" destId="{526C16B4-9888-4EEB-9782-55AF3B8136E9}"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52D8EBA-9C13-4FDB-9215-B2CE283B3EDC}" type="doc">
      <dgm:prSet loTypeId="urn:microsoft.com/office/officeart/2005/8/layout/arrow6" loCatId="relationship" qsTypeId="urn:microsoft.com/office/officeart/2005/8/quickstyle/simple1" qsCatId="simple" csTypeId="urn:microsoft.com/office/officeart/2005/8/colors/accent0_1" csCatId="mainScheme" phldr="1"/>
      <dgm:spPr/>
      <dgm:t>
        <a:bodyPr/>
        <a:lstStyle/>
        <a:p>
          <a:endParaRPr lang="it-IT"/>
        </a:p>
      </dgm:t>
    </dgm:pt>
    <dgm:pt modelId="{806BD239-3E93-4645-B21E-DDBE5C0EAA17}">
      <dgm:prSet phldrT="[Testo]"/>
      <dgm:spPr/>
      <dgm:t>
        <a:bodyPr/>
        <a:lstStyle/>
        <a:p>
          <a:r>
            <a:rPr lang="it-IT" b="1" dirty="0">
              <a:solidFill>
                <a:srgbClr val="0070C0"/>
              </a:solidFill>
              <a:latin typeface="Arial Narrow" panose="020B0606020202030204" pitchFamily="34" charset="0"/>
            </a:rPr>
            <a:t>INTERESSE PRIMARIO «A»</a:t>
          </a:r>
        </a:p>
      </dgm:t>
    </dgm:pt>
    <dgm:pt modelId="{D6B3A976-CAFA-4B14-B17B-D1A8B8FFF4A7}" type="parTrans" cxnId="{2449ADC7-47B6-4750-8BAE-1031EF7DE1B4}">
      <dgm:prSet/>
      <dgm:spPr/>
      <dgm:t>
        <a:bodyPr/>
        <a:lstStyle/>
        <a:p>
          <a:endParaRPr lang="it-IT" b="1">
            <a:latin typeface="Arial Narrow" panose="020B0606020202030204" pitchFamily="34" charset="0"/>
          </a:endParaRPr>
        </a:p>
      </dgm:t>
    </dgm:pt>
    <dgm:pt modelId="{28CAE21B-4259-4EAD-8EDB-5DFFDF3139FD}" type="sibTrans" cxnId="{2449ADC7-47B6-4750-8BAE-1031EF7DE1B4}">
      <dgm:prSet/>
      <dgm:spPr/>
      <dgm:t>
        <a:bodyPr/>
        <a:lstStyle/>
        <a:p>
          <a:endParaRPr lang="it-IT" b="1">
            <a:latin typeface="Arial Narrow" panose="020B0606020202030204" pitchFamily="34" charset="0"/>
          </a:endParaRPr>
        </a:p>
      </dgm:t>
    </dgm:pt>
    <dgm:pt modelId="{711550AE-0186-4084-AA15-424C5398FB11}">
      <dgm:prSet phldrT="[Testo]"/>
      <dgm:spPr/>
      <dgm:t>
        <a:bodyPr/>
        <a:lstStyle/>
        <a:p>
          <a:r>
            <a:rPr lang="it-IT" b="1" dirty="0">
              <a:solidFill>
                <a:srgbClr val="00B0F0"/>
              </a:solidFill>
              <a:latin typeface="Arial Narrow" panose="020B0606020202030204" pitchFamily="34" charset="0"/>
            </a:rPr>
            <a:t>INTERESSE PRIMARIO «B»</a:t>
          </a:r>
        </a:p>
      </dgm:t>
    </dgm:pt>
    <dgm:pt modelId="{27A3E0EC-0183-4183-A910-C1E347E3AF00}" type="parTrans" cxnId="{0CC7C2A0-B66B-4902-82D4-E98B278CA1F3}">
      <dgm:prSet/>
      <dgm:spPr/>
      <dgm:t>
        <a:bodyPr/>
        <a:lstStyle/>
        <a:p>
          <a:endParaRPr lang="it-IT" b="1">
            <a:latin typeface="Arial Narrow" panose="020B0606020202030204" pitchFamily="34" charset="0"/>
          </a:endParaRPr>
        </a:p>
      </dgm:t>
    </dgm:pt>
    <dgm:pt modelId="{736A041E-FF61-490A-8F18-45E778BD2409}" type="sibTrans" cxnId="{0CC7C2A0-B66B-4902-82D4-E98B278CA1F3}">
      <dgm:prSet/>
      <dgm:spPr/>
      <dgm:t>
        <a:bodyPr/>
        <a:lstStyle/>
        <a:p>
          <a:endParaRPr lang="it-IT" b="1">
            <a:latin typeface="Arial Narrow" panose="020B0606020202030204" pitchFamily="34" charset="0"/>
          </a:endParaRPr>
        </a:p>
      </dgm:t>
    </dgm:pt>
    <dgm:pt modelId="{EDBCA73E-0808-4141-848D-25F3CA848026}" type="pres">
      <dgm:prSet presAssocID="{052D8EBA-9C13-4FDB-9215-B2CE283B3EDC}" presName="compositeShape" presStyleCnt="0">
        <dgm:presLayoutVars>
          <dgm:chMax val="2"/>
          <dgm:dir/>
          <dgm:resizeHandles val="exact"/>
        </dgm:presLayoutVars>
      </dgm:prSet>
      <dgm:spPr/>
      <dgm:t>
        <a:bodyPr/>
        <a:lstStyle/>
        <a:p>
          <a:endParaRPr lang="it-IT"/>
        </a:p>
      </dgm:t>
    </dgm:pt>
    <dgm:pt modelId="{6A53CAA7-58E4-4FDA-8C18-1FC9007DE5F1}" type="pres">
      <dgm:prSet presAssocID="{052D8EBA-9C13-4FDB-9215-B2CE283B3EDC}" presName="ribbon" presStyleLbl="node1" presStyleIdx="0" presStyleCnt="1"/>
      <dgm:spPr/>
    </dgm:pt>
    <dgm:pt modelId="{07A445A3-93CC-45A2-A917-76F9E23B2182}" type="pres">
      <dgm:prSet presAssocID="{052D8EBA-9C13-4FDB-9215-B2CE283B3EDC}" presName="leftArrowText" presStyleLbl="node1" presStyleIdx="0" presStyleCnt="1">
        <dgm:presLayoutVars>
          <dgm:chMax val="0"/>
          <dgm:bulletEnabled val="1"/>
        </dgm:presLayoutVars>
      </dgm:prSet>
      <dgm:spPr/>
      <dgm:t>
        <a:bodyPr/>
        <a:lstStyle/>
        <a:p>
          <a:endParaRPr lang="it-IT"/>
        </a:p>
      </dgm:t>
    </dgm:pt>
    <dgm:pt modelId="{C56600F0-B4C2-4687-8E43-F3A73D0A3368}" type="pres">
      <dgm:prSet presAssocID="{052D8EBA-9C13-4FDB-9215-B2CE283B3EDC}" presName="rightArrowText" presStyleLbl="node1" presStyleIdx="0" presStyleCnt="1">
        <dgm:presLayoutVars>
          <dgm:chMax val="0"/>
          <dgm:bulletEnabled val="1"/>
        </dgm:presLayoutVars>
      </dgm:prSet>
      <dgm:spPr/>
      <dgm:t>
        <a:bodyPr/>
        <a:lstStyle/>
        <a:p>
          <a:endParaRPr lang="it-IT"/>
        </a:p>
      </dgm:t>
    </dgm:pt>
  </dgm:ptLst>
  <dgm:cxnLst>
    <dgm:cxn modelId="{FD80267B-8350-4E09-AB8C-4758940F4B80}" type="presOf" srcId="{052D8EBA-9C13-4FDB-9215-B2CE283B3EDC}" destId="{EDBCA73E-0808-4141-848D-25F3CA848026}" srcOrd="0" destOrd="0" presId="urn:microsoft.com/office/officeart/2005/8/layout/arrow6"/>
    <dgm:cxn modelId="{0C15E4AF-D72A-452B-A010-4FA8EE421D5A}" type="presOf" srcId="{711550AE-0186-4084-AA15-424C5398FB11}" destId="{C56600F0-B4C2-4687-8E43-F3A73D0A3368}" srcOrd="0" destOrd="0" presId="urn:microsoft.com/office/officeart/2005/8/layout/arrow6"/>
    <dgm:cxn modelId="{0CC7C2A0-B66B-4902-82D4-E98B278CA1F3}" srcId="{052D8EBA-9C13-4FDB-9215-B2CE283B3EDC}" destId="{711550AE-0186-4084-AA15-424C5398FB11}" srcOrd="1" destOrd="0" parTransId="{27A3E0EC-0183-4183-A910-C1E347E3AF00}" sibTransId="{736A041E-FF61-490A-8F18-45E778BD2409}"/>
    <dgm:cxn modelId="{2449ADC7-47B6-4750-8BAE-1031EF7DE1B4}" srcId="{052D8EBA-9C13-4FDB-9215-B2CE283B3EDC}" destId="{806BD239-3E93-4645-B21E-DDBE5C0EAA17}" srcOrd="0" destOrd="0" parTransId="{D6B3A976-CAFA-4B14-B17B-D1A8B8FFF4A7}" sibTransId="{28CAE21B-4259-4EAD-8EDB-5DFFDF3139FD}"/>
    <dgm:cxn modelId="{0627D841-E6F3-49FE-AA30-BB37F47B357F}" type="presOf" srcId="{806BD239-3E93-4645-B21E-DDBE5C0EAA17}" destId="{07A445A3-93CC-45A2-A917-76F9E23B2182}" srcOrd="0" destOrd="0" presId="urn:microsoft.com/office/officeart/2005/8/layout/arrow6"/>
    <dgm:cxn modelId="{8699A3E9-9CB2-4B0A-96F0-572C46716BA3}" type="presParOf" srcId="{EDBCA73E-0808-4141-848D-25F3CA848026}" destId="{6A53CAA7-58E4-4FDA-8C18-1FC9007DE5F1}" srcOrd="0" destOrd="0" presId="urn:microsoft.com/office/officeart/2005/8/layout/arrow6"/>
    <dgm:cxn modelId="{71A28FFC-1EF2-4F8B-B3EC-0A3D084A27B6}" type="presParOf" srcId="{EDBCA73E-0808-4141-848D-25F3CA848026}" destId="{07A445A3-93CC-45A2-A917-76F9E23B2182}" srcOrd="1" destOrd="0" presId="urn:microsoft.com/office/officeart/2005/8/layout/arrow6"/>
    <dgm:cxn modelId="{8AFA0DE3-D5B7-4A0D-9378-AE2407905B62}" type="presParOf" srcId="{EDBCA73E-0808-4141-848D-25F3CA848026}" destId="{C56600F0-B4C2-4687-8E43-F3A73D0A3368}"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68F365C-8857-49FC-8F64-81BFBCA4C503}" type="doc">
      <dgm:prSet loTypeId="urn:microsoft.com/office/officeart/2005/8/layout/hList9" loCatId="list" qsTypeId="urn:microsoft.com/office/officeart/2005/8/quickstyle/simple1" qsCatId="simple" csTypeId="urn:microsoft.com/office/officeart/2005/8/colors/accent0_1" csCatId="mainScheme" phldr="1"/>
      <dgm:spPr/>
      <dgm:t>
        <a:bodyPr/>
        <a:lstStyle/>
        <a:p>
          <a:endParaRPr lang="it-IT"/>
        </a:p>
      </dgm:t>
    </dgm:pt>
    <dgm:pt modelId="{CE6E1063-F565-4044-9C77-624F9E9E06EF}">
      <dgm:prSet phldrT="[Testo]"/>
      <dgm:spPr/>
      <dgm:t>
        <a:bodyPr/>
        <a:lstStyle/>
        <a:p>
          <a:r>
            <a:rPr lang="it-IT" dirty="0">
              <a:latin typeface="Bahnschrift SemiBold SemiConden" panose="020B0502040204020203" pitchFamily="34" charset="0"/>
            </a:rPr>
            <a:t>Articolo 9</a:t>
          </a:r>
        </a:p>
      </dgm:t>
    </dgm:pt>
    <dgm:pt modelId="{6944B832-2DE6-442F-8E3B-2EF37328C1C2}" type="parTrans" cxnId="{6727C18F-0EFA-4F01-A23F-3B0F96C0C808}">
      <dgm:prSet/>
      <dgm:spPr/>
      <dgm:t>
        <a:bodyPr/>
        <a:lstStyle/>
        <a:p>
          <a:endParaRPr lang="it-IT">
            <a:latin typeface="Bahnschrift SemiBold SemiConden" panose="020B0502040204020203" pitchFamily="34" charset="0"/>
          </a:endParaRPr>
        </a:p>
      </dgm:t>
    </dgm:pt>
    <dgm:pt modelId="{62885BBA-6B52-4B9A-91C7-964CE1307990}" type="sibTrans" cxnId="{6727C18F-0EFA-4F01-A23F-3B0F96C0C808}">
      <dgm:prSet/>
      <dgm:spPr/>
      <dgm:t>
        <a:bodyPr/>
        <a:lstStyle/>
        <a:p>
          <a:endParaRPr lang="it-IT">
            <a:latin typeface="Bahnschrift SemiBold SemiConden" panose="020B0502040204020203" pitchFamily="34" charset="0"/>
          </a:endParaRPr>
        </a:p>
      </dgm:t>
    </dgm:pt>
    <dgm:pt modelId="{4D0EA15F-32E2-432A-8CEE-E730DB1982D9}">
      <dgm:prSet phldrT="[Testo]"/>
      <dgm:spPr/>
      <dgm:t>
        <a:bodyPr/>
        <a:lstStyle/>
        <a:p>
          <a:r>
            <a:rPr lang="it-IT" dirty="0">
              <a:latin typeface="Bahnschrift SemiBold SemiConden" panose="020B0502040204020203" pitchFamily="34" charset="0"/>
            </a:rPr>
            <a:t>…</a:t>
          </a:r>
        </a:p>
      </dgm:t>
    </dgm:pt>
    <dgm:pt modelId="{69FB17F8-EE4E-45D1-8B46-51B9CA19F190}" type="parTrans" cxnId="{23271B03-1AE4-4F5F-ACC4-B23F8D142A4A}">
      <dgm:prSet/>
      <dgm:spPr/>
      <dgm:t>
        <a:bodyPr/>
        <a:lstStyle/>
        <a:p>
          <a:endParaRPr lang="it-IT">
            <a:latin typeface="Bahnschrift SemiBold SemiConden" panose="020B0502040204020203" pitchFamily="34" charset="0"/>
          </a:endParaRPr>
        </a:p>
      </dgm:t>
    </dgm:pt>
    <dgm:pt modelId="{799AED0E-DF8B-4A8A-9715-60C0C7FCA12B}" type="sibTrans" cxnId="{23271B03-1AE4-4F5F-ACC4-B23F8D142A4A}">
      <dgm:prSet/>
      <dgm:spPr/>
      <dgm:t>
        <a:bodyPr/>
        <a:lstStyle/>
        <a:p>
          <a:endParaRPr lang="it-IT">
            <a:latin typeface="Bahnschrift SemiBold SemiConden" panose="020B0502040204020203" pitchFamily="34" charset="0"/>
          </a:endParaRPr>
        </a:p>
      </dgm:t>
    </dgm:pt>
    <dgm:pt modelId="{2F40446C-77D1-41E6-9F11-622B134A66B1}">
      <dgm:prSet phldrT="[Testo]"/>
      <dgm:spPr/>
      <dgm:t>
        <a:bodyPr/>
        <a:lstStyle/>
        <a:p>
          <a:r>
            <a:rPr lang="it-IT" dirty="0">
              <a:latin typeface="Bahnschrift SemiBold SemiConden" panose="020B0502040204020203" pitchFamily="34" charset="0"/>
            </a:rPr>
            <a:t>…</a:t>
          </a:r>
        </a:p>
      </dgm:t>
    </dgm:pt>
    <dgm:pt modelId="{00432022-C691-434A-96C8-E28998602210}" type="parTrans" cxnId="{8AF1E490-17D2-40D8-950A-B78D1BA3E0ED}">
      <dgm:prSet/>
      <dgm:spPr/>
      <dgm:t>
        <a:bodyPr/>
        <a:lstStyle/>
        <a:p>
          <a:endParaRPr lang="it-IT">
            <a:latin typeface="Bahnschrift SemiBold SemiConden" panose="020B0502040204020203" pitchFamily="34" charset="0"/>
          </a:endParaRPr>
        </a:p>
      </dgm:t>
    </dgm:pt>
    <dgm:pt modelId="{95E356D9-4B0B-49BE-942E-5D759877B4B4}" type="sibTrans" cxnId="{8AF1E490-17D2-40D8-950A-B78D1BA3E0ED}">
      <dgm:prSet/>
      <dgm:spPr/>
      <dgm:t>
        <a:bodyPr/>
        <a:lstStyle/>
        <a:p>
          <a:endParaRPr lang="it-IT">
            <a:latin typeface="Bahnschrift SemiBold SemiConden" panose="020B0502040204020203" pitchFamily="34" charset="0"/>
          </a:endParaRPr>
        </a:p>
      </dgm:t>
    </dgm:pt>
    <dgm:pt modelId="{AC4998D8-FE66-41C8-9F74-442C967428F2}">
      <dgm:prSet phldrT="[Testo]"/>
      <dgm:spPr/>
      <dgm:t>
        <a:bodyPr/>
        <a:lstStyle/>
        <a:p>
          <a:r>
            <a:rPr lang="it-IT" dirty="0">
              <a:latin typeface="Bahnschrift SemiBold SemiConden" panose="020B0502040204020203" pitchFamily="34" charset="0"/>
            </a:rPr>
            <a:t>Articolo 10</a:t>
          </a:r>
        </a:p>
      </dgm:t>
    </dgm:pt>
    <dgm:pt modelId="{B82AF00E-AABB-457B-BF0B-ADB9D578CF34}" type="parTrans" cxnId="{CE5F5B18-68CD-4B57-BD3B-62467E9C3AA4}">
      <dgm:prSet/>
      <dgm:spPr/>
      <dgm:t>
        <a:bodyPr/>
        <a:lstStyle/>
        <a:p>
          <a:endParaRPr lang="it-IT">
            <a:latin typeface="Bahnschrift SemiBold SemiConden" panose="020B0502040204020203" pitchFamily="34" charset="0"/>
          </a:endParaRPr>
        </a:p>
      </dgm:t>
    </dgm:pt>
    <dgm:pt modelId="{9AB7A70E-03DF-4CFB-B0FD-69A5CD9FD585}" type="sibTrans" cxnId="{CE5F5B18-68CD-4B57-BD3B-62467E9C3AA4}">
      <dgm:prSet/>
      <dgm:spPr/>
      <dgm:t>
        <a:bodyPr/>
        <a:lstStyle/>
        <a:p>
          <a:endParaRPr lang="it-IT">
            <a:latin typeface="Bahnschrift SemiBold SemiConden" panose="020B0502040204020203" pitchFamily="34" charset="0"/>
          </a:endParaRPr>
        </a:p>
      </dgm:t>
    </dgm:pt>
    <dgm:pt modelId="{4A664F2F-8A71-4AF4-A747-DC2742259B41}">
      <dgm:prSet phldrT="[Testo]"/>
      <dgm:spPr/>
      <dgm:t>
        <a:bodyPr/>
        <a:lstStyle/>
        <a:p>
          <a:r>
            <a:rPr lang="it-IT" dirty="0">
              <a:latin typeface="Bahnschrift SemiBold SemiConden" panose="020B0502040204020203" pitchFamily="34" charset="0"/>
            </a:rPr>
            <a:t>…</a:t>
          </a:r>
        </a:p>
      </dgm:t>
    </dgm:pt>
    <dgm:pt modelId="{B11EF78A-2B08-4CF4-BCBA-BDB46F776553}" type="parTrans" cxnId="{606C9339-03BC-4668-89A3-6022DAFFB0E2}">
      <dgm:prSet/>
      <dgm:spPr/>
      <dgm:t>
        <a:bodyPr/>
        <a:lstStyle/>
        <a:p>
          <a:endParaRPr lang="it-IT">
            <a:latin typeface="Bahnschrift SemiBold SemiConden" panose="020B0502040204020203" pitchFamily="34" charset="0"/>
          </a:endParaRPr>
        </a:p>
      </dgm:t>
    </dgm:pt>
    <dgm:pt modelId="{5C1F476B-5122-4DE7-9C89-171A43E420D4}" type="sibTrans" cxnId="{606C9339-03BC-4668-89A3-6022DAFFB0E2}">
      <dgm:prSet/>
      <dgm:spPr/>
      <dgm:t>
        <a:bodyPr/>
        <a:lstStyle/>
        <a:p>
          <a:endParaRPr lang="it-IT">
            <a:latin typeface="Bahnschrift SemiBold SemiConden" panose="020B0502040204020203" pitchFamily="34" charset="0"/>
          </a:endParaRPr>
        </a:p>
      </dgm:t>
    </dgm:pt>
    <dgm:pt modelId="{8A81CAA1-229C-4663-BC1B-7CC56D001F16}">
      <dgm:prSet phldrT="[Testo]"/>
      <dgm:spPr/>
      <dgm:t>
        <a:bodyPr/>
        <a:lstStyle/>
        <a:p>
          <a:r>
            <a:rPr lang="it-IT" dirty="0">
              <a:latin typeface="Bahnschrift SemiBold SemiConden" panose="020B0502040204020203" pitchFamily="34" charset="0"/>
            </a:rPr>
            <a:t>…</a:t>
          </a:r>
        </a:p>
      </dgm:t>
    </dgm:pt>
    <dgm:pt modelId="{DC006D13-E2BC-4E5F-8672-30ABEC344E22}" type="parTrans" cxnId="{0FC7AFB9-8A3D-4D8B-B2DE-BA7C8131D16C}">
      <dgm:prSet/>
      <dgm:spPr/>
      <dgm:t>
        <a:bodyPr/>
        <a:lstStyle/>
        <a:p>
          <a:endParaRPr lang="it-IT">
            <a:latin typeface="Bahnschrift SemiBold SemiConden" panose="020B0502040204020203" pitchFamily="34" charset="0"/>
          </a:endParaRPr>
        </a:p>
      </dgm:t>
    </dgm:pt>
    <dgm:pt modelId="{2FB6276C-C371-43AF-8E11-14EAD9D2F093}" type="sibTrans" cxnId="{0FC7AFB9-8A3D-4D8B-B2DE-BA7C8131D16C}">
      <dgm:prSet/>
      <dgm:spPr/>
      <dgm:t>
        <a:bodyPr/>
        <a:lstStyle/>
        <a:p>
          <a:endParaRPr lang="it-IT">
            <a:latin typeface="Bahnschrift SemiBold SemiConden" panose="020B0502040204020203" pitchFamily="34" charset="0"/>
          </a:endParaRPr>
        </a:p>
      </dgm:t>
    </dgm:pt>
    <dgm:pt modelId="{A8778BB1-11E6-4096-9600-5468EAECC08E}" type="pres">
      <dgm:prSet presAssocID="{568F365C-8857-49FC-8F64-81BFBCA4C503}" presName="list" presStyleCnt="0">
        <dgm:presLayoutVars>
          <dgm:dir/>
          <dgm:animLvl val="lvl"/>
        </dgm:presLayoutVars>
      </dgm:prSet>
      <dgm:spPr/>
      <dgm:t>
        <a:bodyPr/>
        <a:lstStyle/>
        <a:p>
          <a:endParaRPr lang="it-IT"/>
        </a:p>
      </dgm:t>
    </dgm:pt>
    <dgm:pt modelId="{F538D3DA-B8B7-41D5-A859-BC23246B29F9}" type="pres">
      <dgm:prSet presAssocID="{CE6E1063-F565-4044-9C77-624F9E9E06EF}" presName="posSpace" presStyleCnt="0"/>
      <dgm:spPr/>
    </dgm:pt>
    <dgm:pt modelId="{19D50788-DA8F-4FFF-8131-C98270978244}" type="pres">
      <dgm:prSet presAssocID="{CE6E1063-F565-4044-9C77-624F9E9E06EF}" presName="vertFlow" presStyleCnt="0"/>
      <dgm:spPr/>
    </dgm:pt>
    <dgm:pt modelId="{8E19BD30-6E1C-4483-B744-5E40A65FC06E}" type="pres">
      <dgm:prSet presAssocID="{CE6E1063-F565-4044-9C77-624F9E9E06EF}" presName="topSpace" presStyleCnt="0"/>
      <dgm:spPr/>
    </dgm:pt>
    <dgm:pt modelId="{CB8A8B93-40BD-425D-AAA5-F9A9B1F830F9}" type="pres">
      <dgm:prSet presAssocID="{CE6E1063-F565-4044-9C77-624F9E9E06EF}" presName="firstComp" presStyleCnt="0"/>
      <dgm:spPr/>
    </dgm:pt>
    <dgm:pt modelId="{3E7CF02B-89A9-4031-800A-C565008F8241}" type="pres">
      <dgm:prSet presAssocID="{CE6E1063-F565-4044-9C77-624F9E9E06EF}" presName="firstChild" presStyleLbl="bgAccFollowNode1" presStyleIdx="0" presStyleCnt="4"/>
      <dgm:spPr/>
      <dgm:t>
        <a:bodyPr/>
        <a:lstStyle/>
        <a:p>
          <a:endParaRPr lang="it-IT"/>
        </a:p>
      </dgm:t>
    </dgm:pt>
    <dgm:pt modelId="{ACD9F1E9-C510-4B39-8D6E-2AC88361A315}" type="pres">
      <dgm:prSet presAssocID="{CE6E1063-F565-4044-9C77-624F9E9E06EF}" presName="firstChildTx" presStyleLbl="bgAccFollowNode1" presStyleIdx="0" presStyleCnt="4">
        <dgm:presLayoutVars>
          <dgm:bulletEnabled val="1"/>
        </dgm:presLayoutVars>
      </dgm:prSet>
      <dgm:spPr/>
      <dgm:t>
        <a:bodyPr/>
        <a:lstStyle/>
        <a:p>
          <a:endParaRPr lang="it-IT"/>
        </a:p>
      </dgm:t>
    </dgm:pt>
    <dgm:pt modelId="{9627D657-0923-43FA-8A22-A8F7769C9ADE}" type="pres">
      <dgm:prSet presAssocID="{2F40446C-77D1-41E6-9F11-622B134A66B1}" presName="comp" presStyleCnt="0"/>
      <dgm:spPr/>
    </dgm:pt>
    <dgm:pt modelId="{CB2D5D05-68AE-4486-88BA-C018147D5472}" type="pres">
      <dgm:prSet presAssocID="{2F40446C-77D1-41E6-9F11-622B134A66B1}" presName="child" presStyleLbl="bgAccFollowNode1" presStyleIdx="1" presStyleCnt="4"/>
      <dgm:spPr/>
      <dgm:t>
        <a:bodyPr/>
        <a:lstStyle/>
        <a:p>
          <a:endParaRPr lang="it-IT"/>
        </a:p>
      </dgm:t>
    </dgm:pt>
    <dgm:pt modelId="{3A72D386-8515-4EE4-80D9-BCA46736C250}" type="pres">
      <dgm:prSet presAssocID="{2F40446C-77D1-41E6-9F11-622B134A66B1}" presName="childTx" presStyleLbl="bgAccFollowNode1" presStyleIdx="1" presStyleCnt="4">
        <dgm:presLayoutVars>
          <dgm:bulletEnabled val="1"/>
        </dgm:presLayoutVars>
      </dgm:prSet>
      <dgm:spPr/>
      <dgm:t>
        <a:bodyPr/>
        <a:lstStyle/>
        <a:p>
          <a:endParaRPr lang="it-IT"/>
        </a:p>
      </dgm:t>
    </dgm:pt>
    <dgm:pt modelId="{140B01EA-9BA4-46AA-B589-D4F733E0466F}" type="pres">
      <dgm:prSet presAssocID="{CE6E1063-F565-4044-9C77-624F9E9E06EF}" presName="negSpace" presStyleCnt="0"/>
      <dgm:spPr/>
    </dgm:pt>
    <dgm:pt modelId="{998ED0FB-D1DD-49F2-9918-7C17AC3894D3}" type="pres">
      <dgm:prSet presAssocID="{CE6E1063-F565-4044-9C77-624F9E9E06EF}" presName="circle" presStyleLbl="node1" presStyleIdx="0" presStyleCnt="2"/>
      <dgm:spPr/>
      <dgm:t>
        <a:bodyPr/>
        <a:lstStyle/>
        <a:p>
          <a:endParaRPr lang="it-IT"/>
        </a:p>
      </dgm:t>
    </dgm:pt>
    <dgm:pt modelId="{A1FE2C1E-A355-4C05-82F1-5DAD7A495B0E}" type="pres">
      <dgm:prSet presAssocID="{62885BBA-6B52-4B9A-91C7-964CE1307990}" presName="transSpace" presStyleCnt="0"/>
      <dgm:spPr/>
    </dgm:pt>
    <dgm:pt modelId="{7B90233C-4890-4631-892A-3CA267074033}" type="pres">
      <dgm:prSet presAssocID="{AC4998D8-FE66-41C8-9F74-442C967428F2}" presName="posSpace" presStyleCnt="0"/>
      <dgm:spPr/>
    </dgm:pt>
    <dgm:pt modelId="{99376720-1784-47B3-B0CB-81FCE80689E4}" type="pres">
      <dgm:prSet presAssocID="{AC4998D8-FE66-41C8-9F74-442C967428F2}" presName="vertFlow" presStyleCnt="0"/>
      <dgm:spPr/>
    </dgm:pt>
    <dgm:pt modelId="{35EED99C-0904-414A-A873-4F108E2AD0CA}" type="pres">
      <dgm:prSet presAssocID="{AC4998D8-FE66-41C8-9F74-442C967428F2}" presName="topSpace" presStyleCnt="0"/>
      <dgm:spPr/>
    </dgm:pt>
    <dgm:pt modelId="{28CDF920-CEC5-4941-A2A9-791809359A6B}" type="pres">
      <dgm:prSet presAssocID="{AC4998D8-FE66-41C8-9F74-442C967428F2}" presName="firstComp" presStyleCnt="0"/>
      <dgm:spPr/>
    </dgm:pt>
    <dgm:pt modelId="{46A47452-7DB8-49CA-BDAB-85944319891D}" type="pres">
      <dgm:prSet presAssocID="{AC4998D8-FE66-41C8-9F74-442C967428F2}" presName="firstChild" presStyleLbl="bgAccFollowNode1" presStyleIdx="2" presStyleCnt="4"/>
      <dgm:spPr/>
      <dgm:t>
        <a:bodyPr/>
        <a:lstStyle/>
        <a:p>
          <a:endParaRPr lang="it-IT"/>
        </a:p>
      </dgm:t>
    </dgm:pt>
    <dgm:pt modelId="{481F750F-7CEF-4A9F-A6A4-9768864B73F1}" type="pres">
      <dgm:prSet presAssocID="{AC4998D8-FE66-41C8-9F74-442C967428F2}" presName="firstChildTx" presStyleLbl="bgAccFollowNode1" presStyleIdx="2" presStyleCnt="4">
        <dgm:presLayoutVars>
          <dgm:bulletEnabled val="1"/>
        </dgm:presLayoutVars>
      </dgm:prSet>
      <dgm:spPr/>
      <dgm:t>
        <a:bodyPr/>
        <a:lstStyle/>
        <a:p>
          <a:endParaRPr lang="it-IT"/>
        </a:p>
      </dgm:t>
    </dgm:pt>
    <dgm:pt modelId="{0085CC66-A2B8-4A7A-A5B8-548BCFE257FE}" type="pres">
      <dgm:prSet presAssocID="{8A81CAA1-229C-4663-BC1B-7CC56D001F16}" presName="comp" presStyleCnt="0"/>
      <dgm:spPr/>
    </dgm:pt>
    <dgm:pt modelId="{D4E2C8E3-A02E-4FF4-BAEE-77D538695140}" type="pres">
      <dgm:prSet presAssocID="{8A81CAA1-229C-4663-BC1B-7CC56D001F16}" presName="child" presStyleLbl="bgAccFollowNode1" presStyleIdx="3" presStyleCnt="4"/>
      <dgm:spPr/>
      <dgm:t>
        <a:bodyPr/>
        <a:lstStyle/>
        <a:p>
          <a:endParaRPr lang="it-IT"/>
        </a:p>
      </dgm:t>
    </dgm:pt>
    <dgm:pt modelId="{3873AEB4-33AF-4B6F-89C0-F3683CD28D6C}" type="pres">
      <dgm:prSet presAssocID="{8A81CAA1-229C-4663-BC1B-7CC56D001F16}" presName="childTx" presStyleLbl="bgAccFollowNode1" presStyleIdx="3" presStyleCnt="4">
        <dgm:presLayoutVars>
          <dgm:bulletEnabled val="1"/>
        </dgm:presLayoutVars>
      </dgm:prSet>
      <dgm:spPr/>
      <dgm:t>
        <a:bodyPr/>
        <a:lstStyle/>
        <a:p>
          <a:endParaRPr lang="it-IT"/>
        </a:p>
      </dgm:t>
    </dgm:pt>
    <dgm:pt modelId="{D7FA7626-7258-47B9-924A-4241B29A1A8B}" type="pres">
      <dgm:prSet presAssocID="{AC4998D8-FE66-41C8-9F74-442C967428F2}" presName="negSpace" presStyleCnt="0"/>
      <dgm:spPr/>
    </dgm:pt>
    <dgm:pt modelId="{226D4F63-DC17-476A-873B-3C761BF80676}" type="pres">
      <dgm:prSet presAssocID="{AC4998D8-FE66-41C8-9F74-442C967428F2}" presName="circle" presStyleLbl="node1" presStyleIdx="1" presStyleCnt="2"/>
      <dgm:spPr/>
      <dgm:t>
        <a:bodyPr/>
        <a:lstStyle/>
        <a:p>
          <a:endParaRPr lang="it-IT"/>
        </a:p>
      </dgm:t>
    </dgm:pt>
  </dgm:ptLst>
  <dgm:cxnLst>
    <dgm:cxn modelId="{7E9613BD-3335-4AE1-8F48-849310F2A68E}" type="presOf" srcId="{AC4998D8-FE66-41C8-9F74-442C967428F2}" destId="{226D4F63-DC17-476A-873B-3C761BF80676}" srcOrd="0" destOrd="0" presId="urn:microsoft.com/office/officeart/2005/8/layout/hList9"/>
    <dgm:cxn modelId="{86049C54-6900-4D96-AAB0-DD1E7AE91EB4}" type="presOf" srcId="{4D0EA15F-32E2-432A-8CEE-E730DB1982D9}" destId="{ACD9F1E9-C510-4B39-8D6E-2AC88361A315}" srcOrd="1" destOrd="0" presId="urn:microsoft.com/office/officeart/2005/8/layout/hList9"/>
    <dgm:cxn modelId="{06694FB7-01B3-4481-BBCC-1BA1ED6BCC89}" type="presOf" srcId="{568F365C-8857-49FC-8F64-81BFBCA4C503}" destId="{A8778BB1-11E6-4096-9600-5468EAECC08E}" srcOrd="0" destOrd="0" presId="urn:microsoft.com/office/officeart/2005/8/layout/hList9"/>
    <dgm:cxn modelId="{985C287A-F34D-49B6-9083-97D851B5DA2E}" type="presOf" srcId="{8A81CAA1-229C-4663-BC1B-7CC56D001F16}" destId="{3873AEB4-33AF-4B6F-89C0-F3683CD28D6C}" srcOrd="1" destOrd="0" presId="urn:microsoft.com/office/officeart/2005/8/layout/hList9"/>
    <dgm:cxn modelId="{081EC181-7CED-488C-A57A-1779FA0EE066}" type="presOf" srcId="{8A81CAA1-229C-4663-BC1B-7CC56D001F16}" destId="{D4E2C8E3-A02E-4FF4-BAEE-77D538695140}" srcOrd="0" destOrd="0" presId="urn:microsoft.com/office/officeart/2005/8/layout/hList9"/>
    <dgm:cxn modelId="{94C935F8-3F37-48DD-A22D-5B1F177ED3D5}" type="presOf" srcId="{2F40446C-77D1-41E6-9F11-622B134A66B1}" destId="{3A72D386-8515-4EE4-80D9-BCA46736C250}" srcOrd="1" destOrd="0" presId="urn:microsoft.com/office/officeart/2005/8/layout/hList9"/>
    <dgm:cxn modelId="{8AF1E490-17D2-40D8-950A-B78D1BA3E0ED}" srcId="{CE6E1063-F565-4044-9C77-624F9E9E06EF}" destId="{2F40446C-77D1-41E6-9F11-622B134A66B1}" srcOrd="1" destOrd="0" parTransId="{00432022-C691-434A-96C8-E28998602210}" sibTransId="{95E356D9-4B0B-49BE-942E-5D759877B4B4}"/>
    <dgm:cxn modelId="{28080845-E28C-4F87-8B50-611A287601E9}" type="presOf" srcId="{CE6E1063-F565-4044-9C77-624F9E9E06EF}" destId="{998ED0FB-D1DD-49F2-9918-7C17AC3894D3}" srcOrd="0" destOrd="0" presId="urn:microsoft.com/office/officeart/2005/8/layout/hList9"/>
    <dgm:cxn modelId="{17BE257C-0EC1-40E6-B092-B1FBD4BD9540}" type="presOf" srcId="{4A664F2F-8A71-4AF4-A747-DC2742259B41}" destId="{46A47452-7DB8-49CA-BDAB-85944319891D}" srcOrd="0" destOrd="0" presId="urn:microsoft.com/office/officeart/2005/8/layout/hList9"/>
    <dgm:cxn modelId="{55E19817-1CFE-4878-8270-C40585BBA8E6}" type="presOf" srcId="{4D0EA15F-32E2-432A-8CEE-E730DB1982D9}" destId="{3E7CF02B-89A9-4031-800A-C565008F8241}" srcOrd="0" destOrd="0" presId="urn:microsoft.com/office/officeart/2005/8/layout/hList9"/>
    <dgm:cxn modelId="{9F9E1A77-801E-481D-B54A-F408ED2434C6}" type="presOf" srcId="{2F40446C-77D1-41E6-9F11-622B134A66B1}" destId="{CB2D5D05-68AE-4486-88BA-C018147D5472}" srcOrd="0" destOrd="0" presId="urn:microsoft.com/office/officeart/2005/8/layout/hList9"/>
    <dgm:cxn modelId="{606C9339-03BC-4668-89A3-6022DAFFB0E2}" srcId="{AC4998D8-FE66-41C8-9F74-442C967428F2}" destId="{4A664F2F-8A71-4AF4-A747-DC2742259B41}" srcOrd="0" destOrd="0" parTransId="{B11EF78A-2B08-4CF4-BCBA-BDB46F776553}" sibTransId="{5C1F476B-5122-4DE7-9C89-171A43E420D4}"/>
    <dgm:cxn modelId="{40913E81-05A6-4750-9705-1A96A7049629}" type="presOf" srcId="{4A664F2F-8A71-4AF4-A747-DC2742259B41}" destId="{481F750F-7CEF-4A9F-A6A4-9768864B73F1}" srcOrd="1" destOrd="0" presId="urn:microsoft.com/office/officeart/2005/8/layout/hList9"/>
    <dgm:cxn modelId="{6727C18F-0EFA-4F01-A23F-3B0F96C0C808}" srcId="{568F365C-8857-49FC-8F64-81BFBCA4C503}" destId="{CE6E1063-F565-4044-9C77-624F9E9E06EF}" srcOrd="0" destOrd="0" parTransId="{6944B832-2DE6-442F-8E3B-2EF37328C1C2}" sibTransId="{62885BBA-6B52-4B9A-91C7-964CE1307990}"/>
    <dgm:cxn modelId="{CE5F5B18-68CD-4B57-BD3B-62467E9C3AA4}" srcId="{568F365C-8857-49FC-8F64-81BFBCA4C503}" destId="{AC4998D8-FE66-41C8-9F74-442C967428F2}" srcOrd="1" destOrd="0" parTransId="{B82AF00E-AABB-457B-BF0B-ADB9D578CF34}" sibTransId="{9AB7A70E-03DF-4CFB-B0FD-69A5CD9FD585}"/>
    <dgm:cxn modelId="{0FC7AFB9-8A3D-4D8B-B2DE-BA7C8131D16C}" srcId="{AC4998D8-FE66-41C8-9F74-442C967428F2}" destId="{8A81CAA1-229C-4663-BC1B-7CC56D001F16}" srcOrd="1" destOrd="0" parTransId="{DC006D13-E2BC-4E5F-8672-30ABEC344E22}" sibTransId="{2FB6276C-C371-43AF-8E11-14EAD9D2F093}"/>
    <dgm:cxn modelId="{23271B03-1AE4-4F5F-ACC4-B23F8D142A4A}" srcId="{CE6E1063-F565-4044-9C77-624F9E9E06EF}" destId="{4D0EA15F-32E2-432A-8CEE-E730DB1982D9}" srcOrd="0" destOrd="0" parTransId="{69FB17F8-EE4E-45D1-8B46-51B9CA19F190}" sibTransId="{799AED0E-DF8B-4A8A-9715-60C0C7FCA12B}"/>
    <dgm:cxn modelId="{4596E812-DC32-40E1-B83C-931B0E473D20}" type="presParOf" srcId="{A8778BB1-11E6-4096-9600-5468EAECC08E}" destId="{F538D3DA-B8B7-41D5-A859-BC23246B29F9}" srcOrd="0" destOrd="0" presId="urn:microsoft.com/office/officeart/2005/8/layout/hList9"/>
    <dgm:cxn modelId="{71A212E9-41B7-4D5C-A7A1-BE5CDA9D5C82}" type="presParOf" srcId="{A8778BB1-11E6-4096-9600-5468EAECC08E}" destId="{19D50788-DA8F-4FFF-8131-C98270978244}" srcOrd="1" destOrd="0" presId="urn:microsoft.com/office/officeart/2005/8/layout/hList9"/>
    <dgm:cxn modelId="{E94F3226-066C-48E6-99BA-FB297A099215}" type="presParOf" srcId="{19D50788-DA8F-4FFF-8131-C98270978244}" destId="{8E19BD30-6E1C-4483-B744-5E40A65FC06E}" srcOrd="0" destOrd="0" presId="urn:microsoft.com/office/officeart/2005/8/layout/hList9"/>
    <dgm:cxn modelId="{7C4F0D58-4405-4914-9FAD-9F9B7985F78A}" type="presParOf" srcId="{19D50788-DA8F-4FFF-8131-C98270978244}" destId="{CB8A8B93-40BD-425D-AAA5-F9A9B1F830F9}" srcOrd="1" destOrd="0" presId="urn:microsoft.com/office/officeart/2005/8/layout/hList9"/>
    <dgm:cxn modelId="{A7D4CADC-3171-4C7C-875E-F3B6494434DE}" type="presParOf" srcId="{CB8A8B93-40BD-425D-AAA5-F9A9B1F830F9}" destId="{3E7CF02B-89A9-4031-800A-C565008F8241}" srcOrd="0" destOrd="0" presId="urn:microsoft.com/office/officeart/2005/8/layout/hList9"/>
    <dgm:cxn modelId="{147B6FEA-AC76-41D8-A94A-992DEFE4245F}" type="presParOf" srcId="{CB8A8B93-40BD-425D-AAA5-F9A9B1F830F9}" destId="{ACD9F1E9-C510-4B39-8D6E-2AC88361A315}" srcOrd="1" destOrd="0" presId="urn:microsoft.com/office/officeart/2005/8/layout/hList9"/>
    <dgm:cxn modelId="{CC3229D4-36FD-4800-81CF-A3F0B255348F}" type="presParOf" srcId="{19D50788-DA8F-4FFF-8131-C98270978244}" destId="{9627D657-0923-43FA-8A22-A8F7769C9ADE}" srcOrd="2" destOrd="0" presId="urn:microsoft.com/office/officeart/2005/8/layout/hList9"/>
    <dgm:cxn modelId="{E1A85871-467A-4511-A1DD-EB71A1E043E5}" type="presParOf" srcId="{9627D657-0923-43FA-8A22-A8F7769C9ADE}" destId="{CB2D5D05-68AE-4486-88BA-C018147D5472}" srcOrd="0" destOrd="0" presId="urn:microsoft.com/office/officeart/2005/8/layout/hList9"/>
    <dgm:cxn modelId="{93F50C91-F9B7-40A1-9622-F51EDBF4B886}" type="presParOf" srcId="{9627D657-0923-43FA-8A22-A8F7769C9ADE}" destId="{3A72D386-8515-4EE4-80D9-BCA46736C250}" srcOrd="1" destOrd="0" presId="urn:microsoft.com/office/officeart/2005/8/layout/hList9"/>
    <dgm:cxn modelId="{9E706CFA-48EA-4CBD-8007-1B168386E96F}" type="presParOf" srcId="{A8778BB1-11E6-4096-9600-5468EAECC08E}" destId="{140B01EA-9BA4-46AA-B589-D4F733E0466F}" srcOrd="2" destOrd="0" presId="urn:microsoft.com/office/officeart/2005/8/layout/hList9"/>
    <dgm:cxn modelId="{3AC2FF8A-A006-45AC-853A-000D30B04F53}" type="presParOf" srcId="{A8778BB1-11E6-4096-9600-5468EAECC08E}" destId="{998ED0FB-D1DD-49F2-9918-7C17AC3894D3}" srcOrd="3" destOrd="0" presId="urn:microsoft.com/office/officeart/2005/8/layout/hList9"/>
    <dgm:cxn modelId="{C0FE723D-F113-4731-B8E8-B68BBC810EB4}" type="presParOf" srcId="{A8778BB1-11E6-4096-9600-5468EAECC08E}" destId="{A1FE2C1E-A355-4C05-82F1-5DAD7A495B0E}" srcOrd="4" destOrd="0" presId="urn:microsoft.com/office/officeart/2005/8/layout/hList9"/>
    <dgm:cxn modelId="{60EA54C4-6D87-433F-AB78-E8B3DDE3B89E}" type="presParOf" srcId="{A8778BB1-11E6-4096-9600-5468EAECC08E}" destId="{7B90233C-4890-4631-892A-3CA267074033}" srcOrd="5" destOrd="0" presId="urn:microsoft.com/office/officeart/2005/8/layout/hList9"/>
    <dgm:cxn modelId="{4BCECCB2-C21E-4889-B0E3-E7C1468332C0}" type="presParOf" srcId="{A8778BB1-11E6-4096-9600-5468EAECC08E}" destId="{99376720-1784-47B3-B0CB-81FCE80689E4}" srcOrd="6" destOrd="0" presId="urn:microsoft.com/office/officeart/2005/8/layout/hList9"/>
    <dgm:cxn modelId="{C6687474-F6BD-4B6D-89EA-EDE8CA6E20AC}" type="presParOf" srcId="{99376720-1784-47B3-B0CB-81FCE80689E4}" destId="{35EED99C-0904-414A-A873-4F108E2AD0CA}" srcOrd="0" destOrd="0" presId="urn:microsoft.com/office/officeart/2005/8/layout/hList9"/>
    <dgm:cxn modelId="{23EEBBCF-E1AF-45A0-B3FB-F1A4B7F82814}" type="presParOf" srcId="{99376720-1784-47B3-B0CB-81FCE80689E4}" destId="{28CDF920-CEC5-4941-A2A9-791809359A6B}" srcOrd="1" destOrd="0" presId="urn:microsoft.com/office/officeart/2005/8/layout/hList9"/>
    <dgm:cxn modelId="{AE33373A-D05E-42F3-8465-AF4A32172007}" type="presParOf" srcId="{28CDF920-CEC5-4941-A2A9-791809359A6B}" destId="{46A47452-7DB8-49CA-BDAB-85944319891D}" srcOrd="0" destOrd="0" presId="urn:microsoft.com/office/officeart/2005/8/layout/hList9"/>
    <dgm:cxn modelId="{96930AFC-92B1-4F60-B9B6-56A24356F003}" type="presParOf" srcId="{28CDF920-CEC5-4941-A2A9-791809359A6B}" destId="{481F750F-7CEF-4A9F-A6A4-9768864B73F1}" srcOrd="1" destOrd="0" presId="urn:microsoft.com/office/officeart/2005/8/layout/hList9"/>
    <dgm:cxn modelId="{5B617780-EF25-4623-90BF-BFA2361330C7}" type="presParOf" srcId="{99376720-1784-47B3-B0CB-81FCE80689E4}" destId="{0085CC66-A2B8-4A7A-A5B8-548BCFE257FE}" srcOrd="2" destOrd="0" presId="urn:microsoft.com/office/officeart/2005/8/layout/hList9"/>
    <dgm:cxn modelId="{E59006A7-84AC-4873-ACD7-9B4557AAFAE1}" type="presParOf" srcId="{0085CC66-A2B8-4A7A-A5B8-548BCFE257FE}" destId="{D4E2C8E3-A02E-4FF4-BAEE-77D538695140}" srcOrd="0" destOrd="0" presId="urn:microsoft.com/office/officeart/2005/8/layout/hList9"/>
    <dgm:cxn modelId="{44F80569-9886-4CBA-894F-B0DF519E0A6D}" type="presParOf" srcId="{0085CC66-A2B8-4A7A-A5B8-548BCFE257FE}" destId="{3873AEB4-33AF-4B6F-89C0-F3683CD28D6C}" srcOrd="1" destOrd="0" presId="urn:microsoft.com/office/officeart/2005/8/layout/hList9"/>
    <dgm:cxn modelId="{0930C658-367C-45BB-B0C3-2942F8258565}" type="presParOf" srcId="{A8778BB1-11E6-4096-9600-5468EAECC08E}" destId="{D7FA7626-7258-47B9-924A-4241B29A1A8B}" srcOrd="7" destOrd="0" presId="urn:microsoft.com/office/officeart/2005/8/layout/hList9"/>
    <dgm:cxn modelId="{6AAD9611-40EA-4289-B34B-8FA5C987D5C8}" type="presParOf" srcId="{A8778BB1-11E6-4096-9600-5468EAECC08E}" destId="{226D4F63-DC17-476A-873B-3C761BF80676}"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68F365C-8857-49FC-8F64-81BFBCA4C503}" type="doc">
      <dgm:prSet loTypeId="urn:microsoft.com/office/officeart/2005/8/layout/hList9" loCatId="list" qsTypeId="urn:microsoft.com/office/officeart/2005/8/quickstyle/simple1" qsCatId="simple" csTypeId="urn:microsoft.com/office/officeart/2005/8/colors/accent0_1" csCatId="mainScheme" phldr="1"/>
      <dgm:spPr/>
      <dgm:t>
        <a:bodyPr/>
        <a:lstStyle/>
        <a:p>
          <a:endParaRPr lang="it-IT"/>
        </a:p>
      </dgm:t>
    </dgm:pt>
    <dgm:pt modelId="{CE6E1063-F565-4044-9C77-624F9E9E06EF}">
      <dgm:prSet phldrT="[Testo]" custT="1"/>
      <dgm:spPr/>
      <dgm:t>
        <a:bodyPr/>
        <a:lstStyle/>
        <a:p>
          <a:r>
            <a:rPr lang="it-IT" sz="2000" dirty="0">
              <a:solidFill>
                <a:srgbClr val="C00000"/>
              </a:solidFill>
              <a:latin typeface="Bahnschrift SemiBold SemiConden" panose="020B0502040204020203" pitchFamily="34" charset="0"/>
            </a:rPr>
            <a:t>Articolo 9</a:t>
          </a:r>
        </a:p>
      </dgm:t>
    </dgm:pt>
    <dgm:pt modelId="{6944B832-2DE6-442F-8E3B-2EF37328C1C2}" type="parTrans" cxnId="{6727C18F-0EFA-4F01-A23F-3B0F96C0C808}">
      <dgm:prSet/>
      <dgm:spPr/>
      <dgm:t>
        <a:bodyPr/>
        <a:lstStyle/>
        <a:p>
          <a:endParaRPr lang="it-IT">
            <a:latin typeface="Bahnschrift SemiBold SemiConden" panose="020B0502040204020203" pitchFamily="34" charset="0"/>
          </a:endParaRPr>
        </a:p>
      </dgm:t>
    </dgm:pt>
    <dgm:pt modelId="{62885BBA-6B52-4B9A-91C7-964CE1307990}" type="sibTrans" cxnId="{6727C18F-0EFA-4F01-A23F-3B0F96C0C808}">
      <dgm:prSet/>
      <dgm:spPr/>
      <dgm:t>
        <a:bodyPr/>
        <a:lstStyle/>
        <a:p>
          <a:endParaRPr lang="it-IT">
            <a:latin typeface="Bahnschrift SemiBold SemiConden" panose="020B0502040204020203" pitchFamily="34" charset="0"/>
          </a:endParaRPr>
        </a:p>
      </dgm:t>
    </dgm:pt>
    <dgm:pt modelId="{4D0EA15F-32E2-432A-8CEE-E730DB1982D9}">
      <dgm:prSet phldrT="[Testo]" custT="1"/>
      <dgm:spPr/>
      <dgm:t>
        <a:bodyPr/>
        <a:lstStyle/>
        <a:p>
          <a:r>
            <a:rPr lang="it-IT" sz="1400" dirty="0">
              <a:latin typeface="Bahnschrift SemiBold SemiConden" panose="020B0502040204020203" pitchFamily="34" charset="0"/>
            </a:rPr>
            <a:t>rapporti intercorsi negli ultimi tre anni con </a:t>
          </a:r>
          <a:r>
            <a:rPr lang="it-IT" sz="1400" dirty="0">
              <a:solidFill>
                <a:srgbClr val="C00000"/>
              </a:solidFill>
              <a:latin typeface="Bahnschrift SemiBold SemiConden" panose="020B0502040204020203" pitchFamily="34" charset="0"/>
            </a:rPr>
            <a:t>soggetti privati</a:t>
          </a:r>
        </a:p>
      </dgm:t>
    </dgm:pt>
    <dgm:pt modelId="{69FB17F8-EE4E-45D1-8B46-51B9CA19F190}" type="parTrans" cxnId="{23271B03-1AE4-4F5F-ACC4-B23F8D142A4A}">
      <dgm:prSet/>
      <dgm:spPr/>
      <dgm:t>
        <a:bodyPr/>
        <a:lstStyle/>
        <a:p>
          <a:endParaRPr lang="it-IT">
            <a:latin typeface="Bahnschrift SemiBold SemiConden" panose="020B0502040204020203" pitchFamily="34" charset="0"/>
          </a:endParaRPr>
        </a:p>
      </dgm:t>
    </dgm:pt>
    <dgm:pt modelId="{799AED0E-DF8B-4A8A-9715-60C0C7FCA12B}" type="sibTrans" cxnId="{23271B03-1AE4-4F5F-ACC4-B23F8D142A4A}">
      <dgm:prSet/>
      <dgm:spPr/>
      <dgm:t>
        <a:bodyPr/>
        <a:lstStyle/>
        <a:p>
          <a:endParaRPr lang="it-IT">
            <a:latin typeface="Bahnschrift SemiBold SemiConden" panose="020B0502040204020203" pitchFamily="34" charset="0"/>
          </a:endParaRPr>
        </a:p>
      </dgm:t>
    </dgm:pt>
    <dgm:pt modelId="{2F40446C-77D1-41E6-9F11-622B134A66B1}">
      <dgm:prSet phldrT="[Testo]" custT="1"/>
      <dgm:spPr/>
      <dgm:t>
        <a:bodyPr/>
        <a:lstStyle/>
        <a:p>
          <a:r>
            <a:rPr lang="it-IT" sz="1400" dirty="0">
              <a:latin typeface="Bahnschrift SemiBold SemiConden" panose="020B0502040204020203" pitchFamily="34" charset="0"/>
            </a:rPr>
            <a:t>rapporti intercorsi o attuali tra </a:t>
          </a:r>
          <a:r>
            <a:rPr lang="it-IT" sz="1400" dirty="0">
              <a:solidFill>
                <a:srgbClr val="C00000"/>
              </a:solidFill>
              <a:latin typeface="Bahnschrift SemiBold SemiConden" panose="020B0502040204020203" pitchFamily="34" charset="0"/>
            </a:rPr>
            <a:t>parenti o affini entro il secondo grado, il coniuge o il convivente e soggetti privati</a:t>
          </a:r>
        </a:p>
      </dgm:t>
    </dgm:pt>
    <dgm:pt modelId="{00432022-C691-434A-96C8-E28998602210}" type="parTrans" cxnId="{8AF1E490-17D2-40D8-950A-B78D1BA3E0ED}">
      <dgm:prSet/>
      <dgm:spPr/>
      <dgm:t>
        <a:bodyPr/>
        <a:lstStyle/>
        <a:p>
          <a:endParaRPr lang="it-IT">
            <a:latin typeface="Bahnschrift SemiBold SemiConden" panose="020B0502040204020203" pitchFamily="34" charset="0"/>
          </a:endParaRPr>
        </a:p>
      </dgm:t>
    </dgm:pt>
    <dgm:pt modelId="{95E356D9-4B0B-49BE-942E-5D759877B4B4}" type="sibTrans" cxnId="{8AF1E490-17D2-40D8-950A-B78D1BA3E0ED}">
      <dgm:prSet/>
      <dgm:spPr/>
      <dgm:t>
        <a:bodyPr/>
        <a:lstStyle/>
        <a:p>
          <a:endParaRPr lang="it-IT">
            <a:latin typeface="Bahnschrift SemiBold SemiConden" panose="020B0502040204020203" pitchFamily="34" charset="0"/>
          </a:endParaRPr>
        </a:p>
      </dgm:t>
    </dgm:pt>
    <dgm:pt modelId="{AC4998D8-FE66-41C8-9F74-442C967428F2}">
      <dgm:prSet phldrT="[Testo]" custT="1"/>
      <dgm:spPr/>
      <dgm:t>
        <a:bodyPr/>
        <a:lstStyle/>
        <a:p>
          <a:r>
            <a:rPr lang="it-IT" sz="1800" dirty="0">
              <a:solidFill>
                <a:srgbClr val="C00000"/>
              </a:solidFill>
              <a:latin typeface="Bahnschrift SemiBold SemiConden" panose="020B0502040204020203" pitchFamily="34" charset="0"/>
            </a:rPr>
            <a:t>Articolo 10</a:t>
          </a:r>
        </a:p>
      </dgm:t>
    </dgm:pt>
    <dgm:pt modelId="{B82AF00E-AABB-457B-BF0B-ADB9D578CF34}" type="parTrans" cxnId="{CE5F5B18-68CD-4B57-BD3B-62467E9C3AA4}">
      <dgm:prSet/>
      <dgm:spPr/>
      <dgm:t>
        <a:bodyPr/>
        <a:lstStyle/>
        <a:p>
          <a:endParaRPr lang="it-IT">
            <a:latin typeface="Bahnschrift SemiBold SemiConden" panose="020B0502040204020203" pitchFamily="34" charset="0"/>
          </a:endParaRPr>
        </a:p>
      </dgm:t>
    </dgm:pt>
    <dgm:pt modelId="{9AB7A70E-03DF-4CFB-B0FD-69A5CD9FD585}" type="sibTrans" cxnId="{CE5F5B18-68CD-4B57-BD3B-62467E9C3AA4}">
      <dgm:prSet/>
      <dgm:spPr/>
      <dgm:t>
        <a:bodyPr/>
        <a:lstStyle/>
        <a:p>
          <a:endParaRPr lang="it-IT">
            <a:latin typeface="Bahnschrift SemiBold SemiConden" panose="020B0502040204020203" pitchFamily="34" charset="0"/>
          </a:endParaRPr>
        </a:p>
      </dgm:t>
    </dgm:pt>
    <dgm:pt modelId="{4A664F2F-8A71-4AF4-A747-DC2742259B41}">
      <dgm:prSet phldrT="[Testo]" custT="1"/>
      <dgm:spPr/>
      <dgm:t>
        <a:bodyPr/>
        <a:lstStyle/>
        <a:p>
          <a:r>
            <a:rPr lang="it-IT" sz="1400" b="1" i="0" dirty="0">
              <a:latin typeface="Bahnschrift SemiBold SemiConden" panose="020B0502040204020203" pitchFamily="34" charset="0"/>
            </a:rPr>
            <a:t>interessi </a:t>
          </a:r>
          <a:r>
            <a:rPr lang="it-IT" sz="1400" b="1" i="0" dirty="0">
              <a:solidFill>
                <a:srgbClr val="C00000"/>
              </a:solidFill>
              <a:latin typeface="Bahnschrift SemiBold SemiConden" panose="020B0502040204020203" pitchFamily="34" charset="0"/>
            </a:rPr>
            <a:t>propri</a:t>
          </a:r>
          <a:r>
            <a:rPr lang="it-IT" sz="1400" b="1" i="0" dirty="0">
              <a:latin typeface="Bahnschrift SemiBold SemiConden" panose="020B0502040204020203" pitchFamily="34" charset="0"/>
            </a:rPr>
            <a:t>, </a:t>
          </a:r>
          <a:endParaRPr lang="it-IT" sz="1400" i="0" dirty="0">
            <a:latin typeface="Bahnschrift SemiBold SemiConden" panose="020B0502040204020203" pitchFamily="34" charset="0"/>
          </a:endParaRPr>
        </a:p>
      </dgm:t>
    </dgm:pt>
    <dgm:pt modelId="{B11EF78A-2B08-4CF4-BCBA-BDB46F776553}" type="parTrans" cxnId="{606C9339-03BC-4668-89A3-6022DAFFB0E2}">
      <dgm:prSet/>
      <dgm:spPr/>
      <dgm:t>
        <a:bodyPr/>
        <a:lstStyle/>
        <a:p>
          <a:endParaRPr lang="it-IT">
            <a:latin typeface="Bahnschrift SemiBold SemiConden" panose="020B0502040204020203" pitchFamily="34" charset="0"/>
          </a:endParaRPr>
        </a:p>
      </dgm:t>
    </dgm:pt>
    <dgm:pt modelId="{5C1F476B-5122-4DE7-9C89-171A43E420D4}" type="sibTrans" cxnId="{606C9339-03BC-4668-89A3-6022DAFFB0E2}">
      <dgm:prSet/>
      <dgm:spPr/>
      <dgm:t>
        <a:bodyPr/>
        <a:lstStyle/>
        <a:p>
          <a:endParaRPr lang="it-IT">
            <a:latin typeface="Bahnschrift SemiBold SemiConden" panose="020B0502040204020203" pitchFamily="34" charset="0"/>
          </a:endParaRPr>
        </a:p>
      </dgm:t>
    </dgm:pt>
    <dgm:pt modelId="{2F34B27A-1521-4998-88E8-B4D25E4257BD}">
      <dgm:prSet phldrT="[Testo]" custT="1"/>
      <dgm:spPr/>
      <dgm:t>
        <a:bodyPr/>
        <a:lstStyle/>
        <a:p>
          <a:r>
            <a:rPr lang="it-IT" sz="1400" dirty="0">
              <a:latin typeface="Bahnschrift SemiBold SemiConden" panose="020B0502040204020203" pitchFamily="34" charset="0"/>
            </a:rPr>
            <a:t>sono ancora </a:t>
          </a:r>
          <a:r>
            <a:rPr lang="it-IT" sz="1400" dirty="0">
              <a:solidFill>
                <a:srgbClr val="C00000"/>
              </a:solidFill>
              <a:latin typeface="Bahnschrift SemiBold SemiConden" panose="020B0502040204020203" pitchFamily="34" charset="0"/>
            </a:rPr>
            <a:t>in corso</a:t>
          </a:r>
          <a:r>
            <a:rPr lang="it-IT" sz="1400" dirty="0">
              <a:latin typeface="Bahnschrift SemiBold SemiConden" panose="020B0502040204020203" pitchFamily="34" charset="0"/>
            </a:rPr>
            <a:t>?</a:t>
          </a:r>
        </a:p>
      </dgm:t>
    </dgm:pt>
    <dgm:pt modelId="{E139D9A1-0D50-4CC3-A78C-9BB6759197BD}" type="parTrans" cxnId="{857245A5-7ACB-431C-ADC2-FC7754FEAA58}">
      <dgm:prSet/>
      <dgm:spPr/>
      <dgm:t>
        <a:bodyPr/>
        <a:lstStyle/>
        <a:p>
          <a:endParaRPr lang="it-IT"/>
        </a:p>
      </dgm:t>
    </dgm:pt>
    <dgm:pt modelId="{05B979A5-1800-44D1-AF90-20908FA71BA0}" type="sibTrans" cxnId="{857245A5-7ACB-431C-ADC2-FC7754FEAA58}">
      <dgm:prSet/>
      <dgm:spPr/>
      <dgm:t>
        <a:bodyPr/>
        <a:lstStyle/>
        <a:p>
          <a:endParaRPr lang="it-IT"/>
        </a:p>
      </dgm:t>
    </dgm:pt>
    <dgm:pt modelId="{47F04298-28E3-4215-8F03-2A4DCCC6E7E7}">
      <dgm:prSet phldrT="[Testo]" custT="1"/>
      <dgm:spPr/>
      <dgm:t>
        <a:bodyPr/>
        <a:lstStyle/>
        <a:p>
          <a:r>
            <a:rPr lang="it-IT" sz="1400" b="1" i="0" dirty="0">
              <a:latin typeface="Bahnschrift SemiBold SemiConden" panose="020B0502040204020203" pitchFamily="34" charset="0"/>
            </a:rPr>
            <a:t>interessi di suoi </a:t>
          </a:r>
          <a:r>
            <a:rPr lang="it-IT" sz="1400" b="1" i="0" dirty="0">
              <a:solidFill>
                <a:srgbClr val="C00000"/>
              </a:solidFill>
              <a:latin typeface="Bahnschrift SemiBold SemiConden" panose="020B0502040204020203" pitchFamily="34" charset="0"/>
            </a:rPr>
            <a:t>parenti, affini </a:t>
          </a:r>
          <a:r>
            <a:rPr lang="it-IT" sz="1400" b="1" i="0" dirty="0">
              <a:latin typeface="Bahnschrift SemiBold SemiConden" panose="020B0502040204020203" pitchFamily="34" charset="0"/>
            </a:rPr>
            <a:t>entro </a:t>
          </a:r>
          <a:br>
            <a:rPr lang="it-IT" sz="1400" b="1" i="0" dirty="0">
              <a:latin typeface="Bahnschrift SemiBold SemiConden" panose="020B0502040204020203" pitchFamily="34" charset="0"/>
            </a:rPr>
          </a:br>
          <a:r>
            <a:rPr lang="it-IT" sz="1400" b="1" i="0" dirty="0">
              <a:latin typeface="Bahnschrift SemiBold SemiConden" panose="020B0502040204020203" pitchFamily="34" charset="0"/>
            </a:rPr>
            <a:t>il secondo grado, </a:t>
          </a:r>
          <a:endParaRPr lang="it-IT" sz="1400" i="0" dirty="0">
            <a:latin typeface="Bahnschrift SemiBold SemiConden" panose="020B0502040204020203" pitchFamily="34" charset="0"/>
          </a:endParaRPr>
        </a:p>
      </dgm:t>
    </dgm:pt>
    <dgm:pt modelId="{547B99F1-C123-469D-96CF-66DC7279E3EB}" type="parTrans" cxnId="{3F244721-8825-4257-BE80-3BF5C0AB2961}">
      <dgm:prSet/>
      <dgm:spPr/>
      <dgm:t>
        <a:bodyPr/>
        <a:lstStyle/>
        <a:p>
          <a:endParaRPr lang="it-IT"/>
        </a:p>
      </dgm:t>
    </dgm:pt>
    <dgm:pt modelId="{EDAFCB54-4258-406B-9DCF-F59C6FF63E0D}" type="sibTrans" cxnId="{3F244721-8825-4257-BE80-3BF5C0AB2961}">
      <dgm:prSet/>
      <dgm:spPr/>
      <dgm:t>
        <a:bodyPr/>
        <a:lstStyle/>
        <a:p>
          <a:endParaRPr lang="it-IT"/>
        </a:p>
      </dgm:t>
    </dgm:pt>
    <dgm:pt modelId="{F7D0A003-A971-4DF1-B35F-1C32579CBCA2}">
      <dgm:prSet phldrT="[Testo]" custT="1"/>
      <dgm:spPr/>
      <dgm:t>
        <a:bodyPr/>
        <a:lstStyle/>
        <a:p>
          <a:r>
            <a:rPr lang="it-IT" sz="1400" b="1" i="0" dirty="0">
              <a:latin typeface="Bahnschrift SemiBold SemiConden" panose="020B0502040204020203" pitchFamily="34" charset="0"/>
            </a:rPr>
            <a:t>Interessi del </a:t>
          </a:r>
          <a:r>
            <a:rPr lang="it-IT" sz="1400" b="1" i="0" dirty="0">
              <a:solidFill>
                <a:srgbClr val="C00000"/>
              </a:solidFill>
              <a:latin typeface="Bahnschrift SemiBold SemiConden" panose="020B0502040204020203" pitchFamily="34" charset="0"/>
            </a:rPr>
            <a:t>coniuge</a:t>
          </a:r>
          <a:r>
            <a:rPr lang="it-IT" sz="1400" b="1" i="0" dirty="0">
              <a:latin typeface="Bahnschrift SemiBold SemiConden" panose="020B0502040204020203" pitchFamily="34" charset="0"/>
            </a:rPr>
            <a:t> o di </a:t>
          </a:r>
          <a:r>
            <a:rPr lang="it-IT" sz="1400" b="1" i="0" dirty="0">
              <a:solidFill>
                <a:srgbClr val="C00000"/>
              </a:solidFill>
              <a:latin typeface="Bahnschrift SemiBold SemiConden" panose="020B0502040204020203" pitchFamily="34" charset="0"/>
            </a:rPr>
            <a:t>conviventi</a:t>
          </a:r>
          <a:r>
            <a:rPr lang="it-IT" sz="1400" b="1" i="0" dirty="0">
              <a:latin typeface="Bahnschrift SemiBold SemiConden" panose="020B0502040204020203" pitchFamily="34" charset="0"/>
            </a:rPr>
            <a:t>, </a:t>
          </a:r>
          <a:endParaRPr lang="it-IT" sz="1400" i="0" dirty="0">
            <a:latin typeface="Bahnschrift SemiBold SemiConden" panose="020B0502040204020203" pitchFamily="34" charset="0"/>
          </a:endParaRPr>
        </a:p>
      </dgm:t>
    </dgm:pt>
    <dgm:pt modelId="{8B65D887-602C-46C5-84C6-72DAA9C4DBD0}" type="parTrans" cxnId="{D57E43AC-F2C8-4033-B384-3D2DA16C211B}">
      <dgm:prSet/>
      <dgm:spPr/>
      <dgm:t>
        <a:bodyPr/>
        <a:lstStyle/>
        <a:p>
          <a:endParaRPr lang="it-IT"/>
        </a:p>
      </dgm:t>
    </dgm:pt>
    <dgm:pt modelId="{54868B11-1533-4E95-82C6-7D03371B9922}" type="sibTrans" cxnId="{D57E43AC-F2C8-4033-B384-3D2DA16C211B}">
      <dgm:prSet/>
      <dgm:spPr/>
      <dgm:t>
        <a:bodyPr/>
        <a:lstStyle/>
        <a:p>
          <a:endParaRPr lang="it-IT"/>
        </a:p>
      </dgm:t>
    </dgm:pt>
    <dgm:pt modelId="{F0AA0915-7D9E-44D4-9B08-295C27AC4FB7}">
      <dgm:prSet phldrT="[Testo]" custT="1"/>
      <dgm:spPr/>
      <dgm:t>
        <a:bodyPr/>
        <a:lstStyle/>
        <a:p>
          <a:r>
            <a:rPr lang="it-IT" sz="1400" b="1" i="0" dirty="0">
              <a:latin typeface="Bahnschrift SemiBold SemiConden" panose="020B0502040204020203" pitchFamily="34" charset="0"/>
            </a:rPr>
            <a:t>Interessi di persone con le quali abbia rapporti di </a:t>
          </a:r>
          <a:r>
            <a:rPr lang="it-IT" sz="1400" b="1" i="0" dirty="0">
              <a:solidFill>
                <a:srgbClr val="C00000"/>
              </a:solidFill>
              <a:latin typeface="Bahnschrift SemiBold SemiConden" panose="020B0502040204020203" pitchFamily="34" charset="0"/>
            </a:rPr>
            <a:t>frequentazione abituale</a:t>
          </a:r>
          <a:r>
            <a:rPr lang="it-IT" sz="1400" b="1" i="0" dirty="0">
              <a:latin typeface="Bahnschrift SemiBold SemiConden" panose="020B0502040204020203" pitchFamily="34" charset="0"/>
            </a:rPr>
            <a:t>, </a:t>
          </a:r>
          <a:endParaRPr lang="it-IT" sz="1400" i="0" dirty="0">
            <a:latin typeface="Bahnschrift SemiBold SemiConden" panose="020B0502040204020203" pitchFamily="34" charset="0"/>
          </a:endParaRPr>
        </a:p>
      </dgm:t>
    </dgm:pt>
    <dgm:pt modelId="{745386E5-3A76-43FA-A3E1-435721CDD333}" type="parTrans" cxnId="{107938B7-A879-4DD8-833E-CC29B06ACD77}">
      <dgm:prSet/>
      <dgm:spPr/>
      <dgm:t>
        <a:bodyPr/>
        <a:lstStyle/>
        <a:p>
          <a:endParaRPr lang="it-IT"/>
        </a:p>
      </dgm:t>
    </dgm:pt>
    <dgm:pt modelId="{85B8B435-C934-4D77-A0B5-1A046B09FAD1}" type="sibTrans" cxnId="{107938B7-A879-4DD8-833E-CC29B06ACD77}">
      <dgm:prSet/>
      <dgm:spPr/>
      <dgm:t>
        <a:bodyPr/>
        <a:lstStyle/>
        <a:p>
          <a:endParaRPr lang="it-IT"/>
        </a:p>
      </dgm:t>
    </dgm:pt>
    <dgm:pt modelId="{B507B273-DE8B-4C38-A7DB-FC4C23C3C787}">
      <dgm:prSet phldrT="[Testo]" custT="1"/>
      <dgm:spPr/>
      <dgm:t>
        <a:bodyPr/>
        <a:lstStyle/>
        <a:p>
          <a:r>
            <a:rPr lang="it-IT" sz="1400" b="1" i="0" dirty="0">
              <a:latin typeface="Bahnschrift SemiBold SemiConden" panose="020B0502040204020203" pitchFamily="34" charset="0"/>
            </a:rPr>
            <a:t>Interessi di soggetti od organizzazioni con cui egli o il coniuge abbia </a:t>
          </a:r>
          <a:r>
            <a:rPr lang="it-IT" sz="1400" b="1" i="0" dirty="0">
              <a:solidFill>
                <a:srgbClr val="C00000"/>
              </a:solidFill>
              <a:latin typeface="Bahnschrift SemiBold SemiConden" panose="020B0502040204020203" pitchFamily="34" charset="0"/>
            </a:rPr>
            <a:t>causa pendente </a:t>
          </a:r>
          <a:r>
            <a:rPr lang="it-IT" sz="1400" b="1" i="0" dirty="0">
              <a:solidFill>
                <a:schemeClr val="tx1"/>
              </a:solidFill>
              <a:latin typeface="Bahnschrift SemiBold SemiConden" panose="020B0502040204020203" pitchFamily="34" charset="0"/>
            </a:rPr>
            <a:t>o</a:t>
          </a:r>
          <a:r>
            <a:rPr lang="it-IT" sz="1400" b="1" i="0" dirty="0">
              <a:solidFill>
                <a:srgbClr val="C00000"/>
              </a:solidFill>
              <a:latin typeface="Bahnschrift SemiBold SemiConden" panose="020B0502040204020203" pitchFamily="34" charset="0"/>
            </a:rPr>
            <a:t> grave inimicizia </a:t>
          </a:r>
          <a:r>
            <a:rPr lang="it-IT" sz="1400" b="1" i="0" dirty="0">
              <a:latin typeface="Bahnschrift SemiBold SemiConden" panose="020B0502040204020203" pitchFamily="34" charset="0"/>
            </a:rPr>
            <a:t>o rapporti di credito o debito significativi, </a:t>
          </a:r>
          <a:endParaRPr lang="it-IT" sz="1400" i="0" dirty="0">
            <a:latin typeface="Bahnschrift SemiBold SemiConden" panose="020B0502040204020203" pitchFamily="34" charset="0"/>
          </a:endParaRPr>
        </a:p>
      </dgm:t>
    </dgm:pt>
    <dgm:pt modelId="{9C99C039-696D-4D20-82FA-984D633BCA66}" type="parTrans" cxnId="{4FEE12A5-B842-4339-917C-F68A9C680AC7}">
      <dgm:prSet/>
      <dgm:spPr/>
      <dgm:t>
        <a:bodyPr/>
        <a:lstStyle/>
        <a:p>
          <a:endParaRPr lang="it-IT"/>
        </a:p>
      </dgm:t>
    </dgm:pt>
    <dgm:pt modelId="{A069042F-B138-4E20-B72B-D13C046A9768}" type="sibTrans" cxnId="{4FEE12A5-B842-4339-917C-F68A9C680AC7}">
      <dgm:prSet/>
      <dgm:spPr/>
      <dgm:t>
        <a:bodyPr/>
        <a:lstStyle/>
        <a:p>
          <a:endParaRPr lang="it-IT"/>
        </a:p>
      </dgm:t>
    </dgm:pt>
    <dgm:pt modelId="{0C9695DC-8444-44A6-9D69-28C149DF61D8}">
      <dgm:prSet phldrT="[Testo]" custT="1"/>
      <dgm:spPr/>
      <dgm:t>
        <a:bodyPr/>
        <a:lstStyle/>
        <a:p>
          <a:r>
            <a:rPr lang="it-IT" sz="1400" b="1" i="0" dirty="0">
              <a:latin typeface="Bahnschrift SemiBold SemiConden" panose="020B0502040204020203" pitchFamily="34" charset="0"/>
            </a:rPr>
            <a:t>Interessi di soggetti od organizzazioni di cui sia </a:t>
          </a:r>
          <a:r>
            <a:rPr lang="it-IT" sz="1400" b="1" i="0" dirty="0">
              <a:solidFill>
                <a:srgbClr val="C00000"/>
              </a:solidFill>
              <a:latin typeface="Bahnschrift SemiBold SemiConden" panose="020B0502040204020203" pitchFamily="34" charset="0"/>
            </a:rPr>
            <a:t>tutore, curatore, procuratore o agente</a:t>
          </a:r>
          <a:r>
            <a:rPr lang="it-IT" sz="1400" b="1" i="0" dirty="0">
              <a:latin typeface="Bahnschrift SemiBold SemiConden" panose="020B0502040204020203" pitchFamily="34" charset="0"/>
            </a:rPr>
            <a:t>, </a:t>
          </a:r>
          <a:endParaRPr lang="it-IT" sz="1400" i="0" dirty="0">
            <a:latin typeface="Bahnschrift SemiBold SemiConden" panose="020B0502040204020203" pitchFamily="34" charset="0"/>
          </a:endParaRPr>
        </a:p>
      </dgm:t>
    </dgm:pt>
    <dgm:pt modelId="{CF65DDF1-C960-4491-A8A6-7DDA00D21229}" type="parTrans" cxnId="{2829B6D1-73D4-459D-A39F-E81DA25ED845}">
      <dgm:prSet/>
      <dgm:spPr/>
      <dgm:t>
        <a:bodyPr/>
        <a:lstStyle/>
        <a:p>
          <a:endParaRPr lang="it-IT"/>
        </a:p>
      </dgm:t>
    </dgm:pt>
    <dgm:pt modelId="{86F3B30F-9486-4246-9E1C-9B834670D674}" type="sibTrans" cxnId="{2829B6D1-73D4-459D-A39F-E81DA25ED845}">
      <dgm:prSet/>
      <dgm:spPr/>
      <dgm:t>
        <a:bodyPr/>
        <a:lstStyle/>
        <a:p>
          <a:endParaRPr lang="it-IT"/>
        </a:p>
      </dgm:t>
    </dgm:pt>
    <dgm:pt modelId="{8DC4C596-B4F9-46DC-B35F-47936626075F}">
      <dgm:prSet phldrT="[Testo]" custT="1"/>
      <dgm:spPr/>
      <dgm:t>
        <a:bodyPr/>
        <a:lstStyle/>
        <a:p>
          <a:r>
            <a:rPr lang="it-IT" sz="1400" b="1" i="0" dirty="0">
              <a:latin typeface="Bahnschrift SemiBold SemiConden" panose="020B0502040204020203" pitchFamily="34" charset="0"/>
            </a:rPr>
            <a:t>Interessi di enti , associazioni anche non riconosciute, comitati, società o stabilimenti di cui sia </a:t>
          </a:r>
          <a:r>
            <a:rPr lang="it-IT" sz="1400" b="1" i="0" dirty="0">
              <a:solidFill>
                <a:srgbClr val="C00000"/>
              </a:solidFill>
              <a:latin typeface="Bahnschrift SemiBold SemiConden" panose="020B0502040204020203" pitchFamily="34" charset="0"/>
            </a:rPr>
            <a:t>amministratore o gerente o dirigente</a:t>
          </a:r>
          <a:endParaRPr lang="it-IT" sz="1400" i="0" dirty="0">
            <a:solidFill>
              <a:srgbClr val="C00000"/>
            </a:solidFill>
            <a:latin typeface="Bahnschrift SemiBold SemiConden" panose="020B0502040204020203" pitchFamily="34" charset="0"/>
          </a:endParaRPr>
        </a:p>
      </dgm:t>
    </dgm:pt>
    <dgm:pt modelId="{36C79C2D-5D3F-486B-94ED-5F4CB5F18E2C}" type="parTrans" cxnId="{EE0B6BA2-D974-4DA3-AC7D-B4BB752D742D}">
      <dgm:prSet/>
      <dgm:spPr/>
      <dgm:t>
        <a:bodyPr/>
        <a:lstStyle/>
        <a:p>
          <a:endParaRPr lang="it-IT"/>
        </a:p>
      </dgm:t>
    </dgm:pt>
    <dgm:pt modelId="{08FA4B15-5976-4B92-B4F4-00A2A9B934A8}" type="sibTrans" cxnId="{EE0B6BA2-D974-4DA3-AC7D-B4BB752D742D}">
      <dgm:prSet/>
      <dgm:spPr/>
      <dgm:t>
        <a:bodyPr/>
        <a:lstStyle/>
        <a:p>
          <a:endParaRPr lang="it-IT"/>
        </a:p>
      </dgm:t>
    </dgm:pt>
    <dgm:pt modelId="{A8778BB1-11E6-4096-9600-5468EAECC08E}" type="pres">
      <dgm:prSet presAssocID="{568F365C-8857-49FC-8F64-81BFBCA4C503}" presName="list" presStyleCnt="0">
        <dgm:presLayoutVars>
          <dgm:dir/>
          <dgm:animLvl val="lvl"/>
        </dgm:presLayoutVars>
      </dgm:prSet>
      <dgm:spPr/>
      <dgm:t>
        <a:bodyPr/>
        <a:lstStyle/>
        <a:p>
          <a:endParaRPr lang="it-IT"/>
        </a:p>
      </dgm:t>
    </dgm:pt>
    <dgm:pt modelId="{F538D3DA-B8B7-41D5-A859-BC23246B29F9}" type="pres">
      <dgm:prSet presAssocID="{CE6E1063-F565-4044-9C77-624F9E9E06EF}" presName="posSpace" presStyleCnt="0"/>
      <dgm:spPr/>
    </dgm:pt>
    <dgm:pt modelId="{19D50788-DA8F-4FFF-8131-C98270978244}" type="pres">
      <dgm:prSet presAssocID="{CE6E1063-F565-4044-9C77-624F9E9E06EF}" presName="vertFlow" presStyleCnt="0"/>
      <dgm:spPr/>
    </dgm:pt>
    <dgm:pt modelId="{8E19BD30-6E1C-4483-B744-5E40A65FC06E}" type="pres">
      <dgm:prSet presAssocID="{CE6E1063-F565-4044-9C77-624F9E9E06EF}" presName="topSpace" presStyleCnt="0"/>
      <dgm:spPr/>
    </dgm:pt>
    <dgm:pt modelId="{CB8A8B93-40BD-425D-AAA5-F9A9B1F830F9}" type="pres">
      <dgm:prSet presAssocID="{CE6E1063-F565-4044-9C77-624F9E9E06EF}" presName="firstComp" presStyleCnt="0"/>
      <dgm:spPr/>
    </dgm:pt>
    <dgm:pt modelId="{3E7CF02B-89A9-4031-800A-C565008F8241}" type="pres">
      <dgm:prSet presAssocID="{CE6E1063-F565-4044-9C77-624F9E9E06EF}" presName="firstChild" presStyleLbl="bgAccFollowNode1" presStyleIdx="0" presStyleCnt="10" custScaleX="193516" custLinFactNeighborX="884" custLinFactNeighborY="-21004"/>
      <dgm:spPr/>
      <dgm:t>
        <a:bodyPr/>
        <a:lstStyle/>
        <a:p>
          <a:endParaRPr lang="it-IT"/>
        </a:p>
      </dgm:t>
    </dgm:pt>
    <dgm:pt modelId="{ACD9F1E9-C510-4B39-8D6E-2AC88361A315}" type="pres">
      <dgm:prSet presAssocID="{CE6E1063-F565-4044-9C77-624F9E9E06EF}" presName="firstChildTx" presStyleLbl="bgAccFollowNode1" presStyleIdx="0" presStyleCnt="10">
        <dgm:presLayoutVars>
          <dgm:bulletEnabled val="1"/>
        </dgm:presLayoutVars>
      </dgm:prSet>
      <dgm:spPr/>
      <dgm:t>
        <a:bodyPr/>
        <a:lstStyle/>
        <a:p>
          <a:endParaRPr lang="it-IT"/>
        </a:p>
      </dgm:t>
    </dgm:pt>
    <dgm:pt modelId="{9627D657-0923-43FA-8A22-A8F7769C9ADE}" type="pres">
      <dgm:prSet presAssocID="{2F40446C-77D1-41E6-9F11-622B134A66B1}" presName="comp" presStyleCnt="0"/>
      <dgm:spPr/>
    </dgm:pt>
    <dgm:pt modelId="{CB2D5D05-68AE-4486-88BA-C018147D5472}" type="pres">
      <dgm:prSet presAssocID="{2F40446C-77D1-41E6-9F11-622B134A66B1}" presName="child" presStyleLbl="bgAccFollowNode1" presStyleIdx="1" presStyleCnt="10" custScaleX="193516" custScaleY="173517" custLinFactNeighborX="884" custLinFactNeighborY="5087"/>
      <dgm:spPr/>
      <dgm:t>
        <a:bodyPr/>
        <a:lstStyle/>
        <a:p>
          <a:endParaRPr lang="it-IT"/>
        </a:p>
      </dgm:t>
    </dgm:pt>
    <dgm:pt modelId="{3A72D386-8515-4EE4-80D9-BCA46736C250}" type="pres">
      <dgm:prSet presAssocID="{2F40446C-77D1-41E6-9F11-622B134A66B1}" presName="childTx" presStyleLbl="bgAccFollowNode1" presStyleIdx="1" presStyleCnt="10">
        <dgm:presLayoutVars>
          <dgm:bulletEnabled val="1"/>
        </dgm:presLayoutVars>
      </dgm:prSet>
      <dgm:spPr/>
      <dgm:t>
        <a:bodyPr/>
        <a:lstStyle/>
        <a:p>
          <a:endParaRPr lang="it-IT"/>
        </a:p>
      </dgm:t>
    </dgm:pt>
    <dgm:pt modelId="{C485EAA3-6915-4515-A6DE-B90184805798}" type="pres">
      <dgm:prSet presAssocID="{2F34B27A-1521-4998-88E8-B4D25E4257BD}" presName="comp" presStyleCnt="0"/>
      <dgm:spPr/>
    </dgm:pt>
    <dgm:pt modelId="{D18169D9-AAE7-4DD9-A121-BD24746D743C}" type="pres">
      <dgm:prSet presAssocID="{2F34B27A-1521-4998-88E8-B4D25E4257BD}" presName="child" presStyleLbl="bgAccFollowNode1" presStyleIdx="2" presStyleCnt="10" custScaleX="193516" custLinFactNeighborX="884" custLinFactNeighborY="27468"/>
      <dgm:spPr/>
      <dgm:t>
        <a:bodyPr/>
        <a:lstStyle/>
        <a:p>
          <a:endParaRPr lang="it-IT"/>
        </a:p>
      </dgm:t>
    </dgm:pt>
    <dgm:pt modelId="{E8839C34-0183-4AA5-827F-62E48CD31ADB}" type="pres">
      <dgm:prSet presAssocID="{2F34B27A-1521-4998-88E8-B4D25E4257BD}" presName="childTx" presStyleLbl="bgAccFollowNode1" presStyleIdx="2" presStyleCnt="10">
        <dgm:presLayoutVars>
          <dgm:bulletEnabled val="1"/>
        </dgm:presLayoutVars>
      </dgm:prSet>
      <dgm:spPr/>
      <dgm:t>
        <a:bodyPr/>
        <a:lstStyle/>
        <a:p>
          <a:endParaRPr lang="it-IT"/>
        </a:p>
      </dgm:t>
    </dgm:pt>
    <dgm:pt modelId="{140B01EA-9BA4-46AA-B589-D4F733E0466F}" type="pres">
      <dgm:prSet presAssocID="{CE6E1063-F565-4044-9C77-624F9E9E06EF}" presName="negSpace" presStyleCnt="0"/>
      <dgm:spPr/>
    </dgm:pt>
    <dgm:pt modelId="{998ED0FB-D1DD-49F2-9918-7C17AC3894D3}" type="pres">
      <dgm:prSet presAssocID="{CE6E1063-F565-4044-9C77-624F9E9E06EF}" presName="circle" presStyleLbl="node1" presStyleIdx="0" presStyleCnt="2" custScaleX="258759" custScaleY="226244" custLinFactY="200000" custLinFactNeighborX="-87727" custLinFactNeighborY="267706"/>
      <dgm:spPr/>
      <dgm:t>
        <a:bodyPr/>
        <a:lstStyle/>
        <a:p>
          <a:endParaRPr lang="it-IT"/>
        </a:p>
      </dgm:t>
    </dgm:pt>
    <dgm:pt modelId="{A1FE2C1E-A355-4C05-82F1-5DAD7A495B0E}" type="pres">
      <dgm:prSet presAssocID="{62885BBA-6B52-4B9A-91C7-964CE1307990}" presName="transSpace" presStyleCnt="0"/>
      <dgm:spPr/>
    </dgm:pt>
    <dgm:pt modelId="{7B90233C-4890-4631-892A-3CA267074033}" type="pres">
      <dgm:prSet presAssocID="{AC4998D8-FE66-41C8-9F74-442C967428F2}" presName="posSpace" presStyleCnt="0"/>
      <dgm:spPr/>
    </dgm:pt>
    <dgm:pt modelId="{99376720-1784-47B3-B0CB-81FCE80689E4}" type="pres">
      <dgm:prSet presAssocID="{AC4998D8-FE66-41C8-9F74-442C967428F2}" presName="vertFlow" presStyleCnt="0"/>
      <dgm:spPr/>
    </dgm:pt>
    <dgm:pt modelId="{35EED99C-0904-414A-A873-4F108E2AD0CA}" type="pres">
      <dgm:prSet presAssocID="{AC4998D8-FE66-41C8-9F74-442C967428F2}" presName="topSpace" presStyleCnt="0"/>
      <dgm:spPr/>
    </dgm:pt>
    <dgm:pt modelId="{28CDF920-CEC5-4941-A2A9-791809359A6B}" type="pres">
      <dgm:prSet presAssocID="{AC4998D8-FE66-41C8-9F74-442C967428F2}" presName="firstComp" presStyleCnt="0"/>
      <dgm:spPr/>
    </dgm:pt>
    <dgm:pt modelId="{46A47452-7DB8-49CA-BDAB-85944319891D}" type="pres">
      <dgm:prSet presAssocID="{AC4998D8-FE66-41C8-9F74-442C967428F2}" presName="firstChild" presStyleLbl="bgAccFollowNode1" presStyleIdx="3" presStyleCnt="10" custScaleX="222785" custLinFactNeighborX="-51760" custLinFactNeighborY="-21005"/>
      <dgm:spPr/>
      <dgm:t>
        <a:bodyPr/>
        <a:lstStyle/>
        <a:p>
          <a:endParaRPr lang="it-IT"/>
        </a:p>
      </dgm:t>
    </dgm:pt>
    <dgm:pt modelId="{481F750F-7CEF-4A9F-A6A4-9768864B73F1}" type="pres">
      <dgm:prSet presAssocID="{AC4998D8-FE66-41C8-9F74-442C967428F2}" presName="firstChildTx" presStyleLbl="bgAccFollowNode1" presStyleIdx="3" presStyleCnt="10">
        <dgm:presLayoutVars>
          <dgm:bulletEnabled val="1"/>
        </dgm:presLayoutVars>
      </dgm:prSet>
      <dgm:spPr/>
      <dgm:t>
        <a:bodyPr/>
        <a:lstStyle/>
        <a:p>
          <a:endParaRPr lang="it-IT"/>
        </a:p>
      </dgm:t>
    </dgm:pt>
    <dgm:pt modelId="{02D18B6E-CC73-4F41-B473-9D351A7601B7}" type="pres">
      <dgm:prSet presAssocID="{47F04298-28E3-4215-8F03-2A4DCCC6E7E7}" presName="comp" presStyleCnt="0"/>
      <dgm:spPr/>
    </dgm:pt>
    <dgm:pt modelId="{26BC55CD-4840-44C9-A476-597A6AD2C504}" type="pres">
      <dgm:prSet presAssocID="{47F04298-28E3-4215-8F03-2A4DCCC6E7E7}" presName="child" presStyleLbl="bgAccFollowNode1" presStyleIdx="4" presStyleCnt="10" custScaleX="222785" custLinFactNeighborX="-51760" custLinFactNeighborY="-21005"/>
      <dgm:spPr/>
      <dgm:t>
        <a:bodyPr/>
        <a:lstStyle/>
        <a:p>
          <a:endParaRPr lang="it-IT"/>
        </a:p>
      </dgm:t>
    </dgm:pt>
    <dgm:pt modelId="{2A3C3941-5B6B-4B3E-B85C-17A94609574E}" type="pres">
      <dgm:prSet presAssocID="{47F04298-28E3-4215-8F03-2A4DCCC6E7E7}" presName="childTx" presStyleLbl="bgAccFollowNode1" presStyleIdx="4" presStyleCnt="10">
        <dgm:presLayoutVars>
          <dgm:bulletEnabled val="1"/>
        </dgm:presLayoutVars>
      </dgm:prSet>
      <dgm:spPr/>
      <dgm:t>
        <a:bodyPr/>
        <a:lstStyle/>
        <a:p>
          <a:endParaRPr lang="it-IT"/>
        </a:p>
      </dgm:t>
    </dgm:pt>
    <dgm:pt modelId="{75061B4B-E32E-413E-B669-EC6E77653993}" type="pres">
      <dgm:prSet presAssocID="{F7D0A003-A971-4DF1-B35F-1C32579CBCA2}" presName="comp" presStyleCnt="0"/>
      <dgm:spPr/>
    </dgm:pt>
    <dgm:pt modelId="{B859F46C-B2F5-43DB-BDAD-BA6AF084BC89}" type="pres">
      <dgm:prSet presAssocID="{F7D0A003-A971-4DF1-B35F-1C32579CBCA2}" presName="child" presStyleLbl="bgAccFollowNode1" presStyleIdx="5" presStyleCnt="10" custScaleX="222785" custLinFactNeighborX="-51760" custLinFactNeighborY="-21005"/>
      <dgm:spPr/>
      <dgm:t>
        <a:bodyPr/>
        <a:lstStyle/>
        <a:p>
          <a:endParaRPr lang="it-IT"/>
        </a:p>
      </dgm:t>
    </dgm:pt>
    <dgm:pt modelId="{7FE903DE-FE31-4163-A737-9D8ED6E9EBA1}" type="pres">
      <dgm:prSet presAssocID="{F7D0A003-A971-4DF1-B35F-1C32579CBCA2}" presName="childTx" presStyleLbl="bgAccFollowNode1" presStyleIdx="5" presStyleCnt="10">
        <dgm:presLayoutVars>
          <dgm:bulletEnabled val="1"/>
        </dgm:presLayoutVars>
      </dgm:prSet>
      <dgm:spPr/>
      <dgm:t>
        <a:bodyPr/>
        <a:lstStyle/>
        <a:p>
          <a:endParaRPr lang="it-IT"/>
        </a:p>
      </dgm:t>
    </dgm:pt>
    <dgm:pt modelId="{700DA126-5581-411A-8A15-3AC16CF93D33}" type="pres">
      <dgm:prSet presAssocID="{F0AA0915-7D9E-44D4-9B08-295C27AC4FB7}" presName="comp" presStyleCnt="0"/>
      <dgm:spPr/>
    </dgm:pt>
    <dgm:pt modelId="{90582993-C296-4444-BCEA-FB115DEDF9B1}" type="pres">
      <dgm:prSet presAssocID="{F0AA0915-7D9E-44D4-9B08-295C27AC4FB7}" presName="child" presStyleLbl="bgAccFollowNode1" presStyleIdx="6" presStyleCnt="10" custScaleX="222785" custLinFactNeighborX="-51760" custLinFactNeighborY="-21005"/>
      <dgm:spPr/>
      <dgm:t>
        <a:bodyPr/>
        <a:lstStyle/>
        <a:p>
          <a:endParaRPr lang="it-IT"/>
        </a:p>
      </dgm:t>
    </dgm:pt>
    <dgm:pt modelId="{55AD6C4F-BBF1-43F1-9AF0-96D470B6A064}" type="pres">
      <dgm:prSet presAssocID="{F0AA0915-7D9E-44D4-9B08-295C27AC4FB7}" presName="childTx" presStyleLbl="bgAccFollowNode1" presStyleIdx="6" presStyleCnt="10">
        <dgm:presLayoutVars>
          <dgm:bulletEnabled val="1"/>
        </dgm:presLayoutVars>
      </dgm:prSet>
      <dgm:spPr/>
      <dgm:t>
        <a:bodyPr/>
        <a:lstStyle/>
        <a:p>
          <a:endParaRPr lang="it-IT"/>
        </a:p>
      </dgm:t>
    </dgm:pt>
    <dgm:pt modelId="{C70C2696-1D91-41D8-9BFC-E7444158E3BC}" type="pres">
      <dgm:prSet presAssocID="{B507B273-DE8B-4C38-A7DB-FC4C23C3C787}" presName="comp" presStyleCnt="0"/>
      <dgm:spPr/>
    </dgm:pt>
    <dgm:pt modelId="{0286C3EF-DAD7-4C3F-8AB7-8D5633721CB7}" type="pres">
      <dgm:prSet presAssocID="{B507B273-DE8B-4C38-A7DB-FC4C23C3C787}" presName="child" presStyleLbl="bgAccFollowNode1" presStyleIdx="7" presStyleCnt="10" custScaleX="222785" custScaleY="132184" custLinFactNeighborX="-51760" custLinFactNeighborY="-21005"/>
      <dgm:spPr/>
      <dgm:t>
        <a:bodyPr/>
        <a:lstStyle/>
        <a:p>
          <a:endParaRPr lang="it-IT"/>
        </a:p>
      </dgm:t>
    </dgm:pt>
    <dgm:pt modelId="{4529DB87-D69F-47BE-AFCC-4CE188D4CEB8}" type="pres">
      <dgm:prSet presAssocID="{B507B273-DE8B-4C38-A7DB-FC4C23C3C787}" presName="childTx" presStyleLbl="bgAccFollowNode1" presStyleIdx="7" presStyleCnt="10">
        <dgm:presLayoutVars>
          <dgm:bulletEnabled val="1"/>
        </dgm:presLayoutVars>
      </dgm:prSet>
      <dgm:spPr/>
      <dgm:t>
        <a:bodyPr/>
        <a:lstStyle/>
        <a:p>
          <a:endParaRPr lang="it-IT"/>
        </a:p>
      </dgm:t>
    </dgm:pt>
    <dgm:pt modelId="{488D336F-B68D-4E5E-BB88-665A1691AFB1}" type="pres">
      <dgm:prSet presAssocID="{0C9695DC-8444-44A6-9D69-28C149DF61D8}" presName="comp" presStyleCnt="0"/>
      <dgm:spPr/>
    </dgm:pt>
    <dgm:pt modelId="{EE287D81-2780-4CE7-93C4-62FD4F9F3713}" type="pres">
      <dgm:prSet presAssocID="{0C9695DC-8444-44A6-9D69-28C149DF61D8}" presName="child" presStyleLbl="bgAccFollowNode1" presStyleIdx="8" presStyleCnt="10" custScaleX="222785" custLinFactNeighborX="-51760" custLinFactNeighborY="-21005"/>
      <dgm:spPr/>
      <dgm:t>
        <a:bodyPr/>
        <a:lstStyle/>
        <a:p>
          <a:endParaRPr lang="it-IT"/>
        </a:p>
      </dgm:t>
    </dgm:pt>
    <dgm:pt modelId="{E4A33971-ED35-4A0A-A054-DECB5C389C47}" type="pres">
      <dgm:prSet presAssocID="{0C9695DC-8444-44A6-9D69-28C149DF61D8}" presName="childTx" presStyleLbl="bgAccFollowNode1" presStyleIdx="8" presStyleCnt="10">
        <dgm:presLayoutVars>
          <dgm:bulletEnabled val="1"/>
        </dgm:presLayoutVars>
      </dgm:prSet>
      <dgm:spPr/>
      <dgm:t>
        <a:bodyPr/>
        <a:lstStyle/>
        <a:p>
          <a:endParaRPr lang="it-IT"/>
        </a:p>
      </dgm:t>
    </dgm:pt>
    <dgm:pt modelId="{C1B199E2-1C99-445A-9737-B5F12DD18B9A}" type="pres">
      <dgm:prSet presAssocID="{8DC4C596-B4F9-46DC-B35F-47936626075F}" presName="comp" presStyleCnt="0"/>
      <dgm:spPr/>
    </dgm:pt>
    <dgm:pt modelId="{CFE521EC-9335-4504-B0FD-AC804DA98895}" type="pres">
      <dgm:prSet presAssocID="{8DC4C596-B4F9-46DC-B35F-47936626075F}" presName="child" presStyleLbl="bgAccFollowNode1" presStyleIdx="9" presStyleCnt="10" custScaleX="222785" custScaleY="135908" custLinFactNeighborX="-51760" custLinFactNeighborY="-21005"/>
      <dgm:spPr/>
      <dgm:t>
        <a:bodyPr/>
        <a:lstStyle/>
        <a:p>
          <a:endParaRPr lang="it-IT"/>
        </a:p>
      </dgm:t>
    </dgm:pt>
    <dgm:pt modelId="{C517DC42-DF3D-42FE-86BF-F86607F14332}" type="pres">
      <dgm:prSet presAssocID="{8DC4C596-B4F9-46DC-B35F-47936626075F}" presName="childTx" presStyleLbl="bgAccFollowNode1" presStyleIdx="9" presStyleCnt="10">
        <dgm:presLayoutVars>
          <dgm:bulletEnabled val="1"/>
        </dgm:presLayoutVars>
      </dgm:prSet>
      <dgm:spPr/>
      <dgm:t>
        <a:bodyPr/>
        <a:lstStyle/>
        <a:p>
          <a:endParaRPr lang="it-IT"/>
        </a:p>
      </dgm:t>
    </dgm:pt>
    <dgm:pt modelId="{D7FA7626-7258-47B9-924A-4241B29A1A8B}" type="pres">
      <dgm:prSet presAssocID="{AC4998D8-FE66-41C8-9F74-442C967428F2}" presName="negSpace" presStyleCnt="0"/>
      <dgm:spPr/>
    </dgm:pt>
    <dgm:pt modelId="{226D4F63-DC17-476A-873B-3C761BF80676}" type="pres">
      <dgm:prSet presAssocID="{AC4998D8-FE66-41C8-9F74-442C967428F2}" presName="circle" presStyleLbl="node1" presStyleIdx="1" presStyleCnt="2" custScaleX="229467" custScaleY="229302" custLinFactY="-2526" custLinFactNeighborX="-62527" custLinFactNeighborY="-100000"/>
      <dgm:spPr/>
      <dgm:t>
        <a:bodyPr/>
        <a:lstStyle/>
        <a:p>
          <a:endParaRPr lang="it-IT"/>
        </a:p>
      </dgm:t>
    </dgm:pt>
  </dgm:ptLst>
  <dgm:cxnLst>
    <dgm:cxn modelId="{9B7CEC92-42C3-4D00-BDEE-B1DD5B10D9AE}" type="presOf" srcId="{F7D0A003-A971-4DF1-B35F-1C32579CBCA2}" destId="{B859F46C-B2F5-43DB-BDAD-BA6AF084BC89}" srcOrd="0" destOrd="0" presId="urn:microsoft.com/office/officeart/2005/8/layout/hList9"/>
    <dgm:cxn modelId="{86049C54-6900-4D96-AAB0-DD1E7AE91EB4}" type="presOf" srcId="{4D0EA15F-32E2-432A-8CEE-E730DB1982D9}" destId="{ACD9F1E9-C510-4B39-8D6E-2AC88361A315}" srcOrd="1" destOrd="0" presId="urn:microsoft.com/office/officeart/2005/8/layout/hList9"/>
    <dgm:cxn modelId="{107938B7-A879-4DD8-833E-CC29B06ACD77}" srcId="{AC4998D8-FE66-41C8-9F74-442C967428F2}" destId="{F0AA0915-7D9E-44D4-9B08-295C27AC4FB7}" srcOrd="3" destOrd="0" parTransId="{745386E5-3A76-43FA-A3E1-435721CDD333}" sibTransId="{85B8B435-C934-4D77-A0B5-1A046B09FAD1}"/>
    <dgm:cxn modelId="{28080845-E28C-4F87-8B50-611A287601E9}" type="presOf" srcId="{CE6E1063-F565-4044-9C77-624F9E9E06EF}" destId="{998ED0FB-D1DD-49F2-9918-7C17AC3894D3}" srcOrd="0" destOrd="0" presId="urn:microsoft.com/office/officeart/2005/8/layout/hList9"/>
    <dgm:cxn modelId="{55E19817-1CFE-4878-8270-C40585BBA8E6}" type="presOf" srcId="{4D0EA15F-32E2-432A-8CEE-E730DB1982D9}" destId="{3E7CF02B-89A9-4031-800A-C565008F8241}" srcOrd="0" destOrd="0" presId="urn:microsoft.com/office/officeart/2005/8/layout/hList9"/>
    <dgm:cxn modelId="{606C9339-03BC-4668-89A3-6022DAFFB0E2}" srcId="{AC4998D8-FE66-41C8-9F74-442C967428F2}" destId="{4A664F2F-8A71-4AF4-A747-DC2742259B41}" srcOrd="0" destOrd="0" parTransId="{B11EF78A-2B08-4CF4-BCBA-BDB46F776553}" sibTransId="{5C1F476B-5122-4DE7-9C89-171A43E420D4}"/>
    <dgm:cxn modelId="{06694FB7-01B3-4481-BBCC-1BA1ED6BCC89}" type="presOf" srcId="{568F365C-8857-49FC-8F64-81BFBCA4C503}" destId="{A8778BB1-11E6-4096-9600-5468EAECC08E}" srcOrd="0" destOrd="0" presId="urn:microsoft.com/office/officeart/2005/8/layout/hList9"/>
    <dgm:cxn modelId="{4CDE1924-F0D2-4449-B10C-5CD456FFEA40}" type="presOf" srcId="{F7D0A003-A971-4DF1-B35F-1C32579CBCA2}" destId="{7FE903DE-FE31-4163-A737-9D8ED6E9EBA1}" srcOrd="1" destOrd="0" presId="urn:microsoft.com/office/officeart/2005/8/layout/hList9"/>
    <dgm:cxn modelId="{CB884DA4-ACD5-4CFD-A6E8-A9ABC230B1AD}" type="presOf" srcId="{2F34B27A-1521-4998-88E8-B4D25E4257BD}" destId="{D18169D9-AAE7-4DD9-A121-BD24746D743C}" srcOrd="0" destOrd="0" presId="urn:microsoft.com/office/officeart/2005/8/layout/hList9"/>
    <dgm:cxn modelId="{40913E81-05A6-4750-9705-1A96A7049629}" type="presOf" srcId="{4A664F2F-8A71-4AF4-A747-DC2742259B41}" destId="{481F750F-7CEF-4A9F-A6A4-9768864B73F1}" srcOrd="1" destOrd="0" presId="urn:microsoft.com/office/officeart/2005/8/layout/hList9"/>
    <dgm:cxn modelId="{6727C18F-0EFA-4F01-A23F-3B0F96C0C808}" srcId="{568F365C-8857-49FC-8F64-81BFBCA4C503}" destId="{CE6E1063-F565-4044-9C77-624F9E9E06EF}" srcOrd="0" destOrd="0" parTransId="{6944B832-2DE6-442F-8E3B-2EF37328C1C2}" sibTransId="{62885BBA-6B52-4B9A-91C7-964CE1307990}"/>
    <dgm:cxn modelId="{9D167D0C-40D2-4DAD-9978-4FDA27E6B9FB}" type="presOf" srcId="{47F04298-28E3-4215-8F03-2A4DCCC6E7E7}" destId="{26BC55CD-4840-44C9-A476-597A6AD2C504}" srcOrd="0" destOrd="0" presId="urn:microsoft.com/office/officeart/2005/8/layout/hList9"/>
    <dgm:cxn modelId="{1058C3A7-2017-4F71-9A47-0E4FDF429C33}" type="presOf" srcId="{47F04298-28E3-4215-8F03-2A4DCCC6E7E7}" destId="{2A3C3941-5B6B-4B3E-B85C-17A94609574E}" srcOrd="1" destOrd="0" presId="urn:microsoft.com/office/officeart/2005/8/layout/hList9"/>
    <dgm:cxn modelId="{17BE257C-0EC1-40E6-B092-B1FBD4BD9540}" type="presOf" srcId="{4A664F2F-8A71-4AF4-A747-DC2742259B41}" destId="{46A47452-7DB8-49CA-BDAB-85944319891D}" srcOrd="0" destOrd="0" presId="urn:microsoft.com/office/officeart/2005/8/layout/hList9"/>
    <dgm:cxn modelId="{9F9E1A77-801E-481D-B54A-F408ED2434C6}" type="presOf" srcId="{2F40446C-77D1-41E6-9F11-622B134A66B1}" destId="{CB2D5D05-68AE-4486-88BA-C018147D5472}" srcOrd="0" destOrd="0" presId="urn:microsoft.com/office/officeart/2005/8/layout/hList9"/>
    <dgm:cxn modelId="{CA8964B2-4184-4D9E-AB24-1157115CBC5A}" type="presOf" srcId="{F0AA0915-7D9E-44D4-9B08-295C27AC4FB7}" destId="{90582993-C296-4444-BCEA-FB115DEDF9B1}" srcOrd="0" destOrd="0" presId="urn:microsoft.com/office/officeart/2005/8/layout/hList9"/>
    <dgm:cxn modelId="{3F244721-8825-4257-BE80-3BF5C0AB2961}" srcId="{AC4998D8-FE66-41C8-9F74-442C967428F2}" destId="{47F04298-28E3-4215-8F03-2A4DCCC6E7E7}" srcOrd="1" destOrd="0" parTransId="{547B99F1-C123-469D-96CF-66DC7279E3EB}" sibTransId="{EDAFCB54-4258-406B-9DCF-F59C6FF63E0D}"/>
    <dgm:cxn modelId="{1DF3DAD6-D775-44D4-B83E-FDCDF5F52929}" type="presOf" srcId="{B507B273-DE8B-4C38-A7DB-FC4C23C3C787}" destId="{0286C3EF-DAD7-4C3F-8AB7-8D5633721CB7}" srcOrd="0" destOrd="0" presId="urn:microsoft.com/office/officeart/2005/8/layout/hList9"/>
    <dgm:cxn modelId="{741B2C35-A608-481E-A76B-B1E56DA7B424}" type="presOf" srcId="{2F34B27A-1521-4998-88E8-B4D25E4257BD}" destId="{E8839C34-0183-4AA5-827F-62E48CD31ADB}" srcOrd="1" destOrd="0" presId="urn:microsoft.com/office/officeart/2005/8/layout/hList9"/>
    <dgm:cxn modelId="{94C935F8-3F37-48DD-A22D-5B1F177ED3D5}" type="presOf" srcId="{2F40446C-77D1-41E6-9F11-622B134A66B1}" destId="{3A72D386-8515-4EE4-80D9-BCA46736C250}" srcOrd="1" destOrd="0" presId="urn:microsoft.com/office/officeart/2005/8/layout/hList9"/>
    <dgm:cxn modelId="{8AF1E490-17D2-40D8-950A-B78D1BA3E0ED}" srcId="{CE6E1063-F565-4044-9C77-624F9E9E06EF}" destId="{2F40446C-77D1-41E6-9F11-622B134A66B1}" srcOrd="1" destOrd="0" parTransId="{00432022-C691-434A-96C8-E28998602210}" sibTransId="{95E356D9-4B0B-49BE-942E-5D759877B4B4}"/>
    <dgm:cxn modelId="{4F0437B5-A957-474B-89DB-0F3CB2387B02}" type="presOf" srcId="{0C9695DC-8444-44A6-9D69-28C149DF61D8}" destId="{E4A33971-ED35-4A0A-A054-DECB5C389C47}" srcOrd="1" destOrd="0" presId="urn:microsoft.com/office/officeart/2005/8/layout/hList9"/>
    <dgm:cxn modelId="{857245A5-7ACB-431C-ADC2-FC7754FEAA58}" srcId="{CE6E1063-F565-4044-9C77-624F9E9E06EF}" destId="{2F34B27A-1521-4998-88E8-B4D25E4257BD}" srcOrd="2" destOrd="0" parTransId="{E139D9A1-0D50-4CC3-A78C-9BB6759197BD}" sibTransId="{05B979A5-1800-44D1-AF90-20908FA71BA0}"/>
    <dgm:cxn modelId="{D57E43AC-F2C8-4033-B384-3D2DA16C211B}" srcId="{AC4998D8-FE66-41C8-9F74-442C967428F2}" destId="{F7D0A003-A971-4DF1-B35F-1C32579CBCA2}" srcOrd="2" destOrd="0" parTransId="{8B65D887-602C-46C5-84C6-72DAA9C4DBD0}" sibTransId="{54868B11-1533-4E95-82C6-7D03371B9922}"/>
    <dgm:cxn modelId="{EE0B6BA2-D974-4DA3-AC7D-B4BB752D742D}" srcId="{AC4998D8-FE66-41C8-9F74-442C967428F2}" destId="{8DC4C596-B4F9-46DC-B35F-47936626075F}" srcOrd="6" destOrd="0" parTransId="{36C79C2D-5D3F-486B-94ED-5F4CB5F18E2C}" sibTransId="{08FA4B15-5976-4B92-B4F4-00A2A9B934A8}"/>
    <dgm:cxn modelId="{89FE3077-9B78-448E-A250-02DDE20D05BD}" type="presOf" srcId="{8DC4C596-B4F9-46DC-B35F-47936626075F}" destId="{CFE521EC-9335-4504-B0FD-AC804DA98895}" srcOrd="0" destOrd="0" presId="urn:microsoft.com/office/officeart/2005/8/layout/hList9"/>
    <dgm:cxn modelId="{4FEE12A5-B842-4339-917C-F68A9C680AC7}" srcId="{AC4998D8-FE66-41C8-9F74-442C967428F2}" destId="{B507B273-DE8B-4C38-A7DB-FC4C23C3C787}" srcOrd="4" destOrd="0" parTransId="{9C99C039-696D-4D20-82FA-984D633BCA66}" sibTransId="{A069042F-B138-4E20-B72B-D13C046A9768}"/>
    <dgm:cxn modelId="{82F27E84-4FED-45A5-BF0D-9D2E956ABDA6}" type="presOf" srcId="{0C9695DC-8444-44A6-9D69-28C149DF61D8}" destId="{EE287D81-2780-4CE7-93C4-62FD4F9F3713}" srcOrd="0" destOrd="0" presId="urn:microsoft.com/office/officeart/2005/8/layout/hList9"/>
    <dgm:cxn modelId="{2829B6D1-73D4-459D-A39F-E81DA25ED845}" srcId="{AC4998D8-FE66-41C8-9F74-442C967428F2}" destId="{0C9695DC-8444-44A6-9D69-28C149DF61D8}" srcOrd="5" destOrd="0" parTransId="{CF65DDF1-C960-4491-A8A6-7DDA00D21229}" sibTransId="{86F3B30F-9486-4246-9E1C-9B834670D674}"/>
    <dgm:cxn modelId="{31F96427-B9F5-4C5E-A5E4-12355A19FE80}" type="presOf" srcId="{B507B273-DE8B-4C38-A7DB-FC4C23C3C787}" destId="{4529DB87-D69F-47BE-AFCC-4CE188D4CEB8}" srcOrd="1" destOrd="0" presId="urn:microsoft.com/office/officeart/2005/8/layout/hList9"/>
    <dgm:cxn modelId="{CE5F5B18-68CD-4B57-BD3B-62467E9C3AA4}" srcId="{568F365C-8857-49FC-8F64-81BFBCA4C503}" destId="{AC4998D8-FE66-41C8-9F74-442C967428F2}" srcOrd="1" destOrd="0" parTransId="{B82AF00E-AABB-457B-BF0B-ADB9D578CF34}" sibTransId="{9AB7A70E-03DF-4CFB-B0FD-69A5CD9FD585}"/>
    <dgm:cxn modelId="{A43AFFEA-F6D2-43F8-9794-CF0F6F006422}" type="presOf" srcId="{F0AA0915-7D9E-44D4-9B08-295C27AC4FB7}" destId="{55AD6C4F-BBF1-43F1-9AF0-96D470B6A064}" srcOrd="1" destOrd="0" presId="urn:microsoft.com/office/officeart/2005/8/layout/hList9"/>
    <dgm:cxn modelId="{7E9613BD-3335-4AE1-8F48-849310F2A68E}" type="presOf" srcId="{AC4998D8-FE66-41C8-9F74-442C967428F2}" destId="{226D4F63-DC17-476A-873B-3C761BF80676}" srcOrd="0" destOrd="0" presId="urn:microsoft.com/office/officeart/2005/8/layout/hList9"/>
    <dgm:cxn modelId="{23271B03-1AE4-4F5F-ACC4-B23F8D142A4A}" srcId="{CE6E1063-F565-4044-9C77-624F9E9E06EF}" destId="{4D0EA15F-32E2-432A-8CEE-E730DB1982D9}" srcOrd="0" destOrd="0" parTransId="{69FB17F8-EE4E-45D1-8B46-51B9CA19F190}" sibTransId="{799AED0E-DF8B-4A8A-9715-60C0C7FCA12B}"/>
    <dgm:cxn modelId="{A91B6BFD-79A8-4DD6-BE84-67C844519556}" type="presOf" srcId="{8DC4C596-B4F9-46DC-B35F-47936626075F}" destId="{C517DC42-DF3D-42FE-86BF-F86607F14332}" srcOrd="1" destOrd="0" presId="urn:microsoft.com/office/officeart/2005/8/layout/hList9"/>
    <dgm:cxn modelId="{4596E812-DC32-40E1-B83C-931B0E473D20}" type="presParOf" srcId="{A8778BB1-11E6-4096-9600-5468EAECC08E}" destId="{F538D3DA-B8B7-41D5-A859-BC23246B29F9}" srcOrd="0" destOrd="0" presId="urn:microsoft.com/office/officeart/2005/8/layout/hList9"/>
    <dgm:cxn modelId="{71A212E9-41B7-4D5C-A7A1-BE5CDA9D5C82}" type="presParOf" srcId="{A8778BB1-11E6-4096-9600-5468EAECC08E}" destId="{19D50788-DA8F-4FFF-8131-C98270978244}" srcOrd="1" destOrd="0" presId="urn:microsoft.com/office/officeart/2005/8/layout/hList9"/>
    <dgm:cxn modelId="{E94F3226-066C-48E6-99BA-FB297A099215}" type="presParOf" srcId="{19D50788-DA8F-4FFF-8131-C98270978244}" destId="{8E19BD30-6E1C-4483-B744-5E40A65FC06E}" srcOrd="0" destOrd="0" presId="urn:microsoft.com/office/officeart/2005/8/layout/hList9"/>
    <dgm:cxn modelId="{7C4F0D58-4405-4914-9FAD-9F9B7985F78A}" type="presParOf" srcId="{19D50788-DA8F-4FFF-8131-C98270978244}" destId="{CB8A8B93-40BD-425D-AAA5-F9A9B1F830F9}" srcOrd="1" destOrd="0" presId="urn:microsoft.com/office/officeart/2005/8/layout/hList9"/>
    <dgm:cxn modelId="{A7D4CADC-3171-4C7C-875E-F3B6494434DE}" type="presParOf" srcId="{CB8A8B93-40BD-425D-AAA5-F9A9B1F830F9}" destId="{3E7CF02B-89A9-4031-800A-C565008F8241}" srcOrd="0" destOrd="0" presId="urn:microsoft.com/office/officeart/2005/8/layout/hList9"/>
    <dgm:cxn modelId="{147B6FEA-AC76-41D8-A94A-992DEFE4245F}" type="presParOf" srcId="{CB8A8B93-40BD-425D-AAA5-F9A9B1F830F9}" destId="{ACD9F1E9-C510-4B39-8D6E-2AC88361A315}" srcOrd="1" destOrd="0" presId="urn:microsoft.com/office/officeart/2005/8/layout/hList9"/>
    <dgm:cxn modelId="{CC3229D4-36FD-4800-81CF-A3F0B255348F}" type="presParOf" srcId="{19D50788-DA8F-4FFF-8131-C98270978244}" destId="{9627D657-0923-43FA-8A22-A8F7769C9ADE}" srcOrd="2" destOrd="0" presId="urn:microsoft.com/office/officeart/2005/8/layout/hList9"/>
    <dgm:cxn modelId="{E1A85871-467A-4511-A1DD-EB71A1E043E5}" type="presParOf" srcId="{9627D657-0923-43FA-8A22-A8F7769C9ADE}" destId="{CB2D5D05-68AE-4486-88BA-C018147D5472}" srcOrd="0" destOrd="0" presId="urn:microsoft.com/office/officeart/2005/8/layout/hList9"/>
    <dgm:cxn modelId="{93F50C91-F9B7-40A1-9622-F51EDBF4B886}" type="presParOf" srcId="{9627D657-0923-43FA-8A22-A8F7769C9ADE}" destId="{3A72D386-8515-4EE4-80D9-BCA46736C250}" srcOrd="1" destOrd="0" presId="urn:microsoft.com/office/officeart/2005/8/layout/hList9"/>
    <dgm:cxn modelId="{1A6579EF-AFD7-480A-B058-82C6A06B8242}" type="presParOf" srcId="{19D50788-DA8F-4FFF-8131-C98270978244}" destId="{C485EAA3-6915-4515-A6DE-B90184805798}" srcOrd="3" destOrd="0" presId="urn:microsoft.com/office/officeart/2005/8/layout/hList9"/>
    <dgm:cxn modelId="{74B42510-D535-4919-A172-94551A1BF8D8}" type="presParOf" srcId="{C485EAA3-6915-4515-A6DE-B90184805798}" destId="{D18169D9-AAE7-4DD9-A121-BD24746D743C}" srcOrd="0" destOrd="0" presId="urn:microsoft.com/office/officeart/2005/8/layout/hList9"/>
    <dgm:cxn modelId="{7846B0A6-2ADA-4C84-A2B2-FD4C1356764A}" type="presParOf" srcId="{C485EAA3-6915-4515-A6DE-B90184805798}" destId="{E8839C34-0183-4AA5-827F-62E48CD31ADB}" srcOrd="1" destOrd="0" presId="urn:microsoft.com/office/officeart/2005/8/layout/hList9"/>
    <dgm:cxn modelId="{9E706CFA-48EA-4CBD-8007-1B168386E96F}" type="presParOf" srcId="{A8778BB1-11E6-4096-9600-5468EAECC08E}" destId="{140B01EA-9BA4-46AA-B589-D4F733E0466F}" srcOrd="2" destOrd="0" presId="urn:microsoft.com/office/officeart/2005/8/layout/hList9"/>
    <dgm:cxn modelId="{3AC2FF8A-A006-45AC-853A-000D30B04F53}" type="presParOf" srcId="{A8778BB1-11E6-4096-9600-5468EAECC08E}" destId="{998ED0FB-D1DD-49F2-9918-7C17AC3894D3}" srcOrd="3" destOrd="0" presId="urn:microsoft.com/office/officeart/2005/8/layout/hList9"/>
    <dgm:cxn modelId="{C0FE723D-F113-4731-B8E8-B68BBC810EB4}" type="presParOf" srcId="{A8778BB1-11E6-4096-9600-5468EAECC08E}" destId="{A1FE2C1E-A355-4C05-82F1-5DAD7A495B0E}" srcOrd="4" destOrd="0" presId="urn:microsoft.com/office/officeart/2005/8/layout/hList9"/>
    <dgm:cxn modelId="{60EA54C4-6D87-433F-AB78-E8B3DDE3B89E}" type="presParOf" srcId="{A8778BB1-11E6-4096-9600-5468EAECC08E}" destId="{7B90233C-4890-4631-892A-3CA267074033}" srcOrd="5" destOrd="0" presId="urn:microsoft.com/office/officeart/2005/8/layout/hList9"/>
    <dgm:cxn modelId="{4BCECCB2-C21E-4889-B0E3-E7C1468332C0}" type="presParOf" srcId="{A8778BB1-11E6-4096-9600-5468EAECC08E}" destId="{99376720-1784-47B3-B0CB-81FCE80689E4}" srcOrd="6" destOrd="0" presId="urn:microsoft.com/office/officeart/2005/8/layout/hList9"/>
    <dgm:cxn modelId="{C6687474-F6BD-4B6D-89EA-EDE8CA6E20AC}" type="presParOf" srcId="{99376720-1784-47B3-B0CB-81FCE80689E4}" destId="{35EED99C-0904-414A-A873-4F108E2AD0CA}" srcOrd="0" destOrd="0" presId="urn:microsoft.com/office/officeart/2005/8/layout/hList9"/>
    <dgm:cxn modelId="{23EEBBCF-E1AF-45A0-B3FB-F1A4B7F82814}" type="presParOf" srcId="{99376720-1784-47B3-B0CB-81FCE80689E4}" destId="{28CDF920-CEC5-4941-A2A9-791809359A6B}" srcOrd="1" destOrd="0" presId="urn:microsoft.com/office/officeart/2005/8/layout/hList9"/>
    <dgm:cxn modelId="{AE33373A-D05E-42F3-8465-AF4A32172007}" type="presParOf" srcId="{28CDF920-CEC5-4941-A2A9-791809359A6B}" destId="{46A47452-7DB8-49CA-BDAB-85944319891D}" srcOrd="0" destOrd="0" presId="urn:microsoft.com/office/officeart/2005/8/layout/hList9"/>
    <dgm:cxn modelId="{96930AFC-92B1-4F60-B9B6-56A24356F003}" type="presParOf" srcId="{28CDF920-CEC5-4941-A2A9-791809359A6B}" destId="{481F750F-7CEF-4A9F-A6A4-9768864B73F1}" srcOrd="1" destOrd="0" presId="urn:microsoft.com/office/officeart/2005/8/layout/hList9"/>
    <dgm:cxn modelId="{5DD5AD7A-7D86-4088-A749-CEF02FB83BBA}" type="presParOf" srcId="{99376720-1784-47B3-B0CB-81FCE80689E4}" destId="{02D18B6E-CC73-4F41-B473-9D351A7601B7}" srcOrd="2" destOrd="0" presId="urn:microsoft.com/office/officeart/2005/8/layout/hList9"/>
    <dgm:cxn modelId="{594CD310-AB85-4509-B1A3-CBDB1C78C866}" type="presParOf" srcId="{02D18B6E-CC73-4F41-B473-9D351A7601B7}" destId="{26BC55CD-4840-44C9-A476-597A6AD2C504}" srcOrd="0" destOrd="0" presId="urn:microsoft.com/office/officeart/2005/8/layout/hList9"/>
    <dgm:cxn modelId="{8D1E72DC-D84C-4661-AC7C-257C6F002738}" type="presParOf" srcId="{02D18B6E-CC73-4F41-B473-9D351A7601B7}" destId="{2A3C3941-5B6B-4B3E-B85C-17A94609574E}" srcOrd="1" destOrd="0" presId="urn:microsoft.com/office/officeart/2005/8/layout/hList9"/>
    <dgm:cxn modelId="{60C0F60B-8435-4EBD-A8ED-D2F2B5D1BFEF}" type="presParOf" srcId="{99376720-1784-47B3-B0CB-81FCE80689E4}" destId="{75061B4B-E32E-413E-B669-EC6E77653993}" srcOrd="3" destOrd="0" presId="urn:microsoft.com/office/officeart/2005/8/layout/hList9"/>
    <dgm:cxn modelId="{D5CFC1C2-C7A2-47BA-B96A-C7543375E229}" type="presParOf" srcId="{75061B4B-E32E-413E-B669-EC6E77653993}" destId="{B859F46C-B2F5-43DB-BDAD-BA6AF084BC89}" srcOrd="0" destOrd="0" presId="urn:microsoft.com/office/officeart/2005/8/layout/hList9"/>
    <dgm:cxn modelId="{919EAC24-1B25-4CC9-91CF-A224F1DA70A3}" type="presParOf" srcId="{75061B4B-E32E-413E-B669-EC6E77653993}" destId="{7FE903DE-FE31-4163-A737-9D8ED6E9EBA1}" srcOrd="1" destOrd="0" presId="urn:microsoft.com/office/officeart/2005/8/layout/hList9"/>
    <dgm:cxn modelId="{C39BDB2B-8D1A-4A60-95DA-CEFCBDB822A4}" type="presParOf" srcId="{99376720-1784-47B3-B0CB-81FCE80689E4}" destId="{700DA126-5581-411A-8A15-3AC16CF93D33}" srcOrd="4" destOrd="0" presId="urn:microsoft.com/office/officeart/2005/8/layout/hList9"/>
    <dgm:cxn modelId="{6B98EC96-B700-45FD-A059-EA38A120342A}" type="presParOf" srcId="{700DA126-5581-411A-8A15-3AC16CF93D33}" destId="{90582993-C296-4444-BCEA-FB115DEDF9B1}" srcOrd="0" destOrd="0" presId="urn:microsoft.com/office/officeart/2005/8/layout/hList9"/>
    <dgm:cxn modelId="{FF8C8CB7-B603-403E-9EE7-18C30B8A2FA2}" type="presParOf" srcId="{700DA126-5581-411A-8A15-3AC16CF93D33}" destId="{55AD6C4F-BBF1-43F1-9AF0-96D470B6A064}" srcOrd="1" destOrd="0" presId="urn:microsoft.com/office/officeart/2005/8/layout/hList9"/>
    <dgm:cxn modelId="{6DC85FC6-1174-45A7-9774-1F618757CB5B}" type="presParOf" srcId="{99376720-1784-47B3-B0CB-81FCE80689E4}" destId="{C70C2696-1D91-41D8-9BFC-E7444158E3BC}" srcOrd="5" destOrd="0" presId="urn:microsoft.com/office/officeart/2005/8/layout/hList9"/>
    <dgm:cxn modelId="{15C9E8CD-0172-49FC-A970-3464BC9DAA70}" type="presParOf" srcId="{C70C2696-1D91-41D8-9BFC-E7444158E3BC}" destId="{0286C3EF-DAD7-4C3F-8AB7-8D5633721CB7}" srcOrd="0" destOrd="0" presId="urn:microsoft.com/office/officeart/2005/8/layout/hList9"/>
    <dgm:cxn modelId="{884D64EA-D1DE-42E9-8BAD-CCB1023EA211}" type="presParOf" srcId="{C70C2696-1D91-41D8-9BFC-E7444158E3BC}" destId="{4529DB87-D69F-47BE-AFCC-4CE188D4CEB8}" srcOrd="1" destOrd="0" presId="urn:microsoft.com/office/officeart/2005/8/layout/hList9"/>
    <dgm:cxn modelId="{640A2430-8722-4A49-8F8C-5CB99EB831A7}" type="presParOf" srcId="{99376720-1784-47B3-B0CB-81FCE80689E4}" destId="{488D336F-B68D-4E5E-BB88-665A1691AFB1}" srcOrd="6" destOrd="0" presId="urn:microsoft.com/office/officeart/2005/8/layout/hList9"/>
    <dgm:cxn modelId="{CFD07DC1-2E50-4D90-9861-5E2157874C6F}" type="presParOf" srcId="{488D336F-B68D-4E5E-BB88-665A1691AFB1}" destId="{EE287D81-2780-4CE7-93C4-62FD4F9F3713}" srcOrd="0" destOrd="0" presId="urn:microsoft.com/office/officeart/2005/8/layout/hList9"/>
    <dgm:cxn modelId="{49777756-5662-4767-B782-3EF5AA6BCD55}" type="presParOf" srcId="{488D336F-B68D-4E5E-BB88-665A1691AFB1}" destId="{E4A33971-ED35-4A0A-A054-DECB5C389C47}" srcOrd="1" destOrd="0" presId="urn:microsoft.com/office/officeart/2005/8/layout/hList9"/>
    <dgm:cxn modelId="{014A2159-7708-48EC-8EA2-7EF289E93680}" type="presParOf" srcId="{99376720-1784-47B3-B0CB-81FCE80689E4}" destId="{C1B199E2-1C99-445A-9737-B5F12DD18B9A}" srcOrd="7" destOrd="0" presId="urn:microsoft.com/office/officeart/2005/8/layout/hList9"/>
    <dgm:cxn modelId="{EBFCE0D4-566A-449B-9B1C-477050D6659B}" type="presParOf" srcId="{C1B199E2-1C99-445A-9737-B5F12DD18B9A}" destId="{CFE521EC-9335-4504-B0FD-AC804DA98895}" srcOrd="0" destOrd="0" presId="urn:microsoft.com/office/officeart/2005/8/layout/hList9"/>
    <dgm:cxn modelId="{FD3564DD-38E8-48CC-9924-B43324D7423E}" type="presParOf" srcId="{C1B199E2-1C99-445A-9737-B5F12DD18B9A}" destId="{C517DC42-DF3D-42FE-86BF-F86607F14332}" srcOrd="1" destOrd="0" presId="urn:microsoft.com/office/officeart/2005/8/layout/hList9"/>
    <dgm:cxn modelId="{0930C658-367C-45BB-B0C3-2942F8258565}" type="presParOf" srcId="{A8778BB1-11E6-4096-9600-5468EAECC08E}" destId="{D7FA7626-7258-47B9-924A-4241B29A1A8B}" srcOrd="7" destOrd="0" presId="urn:microsoft.com/office/officeart/2005/8/layout/hList9"/>
    <dgm:cxn modelId="{6AAD9611-40EA-4289-B34B-8FA5C987D5C8}" type="presParOf" srcId="{A8778BB1-11E6-4096-9600-5468EAECC08E}" destId="{226D4F63-DC17-476A-873B-3C761BF80676}"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68F365C-8857-49FC-8F64-81BFBCA4C503}" type="doc">
      <dgm:prSet loTypeId="urn:microsoft.com/office/officeart/2005/8/layout/hList9" loCatId="list" qsTypeId="urn:microsoft.com/office/officeart/2005/8/quickstyle/simple1" qsCatId="simple" csTypeId="urn:microsoft.com/office/officeart/2005/8/colors/accent0_1" csCatId="mainScheme" phldr="1"/>
      <dgm:spPr/>
      <dgm:t>
        <a:bodyPr/>
        <a:lstStyle/>
        <a:p>
          <a:endParaRPr lang="it-IT"/>
        </a:p>
      </dgm:t>
    </dgm:pt>
    <dgm:pt modelId="{CE6E1063-F565-4044-9C77-624F9E9E06EF}">
      <dgm:prSet phldrT="[Testo]" custT="1"/>
      <dgm:spPr/>
      <dgm:t>
        <a:bodyPr/>
        <a:lstStyle/>
        <a:p>
          <a:r>
            <a:rPr lang="it-IT" sz="2000" dirty="0">
              <a:solidFill>
                <a:srgbClr val="C00000"/>
              </a:solidFill>
              <a:latin typeface="Bahnschrift SemiBold SemiConden" panose="020B0502040204020203" pitchFamily="34" charset="0"/>
            </a:rPr>
            <a:t>Articolo 9</a:t>
          </a:r>
        </a:p>
      </dgm:t>
    </dgm:pt>
    <dgm:pt modelId="{6944B832-2DE6-442F-8E3B-2EF37328C1C2}" type="parTrans" cxnId="{6727C18F-0EFA-4F01-A23F-3B0F96C0C808}">
      <dgm:prSet/>
      <dgm:spPr/>
      <dgm:t>
        <a:bodyPr/>
        <a:lstStyle/>
        <a:p>
          <a:endParaRPr lang="it-IT">
            <a:latin typeface="Bahnschrift SemiBold SemiConden" panose="020B0502040204020203" pitchFamily="34" charset="0"/>
          </a:endParaRPr>
        </a:p>
      </dgm:t>
    </dgm:pt>
    <dgm:pt modelId="{62885BBA-6B52-4B9A-91C7-964CE1307990}" type="sibTrans" cxnId="{6727C18F-0EFA-4F01-A23F-3B0F96C0C808}">
      <dgm:prSet/>
      <dgm:spPr/>
      <dgm:t>
        <a:bodyPr/>
        <a:lstStyle/>
        <a:p>
          <a:endParaRPr lang="it-IT">
            <a:latin typeface="Bahnschrift SemiBold SemiConden" panose="020B0502040204020203" pitchFamily="34" charset="0"/>
          </a:endParaRPr>
        </a:p>
      </dgm:t>
    </dgm:pt>
    <dgm:pt modelId="{4D0EA15F-32E2-432A-8CEE-E730DB1982D9}">
      <dgm:prSet phldrT="[Testo]" custT="1"/>
      <dgm:spPr/>
      <dgm:t>
        <a:bodyPr/>
        <a:lstStyle/>
        <a:p>
          <a:r>
            <a:rPr lang="it-IT" sz="1400" dirty="0">
              <a:latin typeface="Bahnschrift SemiBold SemiConden" panose="020B0502040204020203" pitchFamily="34" charset="0"/>
            </a:rPr>
            <a:t>rapporti intercorsi negli ultimi tre anni con </a:t>
          </a:r>
          <a:r>
            <a:rPr lang="it-IT" sz="1400" dirty="0">
              <a:solidFill>
                <a:srgbClr val="C00000"/>
              </a:solidFill>
              <a:latin typeface="Bahnschrift SemiBold SemiConden" panose="020B0502040204020203" pitchFamily="34" charset="0"/>
            </a:rPr>
            <a:t>soggetti privati</a:t>
          </a:r>
        </a:p>
      </dgm:t>
    </dgm:pt>
    <dgm:pt modelId="{69FB17F8-EE4E-45D1-8B46-51B9CA19F190}" type="parTrans" cxnId="{23271B03-1AE4-4F5F-ACC4-B23F8D142A4A}">
      <dgm:prSet/>
      <dgm:spPr/>
      <dgm:t>
        <a:bodyPr/>
        <a:lstStyle/>
        <a:p>
          <a:endParaRPr lang="it-IT">
            <a:latin typeface="Bahnschrift SemiBold SemiConden" panose="020B0502040204020203" pitchFamily="34" charset="0"/>
          </a:endParaRPr>
        </a:p>
      </dgm:t>
    </dgm:pt>
    <dgm:pt modelId="{799AED0E-DF8B-4A8A-9715-60C0C7FCA12B}" type="sibTrans" cxnId="{23271B03-1AE4-4F5F-ACC4-B23F8D142A4A}">
      <dgm:prSet/>
      <dgm:spPr/>
      <dgm:t>
        <a:bodyPr/>
        <a:lstStyle/>
        <a:p>
          <a:endParaRPr lang="it-IT">
            <a:latin typeface="Bahnschrift SemiBold SemiConden" panose="020B0502040204020203" pitchFamily="34" charset="0"/>
          </a:endParaRPr>
        </a:p>
      </dgm:t>
    </dgm:pt>
    <dgm:pt modelId="{2F40446C-77D1-41E6-9F11-622B134A66B1}">
      <dgm:prSet phldrT="[Testo]" custT="1"/>
      <dgm:spPr/>
      <dgm:t>
        <a:bodyPr/>
        <a:lstStyle/>
        <a:p>
          <a:r>
            <a:rPr lang="it-IT" sz="1400" dirty="0">
              <a:latin typeface="Bahnschrift SemiBold SemiConden" panose="020B0502040204020203" pitchFamily="34" charset="0"/>
            </a:rPr>
            <a:t>rapporti intercorsi o attuali tra </a:t>
          </a:r>
          <a:r>
            <a:rPr lang="it-IT" sz="1400" dirty="0">
              <a:solidFill>
                <a:srgbClr val="C00000"/>
              </a:solidFill>
              <a:latin typeface="Bahnschrift SemiBold SemiConden" panose="020B0502040204020203" pitchFamily="34" charset="0"/>
            </a:rPr>
            <a:t>parenti o affini entro il secondo grado, il coniuge o il convivente e soggetti privati</a:t>
          </a:r>
        </a:p>
      </dgm:t>
    </dgm:pt>
    <dgm:pt modelId="{00432022-C691-434A-96C8-E28998602210}" type="parTrans" cxnId="{8AF1E490-17D2-40D8-950A-B78D1BA3E0ED}">
      <dgm:prSet/>
      <dgm:spPr/>
      <dgm:t>
        <a:bodyPr/>
        <a:lstStyle/>
        <a:p>
          <a:endParaRPr lang="it-IT">
            <a:latin typeface="Bahnschrift SemiBold SemiConden" panose="020B0502040204020203" pitchFamily="34" charset="0"/>
          </a:endParaRPr>
        </a:p>
      </dgm:t>
    </dgm:pt>
    <dgm:pt modelId="{95E356D9-4B0B-49BE-942E-5D759877B4B4}" type="sibTrans" cxnId="{8AF1E490-17D2-40D8-950A-B78D1BA3E0ED}">
      <dgm:prSet/>
      <dgm:spPr/>
      <dgm:t>
        <a:bodyPr/>
        <a:lstStyle/>
        <a:p>
          <a:endParaRPr lang="it-IT">
            <a:latin typeface="Bahnschrift SemiBold SemiConden" panose="020B0502040204020203" pitchFamily="34" charset="0"/>
          </a:endParaRPr>
        </a:p>
      </dgm:t>
    </dgm:pt>
    <dgm:pt modelId="{AC4998D8-FE66-41C8-9F74-442C967428F2}">
      <dgm:prSet phldrT="[Testo]" custT="1"/>
      <dgm:spPr/>
      <dgm:t>
        <a:bodyPr/>
        <a:lstStyle/>
        <a:p>
          <a:r>
            <a:rPr lang="it-IT" sz="1800" dirty="0">
              <a:solidFill>
                <a:srgbClr val="C00000"/>
              </a:solidFill>
              <a:latin typeface="Bahnschrift SemiBold SemiConden" panose="020B0502040204020203" pitchFamily="34" charset="0"/>
            </a:rPr>
            <a:t>Articolo 10</a:t>
          </a:r>
        </a:p>
      </dgm:t>
    </dgm:pt>
    <dgm:pt modelId="{B82AF00E-AABB-457B-BF0B-ADB9D578CF34}" type="parTrans" cxnId="{CE5F5B18-68CD-4B57-BD3B-62467E9C3AA4}">
      <dgm:prSet/>
      <dgm:spPr/>
      <dgm:t>
        <a:bodyPr/>
        <a:lstStyle/>
        <a:p>
          <a:endParaRPr lang="it-IT">
            <a:latin typeface="Bahnschrift SemiBold SemiConden" panose="020B0502040204020203" pitchFamily="34" charset="0"/>
          </a:endParaRPr>
        </a:p>
      </dgm:t>
    </dgm:pt>
    <dgm:pt modelId="{9AB7A70E-03DF-4CFB-B0FD-69A5CD9FD585}" type="sibTrans" cxnId="{CE5F5B18-68CD-4B57-BD3B-62467E9C3AA4}">
      <dgm:prSet/>
      <dgm:spPr/>
      <dgm:t>
        <a:bodyPr/>
        <a:lstStyle/>
        <a:p>
          <a:endParaRPr lang="it-IT">
            <a:latin typeface="Bahnschrift SemiBold SemiConden" panose="020B0502040204020203" pitchFamily="34" charset="0"/>
          </a:endParaRPr>
        </a:p>
      </dgm:t>
    </dgm:pt>
    <dgm:pt modelId="{4A664F2F-8A71-4AF4-A747-DC2742259B41}">
      <dgm:prSet phldrT="[Testo]" custT="1"/>
      <dgm:spPr/>
      <dgm:t>
        <a:bodyPr/>
        <a:lstStyle/>
        <a:p>
          <a:r>
            <a:rPr lang="it-IT" sz="1400" b="1" i="0" dirty="0">
              <a:latin typeface="Bahnschrift SemiBold SemiConden" panose="020B0502040204020203" pitchFamily="34" charset="0"/>
            </a:rPr>
            <a:t>interessi </a:t>
          </a:r>
          <a:r>
            <a:rPr lang="it-IT" sz="1400" b="1" i="0" dirty="0">
              <a:solidFill>
                <a:srgbClr val="C00000"/>
              </a:solidFill>
              <a:latin typeface="Bahnschrift SemiBold SemiConden" panose="020B0502040204020203" pitchFamily="34" charset="0"/>
            </a:rPr>
            <a:t>propri</a:t>
          </a:r>
          <a:r>
            <a:rPr lang="it-IT" sz="1400" b="1" i="0" dirty="0">
              <a:latin typeface="Bahnschrift SemiBold SemiConden" panose="020B0502040204020203" pitchFamily="34" charset="0"/>
            </a:rPr>
            <a:t>, </a:t>
          </a:r>
          <a:endParaRPr lang="it-IT" sz="1400" i="0" dirty="0">
            <a:latin typeface="Bahnschrift SemiBold SemiConden" panose="020B0502040204020203" pitchFamily="34" charset="0"/>
          </a:endParaRPr>
        </a:p>
      </dgm:t>
    </dgm:pt>
    <dgm:pt modelId="{B11EF78A-2B08-4CF4-BCBA-BDB46F776553}" type="parTrans" cxnId="{606C9339-03BC-4668-89A3-6022DAFFB0E2}">
      <dgm:prSet/>
      <dgm:spPr/>
      <dgm:t>
        <a:bodyPr/>
        <a:lstStyle/>
        <a:p>
          <a:endParaRPr lang="it-IT">
            <a:latin typeface="Bahnschrift SemiBold SemiConden" panose="020B0502040204020203" pitchFamily="34" charset="0"/>
          </a:endParaRPr>
        </a:p>
      </dgm:t>
    </dgm:pt>
    <dgm:pt modelId="{5C1F476B-5122-4DE7-9C89-171A43E420D4}" type="sibTrans" cxnId="{606C9339-03BC-4668-89A3-6022DAFFB0E2}">
      <dgm:prSet/>
      <dgm:spPr/>
      <dgm:t>
        <a:bodyPr/>
        <a:lstStyle/>
        <a:p>
          <a:endParaRPr lang="it-IT">
            <a:latin typeface="Bahnschrift SemiBold SemiConden" panose="020B0502040204020203" pitchFamily="34" charset="0"/>
          </a:endParaRPr>
        </a:p>
      </dgm:t>
    </dgm:pt>
    <dgm:pt modelId="{2F34B27A-1521-4998-88E8-B4D25E4257BD}">
      <dgm:prSet phldrT="[Testo]" custT="1"/>
      <dgm:spPr/>
      <dgm:t>
        <a:bodyPr/>
        <a:lstStyle/>
        <a:p>
          <a:r>
            <a:rPr lang="it-IT" sz="1400" dirty="0">
              <a:latin typeface="Bahnschrift SemiBold SemiConden" panose="020B0502040204020203" pitchFamily="34" charset="0"/>
            </a:rPr>
            <a:t>sono ancora </a:t>
          </a:r>
          <a:r>
            <a:rPr lang="it-IT" sz="1400" dirty="0">
              <a:solidFill>
                <a:srgbClr val="C00000"/>
              </a:solidFill>
              <a:latin typeface="Bahnschrift SemiBold SemiConden" panose="020B0502040204020203" pitchFamily="34" charset="0"/>
            </a:rPr>
            <a:t>in corso</a:t>
          </a:r>
          <a:r>
            <a:rPr lang="it-IT" sz="1400" dirty="0">
              <a:latin typeface="Bahnschrift SemiBold SemiConden" panose="020B0502040204020203" pitchFamily="34" charset="0"/>
            </a:rPr>
            <a:t>?</a:t>
          </a:r>
        </a:p>
      </dgm:t>
    </dgm:pt>
    <dgm:pt modelId="{E139D9A1-0D50-4CC3-A78C-9BB6759197BD}" type="parTrans" cxnId="{857245A5-7ACB-431C-ADC2-FC7754FEAA58}">
      <dgm:prSet/>
      <dgm:spPr/>
      <dgm:t>
        <a:bodyPr/>
        <a:lstStyle/>
        <a:p>
          <a:endParaRPr lang="it-IT"/>
        </a:p>
      </dgm:t>
    </dgm:pt>
    <dgm:pt modelId="{05B979A5-1800-44D1-AF90-20908FA71BA0}" type="sibTrans" cxnId="{857245A5-7ACB-431C-ADC2-FC7754FEAA58}">
      <dgm:prSet/>
      <dgm:spPr/>
      <dgm:t>
        <a:bodyPr/>
        <a:lstStyle/>
        <a:p>
          <a:endParaRPr lang="it-IT"/>
        </a:p>
      </dgm:t>
    </dgm:pt>
    <dgm:pt modelId="{47F04298-28E3-4215-8F03-2A4DCCC6E7E7}">
      <dgm:prSet phldrT="[Testo]" custT="1"/>
      <dgm:spPr/>
      <dgm:t>
        <a:bodyPr/>
        <a:lstStyle/>
        <a:p>
          <a:r>
            <a:rPr lang="it-IT" sz="1400" b="1" i="0" dirty="0">
              <a:latin typeface="Bahnschrift SemiBold SemiConden" panose="020B0502040204020203" pitchFamily="34" charset="0"/>
            </a:rPr>
            <a:t>interessi di suoi </a:t>
          </a:r>
          <a:r>
            <a:rPr lang="it-IT" sz="1400" b="1" i="0" dirty="0">
              <a:solidFill>
                <a:srgbClr val="C00000"/>
              </a:solidFill>
              <a:latin typeface="Bahnschrift SemiBold SemiConden" panose="020B0502040204020203" pitchFamily="34" charset="0"/>
            </a:rPr>
            <a:t>parenti, affini </a:t>
          </a:r>
          <a:r>
            <a:rPr lang="it-IT" sz="1400" b="1" i="0" dirty="0">
              <a:latin typeface="Bahnschrift SemiBold SemiConden" panose="020B0502040204020203" pitchFamily="34" charset="0"/>
            </a:rPr>
            <a:t>entro </a:t>
          </a:r>
          <a:br>
            <a:rPr lang="it-IT" sz="1400" b="1" i="0" dirty="0">
              <a:latin typeface="Bahnschrift SemiBold SemiConden" panose="020B0502040204020203" pitchFamily="34" charset="0"/>
            </a:rPr>
          </a:br>
          <a:r>
            <a:rPr lang="it-IT" sz="1400" b="1" i="0" dirty="0">
              <a:latin typeface="Bahnschrift SemiBold SemiConden" panose="020B0502040204020203" pitchFamily="34" charset="0"/>
            </a:rPr>
            <a:t>il secondo grado, </a:t>
          </a:r>
          <a:endParaRPr lang="it-IT" sz="1400" i="0" dirty="0">
            <a:latin typeface="Bahnschrift SemiBold SemiConden" panose="020B0502040204020203" pitchFamily="34" charset="0"/>
          </a:endParaRPr>
        </a:p>
      </dgm:t>
    </dgm:pt>
    <dgm:pt modelId="{547B99F1-C123-469D-96CF-66DC7279E3EB}" type="parTrans" cxnId="{3F244721-8825-4257-BE80-3BF5C0AB2961}">
      <dgm:prSet/>
      <dgm:spPr/>
      <dgm:t>
        <a:bodyPr/>
        <a:lstStyle/>
        <a:p>
          <a:endParaRPr lang="it-IT"/>
        </a:p>
      </dgm:t>
    </dgm:pt>
    <dgm:pt modelId="{EDAFCB54-4258-406B-9DCF-F59C6FF63E0D}" type="sibTrans" cxnId="{3F244721-8825-4257-BE80-3BF5C0AB2961}">
      <dgm:prSet/>
      <dgm:spPr/>
      <dgm:t>
        <a:bodyPr/>
        <a:lstStyle/>
        <a:p>
          <a:endParaRPr lang="it-IT"/>
        </a:p>
      </dgm:t>
    </dgm:pt>
    <dgm:pt modelId="{F7D0A003-A971-4DF1-B35F-1C32579CBCA2}">
      <dgm:prSet phldrT="[Testo]" custT="1"/>
      <dgm:spPr/>
      <dgm:t>
        <a:bodyPr/>
        <a:lstStyle/>
        <a:p>
          <a:r>
            <a:rPr lang="it-IT" sz="1400" b="1" i="0" dirty="0">
              <a:latin typeface="Bahnschrift SemiBold SemiConden" panose="020B0502040204020203" pitchFamily="34" charset="0"/>
            </a:rPr>
            <a:t>Interessi del </a:t>
          </a:r>
          <a:r>
            <a:rPr lang="it-IT" sz="1400" b="1" i="0" dirty="0">
              <a:solidFill>
                <a:srgbClr val="C00000"/>
              </a:solidFill>
              <a:latin typeface="Bahnschrift SemiBold SemiConden" panose="020B0502040204020203" pitchFamily="34" charset="0"/>
            </a:rPr>
            <a:t>coniuge</a:t>
          </a:r>
          <a:r>
            <a:rPr lang="it-IT" sz="1400" b="1" i="0" dirty="0">
              <a:latin typeface="Bahnschrift SemiBold SemiConden" panose="020B0502040204020203" pitchFamily="34" charset="0"/>
            </a:rPr>
            <a:t> o di </a:t>
          </a:r>
          <a:r>
            <a:rPr lang="it-IT" sz="1400" b="1" i="0" dirty="0">
              <a:solidFill>
                <a:srgbClr val="C00000"/>
              </a:solidFill>
              <a:latin typeface="Bahnschrift SemiBold SemiConden" panose="020B0502040204020203" pitchFamily="34" charset="0"/>
            </a:rPr>
            <a:t>conviventi</a:t>
          </a:r>
          <a:r>
            <a:rPr lang="it-IT" sz="1400" b="1" i="0" dirty="0">
              <a:latin typeface="Bahnschrift SemiBold SemiConden" panose="020B0502040204020203" pitchFamily="34" charset="0"/>
            </a:rPr>
            <a:t>, </a:t>
          </a:r>
          <a:endParaRPr lang="it-IT" sz="1400" i="0" dirty="0">
            <a:latin typeface="Bahnschrift SemiBold SemiConden" panose="020B0502040204020203" pitchFamily="34" charset="0"/>
          </a:endParaRPr>
        </a:p>
      </dgm:t>
    </dgm:pt>
    <dgm:pt modelId="{8B65D887-602C-46C5-84C6-72DAA9C4DBD0}" type="parTrans" cxnId="{D57E43AC-F2C8-4033-B384-3D2DA16C211B}">
      <dgm:prSet/>
      <dgm:spPr/>
      <dgm:t>
        <a:bodyPr/>
        <a:lstStyle/>
        <a:p>
          <a:endParaRPr lang="it-IT"/>
        </a:p>
      </dgm:t>
    </dgm:pt>
    <dgm:pt modelId="{54868B11-1533-4E95-82C6-7D03371B9922}" type="sibTrans" cxnId="{D57E43AC-F2C8-4033-B384-3D2DA16C211B}">
      <dgm:prSet/>
      <dgm:spPr/>
      <dgm:t>
        <a:bodyPr/>
        <a:lstStyle/>
        <a:p>
          <a:endParaRPr lang="it-IT"/>
        </a:p>
      </dgm:t>
    </dgm:pt>
    <dgm:pt modelId="{F0AA0915-7D9E-44D4-9B08-295C27AC4FB7}">
      <dgm:prSet phldrT="[Testo]" custT="1"/>
      <dgm:spPr/>
      <dgm:t>
        <a:bodyPr/>
        <a:lstStyle/>
        <a:p>
          <a:r>
            <a:rPr lang="it-IT" sz="1400" b="1" i="0" dirty="0">
              <a:latin typeface="Bahnschrift SemiBold SemiConden" panose="020B0502040204020203" pitchFamily="34" charset="0"/>
            </a:rPr>
            <a:t>Interessi di persone con le quali abbia rapporti di </a:t>
          </a:r>
          <a:r>
            <a:rPr lang="it-IT" sz="1400" b="1" i="0" dirty="0">
              <a:solidFill>
                <a:srgbClr val="C00000"/>
              </a:solidFill>
              <a:latin typeface="Bahnschrift SemiBold SemiConden" panose="020B0502040204020203" pitchFamily="34" charset="0"/>
            </a:rPr>
            <a:t>frequentazione abituale</a:t>
          </a:r>
          <a:r>
            <a:rPr lang="it-IT" sz="1400" b="1" i="0" dirty="0">
              <a:latin typeface="Bahnschrift SemiBold SemiConden" panose="020B0502040204020203" pitchFamily="34" charset="0"/>
            </a:rPr>
            <a:t>, </a:t>
          </a:r>
          <a:endParaRPr lang="it-IT" sz="1400" i="0" dirty="0">
            <a:latin typeface="Bahnschrift SemiBold SemiConden" panose="020B0502040204020203" pitchFamily="34" charset="0"/>
          </a:endParaRPr>
        </a:p>
      </dgm:t>
    </dgm:pt>
    <dgm:pt modelId="{745386E5-3A76-43FA-A3E1-435721CDD333}" type="parTrans" cxnId="{107938B7-A879-4DD8-833E-CC29B06ACD77}">
      <dgm:prSet/>
      <dgm:spPr/>
      <dgm:t>
        <a:bodyPr/>
        <a:lstStyle/>
        <a:p>
          <a:endParaRPr lang="it-IT"/>
        </a:p>
      </dgm:t>
    </dgm:pt>
    <dgm:pt modelId="{85B8B435-C934-4D77-A0B5-1A046B09FAD1}" type="sibTrans" cxnId="{107938B7-A879-4DD8-833E-CC29B06ACD77}">
      <dgm:prSet/>
      <dgm:spPr/>
      <dgm:t>
        <a:bodyPr/>
        <a:lstStyle/>
        <a:p>
          <a:endParaRPr lang="it-IT"/>
        </a:p>
      </dgm:t>
    </dgm:pt>
    <dgm:pt modelId="{B507B273-DE8B-4C38-A7DB-FC4C23C3C787}">
      <dgm:prSet phldrT="[Testo]" custT="1"/>
      <dgm:spPr/>
      <dgm:t>
        <a:bodyPr/>
        <a:lstStyle/>
        <a:p>
          <a:r>
            <a:rPr lang="it-IT" sz="1400" b="1" i="0" dirty="0">
              <a:latin typeface="Bahnschrift SemiBold SemiConden" panose="020B0502040204020203" pitchFamily="34" charset="0"/>
            </a:rPr>
            <a:t>Interessi di soggetti od organizzazioni con cui egli o il coniuge abbia </a:t>
          </a:r>
          <a:r>
            <a:rPr lang="it-IT" sz="1400" b="1" i="0" dirty="0">
              <a:solidFill>
                <a:srgbClr val="C00000"/>
              </a:solidFill>
              <a:latin typeface="Bahnschrift SemiBold SemiConden" panose="020B0502040204020203" pitchFamily="34" charset="0"/>
            </a:rPr>
            <a:t>causa pendente </a:t>
          </a:r>
          <a:r>
            <a:rPr lang="it-IT" sz="1400" b="1" i="0" dirty="0">
              <a:solidFill>
                <a:schemeClr val="tx1"/>
              </a:solidFill>
              <a:latin typeface="Bahnschrift SemiBold SemiConden" panose="020B0502040204020203" pitchFamily="34" charset="0"/>
            </a:rPr>
            <a:t>o</a:t>
          </a:r>
          <a:r>
            <a:rPr lang="it-IT" sz="1400" b="1" i="0" dirty="0">
              <a:solidFill>
                <a:srgbClr val="C00000"/>
              </a:solidFill>
              <a:latin typeface="Bahnschrift SemiBold SemiConden" panose="020B0502040204020203" pitchFamily="34" charset="0"/>
            </a:rPr>
            <a:t> grave inimicizia </a:t>
          </a:r>
          <a:r>
            <a:rPr lang="it-IT" sz="1400" b="1" i="0" dirty="0">
              <a:latin typeface="Bahnschrift SemiBold SemiConden" panose="020B0502040204020203" pitchFamily="34" charset="0"/>
            </a:rPr>
            <a:t>o rapporti di credito o debito significativi, </a:t>
          </a:r>
          <a:endParaRPr lang="it-IT" sz="1400" i="0" dirty="0">
            <a:latin typeface="Bahnschrift SemiBold SemiConden" panose="020B0502040204020203" pitchFamily="34" charset="0"/>
          </a:endParaRPr>
        </a:p>
      </dgm:t>
    </dgm:pt>
    <dgm:pt modelId="{9C99C039-696D-4D20-82FA-984D633BCA66}" type="parTrans" cxnId="{4FEE12A5-B842-4339-917C-F68A9C680AC7}">
      <dgm:prSet/>
      <dgm:spPr/>
      <dgm:t>
        <a:bodyPr/>
        <a:lstStyle/>
        <a:p>
          <a:endParaRPr lang="it-IT"/>
        </a:p>
      </dgm:t>
    </dgm:pt>
    <dgm:pt modelId="{A069042F-B138-4E20-B72B-D13C046A9768}" type="sibTrans" cxnId="{4FEE12A5-B842-4339-917C-F68A9C680AC7}">
      <dgm:prSet/>
      <dgm:spPr/>
      <dgm:t>
        <a:bodyPr/>
        <a:lstStyle/>
        <a:p>
          <a:endParaRPr lang="it-IT"/>
        </a:p>
      </dgm:t>
    </dgm:pt>
    <dgm:pt modelId="{0C9695DC-8444-44A6-9D69-28C149DF61D8}">
      <dgm:prSet phldrT="[Testo]" custT="1"/>
      <dgm:spPr/>
      <dgm:t>
        <a:bodyPr/>
        <a:lstStyle/>
        <a:p>
          <a:r>
            <a:rPr lang="it-IT" sz="1400" b="1" i="0" dirty="0">
              <a:latin typeface="Bahnschrift SemiBold SemiConden" panose="020B0502040204020203" pitchFamily="34" charset="0"/>
            </a:rPr>
            <a:t>Interessi di soggetti od organizzazioni di cui sia </a:t>
          </a:r>
          <a:r>
            <a:rPr lang="it-IT" sz="1400" b="1" i="0" dirty="0">
              <a:solidFill>
                <a:srgbClr val="C00000"/>
              </a:solidFill>
              <a:latin typeface="Bahnschrift SemiBold SemiConden" panose="020B0502040204020203" pitchFamily="34" charset="0"/>
            </a:rPr>
            <a:t>tutore, curatore, procuratore o agente</a:t>
          </a:r>
          <a:r>
            <a:rPr lang="it-IT" sz="1400" b="1" i="0" dirty="0">
              <a:latin typeface="Bahnschrift SemiBold SemiConden" panose="020B0502040204020203" pitchFamily="34" charset="0"/>
            </a:rPr>
            <a:t>, </a:t>
          </a:r>
          <a:endParaRPr lang="it-IT" sz="1400" i="0" dirty="0">
            <a:latin typeface="Bahnschrift SemiBold SemiConden" panose="020B0502040204020203" pitchFamily="34" charset="0"/>
          </a:endParaRPr>
        </a:p>
      </dgm:t>
    </dgm:pt>
    <dgm:pt modelId="{CF65DDF1-C960-4491-A8A6-7DDA00D21229}" type="parTrans" cxnId="{2829B6D1-73D4-459D-A39F-E81DA25ED845}">
      <dgm:prSet/>
      <dgm:spPr/>
      <dgm:t>
        <a:bodyPr/>
        <a:lstStyle/>
        <a:p>
          <a:endParaRPr lang="it-IT"/>
        </a:p>
      </dgm:t>
    </dgm:pt>
    <dgm:pt modelId="{86F3B30F-9486-4246-9E1C-9B834670D674}" type="sibTrans" cxnId="{2829B6D1-73D4-459D-A39F-E81DA25ED845}">
      <dgm:prSet/>
      <dgm:spPr/>
      <dgm:t>
        <a:bodyPr/>
        <a:lstStyle/>
        <a:p>
          <a:endParaRPr lang="it-IT"/>
        </a:p>
      </dgm:t>
    </dgm:pt>
    <dgm:pt modelId="{8DC4C596-B4F9-46DC-B35F-47936626075F}">
      <dgm:prSet phldrT="[Testo]" custT="1"/>
      <dgm:spPr/>
      <dgm:t>
        <a:bodyPr/>
        <a:lstStyle/>
        <a:p>
          <a:r>
            <a:rPr lang="it-IT" sz="1400" b="1" i="0" dirty="0">
              <a:latin typeface="Bahnschrift SemiBold SemiConden" panose="020B0502040204020203" pitchFamily="34" charset="0"/>
            </a:rPr>
            <a:t>Interessi di enti , associazioni anche non riconosciute, comitati, società o stabilimenti di cui sia </a:t>
          </a:r>
          <a:r>
            <a:rPr lang="it-IT" sz="1400" b="1" i="0" dirty="0">
              <a:solidFill>
                <a:srgbClr val="C00000"/>
              </a:solidFill>
              <a:latin typeface="Bahnschrift SemiBold SemiConden" panose="020B0502040204020203" pitchFamily="34" charset="0"/>
            </a:rPr>
            <a:t>amministratore o gerente o dirigente</a:t>
          </a:r>
          <a:endParaRPr lang="it-IT" sz="1400" i="0" dirty="0">
            <a:solidFill>
              <a:srgbClr val="C00000"/>
            </a:solidFill>
            <a:latin typeface="Bahnschrift SemiBold SemiConden" panose="020B0502040204020203" pitchFamily="34" charset="0"/>
          </a:endParaRPr>
        </a:p>
      </dgm:t>
    </dgm:pt>
    <dgm:pt modelId="{36C79C2D-5D3F-486B-94ED-5F4CB5F18E2C}" type="parTrans" cxnId="{EE0B6BA2-D974-4DA3-AC7D-B4BB752D742D}">
      <dgm:prSet/>
      <dgm:spPr/>
      <dgm:t>
        <a:bodyPr/>
        <a:lstStyle/>
        <a:p>
          <a:endParaRPr lang="it-IT"/>
        </a:p>
      </dgm:t>
    </dgm:pt>
    <dgm:pt modelId="{08FA4B15-5976-4B92-B4F4-00A2A9B934A8}" type="sibTrans" cxnId="{EE0B6BA2-D974-4DA3-AC7D-B4BB752D742D}">
      <dgm:prSet/>
      <dgm:spPr/>
      <dgm:t>
        <a:bodyPr/>
        <a:lstStyle/>
        <a:p>
          <a:endParaRPr lang="it-IT"/>
        </a:p>
      </dgm:t>
    </dgm:pt>
    <dgm:pt modelId="{A8778BB1-11E6-4096-9600-5468EAECC08E}" type="pres">
      <dgm:prSet presAssocID="{568F365C-8857-49FC-8F64-81BFBCA4C503}" presName="list" presStyleCnt="0">
        <dgm:presLayoutVars>
          <dgm:dir/>
          <dgm:animLvl val="lvl"/>
        </dgm:presLayoutVars>
      </dgm:prSet>
      <dgm:spPr/>
      <dgm:t>
        <a:bodyPr/>
        <a:lstStyle/>
        <a:p>
          <a:endParaRPr lang="it-IT"/>
        </a:p>
      </dgm:t>
    </dgm:pt>
    <dgm:pt modelId="{F538D3DA-B8B7-41D5-A859-BC23246B29F9}" type="pres">
      <dgm:prSet presAssocID="{CE6E1063-F565-4044-9C77-624F9E9E06EF}" presName="posSpace" presStyleCnt="0"/>
      <dgm:spPr/>
    </dgm:pt>
    <dgm:pt modelId="{19D50788-DA8F-4FFF-8131-C98270978244}" type="pres">
      <dgm:prSet presAssocID="{CE6E1063-F565-4044-9C77-624F9E9E06EF}" presName="vertFlow" presStyleCnt="0"/>
      <dgm:spPr/>
    </dgm:pt>
    <dgm:pt modelId="{8E19BD30-6E1C-4483-B744-5E40A65FC06E}" type="pres">
      <dgm:prSet presAssocID="{CE6E1063-F565-4044-9C77-624F9E9E06EF}" presName="topSpace" presStyleCnt="0"/>
      <dgm:spPr/>
    </dgm:pt>
    <dgm:pt modelId="{CB8A8B93-40BD-425D-AAA5-F9A9B1F830F9}" type="pres">
      <dgm:prSet presAssocID="{CE6E1063-F565-4044-9C77-624F9E9E06EF}" presName="firstComp" presStyleCnt="0"/>
      <dgm:spPr/>
    </dgm:pt>
    <dgm:pt modelId="{3E7CF02B-89A9-4031-800A-C565008F8241}" type="pres">
      <dgm:prSet presAssocID="{CE6E1063-F565-4044-9C77-624F9E9E06EF}" presName="firstChild" presStyleLbl="bgAccFollowNode1" presStyleIdx="0" presStyleCnt="10" custScaleX="193516" custLinFactNeighborX="884" custLinFactNeighborY="-21004"/>
      <dgm:spPr/>
      <dgm:t>
        <a:bodyPr/>
        <a:lstStyle/>
        <a:p>
          <a:endParaRPr lang="it-IT"/>
        </a:p>
      </dgm:t>
    </dgm:pt>
    <dgm:pt modelId="{ACD9F1E9-C510-4B39-8D6E-2AC88361A315}" type="pres">
      <dgm:prSet presAssocID="{CE6E1063-F565-4044-9C77-624F9E9E06EF}" presName="firstChildTx" presStyleLbl="bgAccFollowNode1" presStyleIdx="0" presStyleCnt="10">
        <dgm:presLayoutVars>
          <dgm:bulletEnabled val="1"/>
        </dgm:presLayoutVars>
      </dgm:prSet>
      <dgm:spPr/>
      <dgm:t>
        <a:bodyPr/>
        <a:lstStyle/>
        <a:p>
          <a:endParaRPr lang="it-IT"/>
        </a:p>
      </dgm:t>
    </dgm:pt>
    <dgm:pt modelId="{9627D657-0923-43FA-8A22-A8F7769C9ADE}" type="pres">
      <dgm:prSet presAssocID="{2F40446C-77D1-41E6-9F11-622B134A66B1}" presName="comp" presStyleCnt="0"/>
      <dgm:spPr/>
    </dgm:pt>
    <dgm:pt modelId="{CB2D5D05-68AE-4486-88BA-C018147D5472}" type="pres">
      <dgm:prSet presAssocID="{2F40446C-77D1-41E6-9F11-622B134A66B1}" presName="child" presStyleLbl="bgAccFollowNode1" presStyleIdx="1" presStyleCnt="10" custScaleX="193516" custScaleY="173517" custLinFactNeighborX="884" custLinFactNeighborY="5087"/>
      <dgm:spPr/>
      <dgm:t>
        <a:bodyPr/>
        <a:lstStyle/>
        <a:p>
          <a:endParaRPr lang="it-IT"/>
        </a:p>
      </dgm:t>
    </dgm:pt>
    <dgm:pt modelId="{3A72D386-8515-4EE4-80D9-BCA46736C250}" type="pres">
      <dgm:prSet presAssocID="{2F40446C-77D1-41E6-9F11-622B134A66B1}" presName="childTx" presStyleLbl="bgAccFollowNode1" presStyleIdx="1" presStyleCnt="10">
        <dgm:presLayoutVars>
          <dgm:bulletEnabled val="1"/>
        </dgm:presLayoutVars>
      </dgm:prSet>
      <dgm:spPr/>
      <dgm:t>
        <a:bodyPr/>
        <a:lstStyle/>
        <a:p>
          <a:endParaRPr lang="it-IT"/>
        </a:p>
      </dgm:t>
    </dgm:pt>
    <dgm:pt modelId="{C485EAA3-6915-4515-A6DE-B90184805798}" type="pres">
      <dgm:prSet presAssocID="{2F34B27A-1521-4998-88E8-B4D25E4257BD}" presName="comp" presStyleCnt="0"/>
      <dgm:spPr/>
    </dgm:pt>
    <dgm:pt modelId="{D18169D9-AAE7-4DD9-A121-BD24746D743C}" type="pres">
      <dgm:prSet presAssocID="{2F34B27A-1521-4998-88E8-B4D25E4257BD}" presName="child" presStyleLbl="bgAccFollowNode1" presStyleIdx="2" presStyleCnt="10" custScaleX="193516" custLinFactNeighborX="884" custLinFactNeighborY="27468"/>
      <dgm:spPr/>
      <dgm:t>
        <a:bodyPr/>
        <a:lstStyle/>
        <a:p>
          <a:endParaRPr lang="it-IT"/>
        </a:p>
      </dgm:t>
    </dgm:pt>
    <dgm:pt modelId="{E8839C34-0183-4AA5-827F-62E48CD31ADB}" type="pres">
      <dgm:prSet presAssocID="{2F34B27A-1521-4998-88E8-B4D25E4257BD}" presName="childTx" presStyleLbl="bgAccFollowNode1" presStyleIdx="2" presStyleCnt="10">
        <dgm:presLayoutVars>
          <dgm:bulletEnabled val="1"/>
        </dgm:presLayoutVars>
      </dgm:prSet>
      <dgm:spPr/>
      <dgm:t>
        <a:bodyPr/>
        <a:lstStyle/>
        <a:p>
          <a:endParaRPr lang="it-IT"/>
        </a:p>
      </dgm:t>
    </dgm:pt>
    <dgm:pt modelId="{140B01EA-9BA4-46AA-B589-D4F733E0466F}" type="pres">
      <dgm:prSet presAssocID="{CE6E1063-F565-4044-9C77-624F9E9E06EF}" presName="negSpace" presStyleCnt="0"/>
      <dgm:spPr/>
    </dgm:pt>
    <dgm:pt modelId="{998ED0FB-D1DD-49F2-9918-7C17AC3894D3}" type="pres">
      <dgm:prSet presAssocID="{CE6E1063-F565-4044-9C77-624F9E9E06EF}" presName="circle" presStyleLbl="node1" presStyleIdx="0" presStyleCnt="2" custScaleX="258759" custScaleY="226244" custLinFactY="200000" custLinFactNeighborX="-87727" custLinFactNeighborY="267706"/>
      <dgm:spPr/>
      <dgm:t>
        <a:bodyPr/>
        <a:lstStyle/>
        <a:p>
          <a:endParaRPr lang="it-IT"/>
        </a:p>
      </dgm:t>
    </dgm:pt>
    <dgm:pt modelId="{A1FE2C1E-A355-4C05-82F1-5DAD7A495B0E}" type="pres">
      <dgm:prSet presAssocID="{62885BBA-6B52-4B9A-91C7-964CE1307990}" presName="transSpace" presStyleCnt="0"/>
      <dgm:spPr/>
    </dgm:pt>
    <dgm:pt modelId="{7B90233C-4890-4631-892A-3CA267074033}" type="pres">
      <dgm:prSet presAssocID="{AC4998D8-FE66-41C8-9F74-442C967428F2}" presName="posSpace" presStyleCnt="0"/>
      <dgm:spPr/>
    </dgm:pt>
    <dgm:pt modelId="{99376720-1784-47B3-B0CB-81FCE80689E4}" type="pres">
      <dgm:prSet presAssocID="{AC4998D8-FE66-41C8-9F74-442C967428F2}" presName="vertFlow" presStyleCnt="0"/>
      <dgm:spPr/>
    </dgm:pt>
    <dgm:pt modelId="{35EED99C-0904-414A-A873-4F108E2AD0CA}" type="pres">
      <dgm:prSet presAssocID="{AC4998D8-FE66-41C8-9F74-442C967428F2}" presName="topSpace" presStyleCnt="0"/>
      <dgm:spPr/>
    </dgm:pt>
    <dgm:pt modelId="{28CDF920-CEC5-4941-A2A9-791809359A6B}" type="pres">
      <dgm:prSet presAssocID="{AC4998D8-FE66-41C8-9F74-442C967428F2}" presName="firstComp" presStyleCnt="0"/>
      <dgm:spPr/>
    </dgm:pt>
    <dgm:pt modelId="{46A47452-7DB8-49CA-BDAB-85944319891D}" type="pres">
      <dgm:prSet presAssocID="{AC4998D8-FE66-41C8-9F74-442C967428F2}" presName="firstChild" presStyleLbl="bgAccFollowNode1" presStyleIdx="3" presStyleCnt="10" custScaleX="222785" custLinFactNeighborX="-51760" custLinFactNeighborY="-21005"/>
      <dgm:spPr/>
      <dgm:t>
        <a:bodyPr/>
        <a:lstStyle/>
        <a:p>
          <a:endParaRPr lang="it-IT"/>
        </a:p>
      </dgm:t>
    </dgm:pt>
    <dgm:pt modelId="{481F750F-7CEF-4A9F-A6A4-9768864B73F1}" type="pres">
      <dgm:prSet presAssocID="{AC4998D8-FE66-41C8-9F74-442C967428F2}" presName="firstChildTx" presStyleLbl="bgAccFollowNode1" presStyleIdx="3" presStyleCnt="10">
        <dgm:presLayoutVars>
          <dgm:bulletEnabled val="1"/>
        </dgm:presLayoutVars>
      </dgm:prSet>
      <dgm:spPr/>
      <dgm:t>
        <a:bodyPr/>
        <a:lstStyle/>
        <a:p>
          <a:endParaRPr lang="it-IT"/>
        </a:p>
      </dgm:t>
    </dgm:pt>
    <dgm:pt modelId="{02D18B6E-CC73-4F41-B473-9D351A7601B7}" type="pres">
      <dgm:prSet presAssocID="{47F04298-28E3-4215-8F03-2A4DCCC6E7E7}" presName="comp" presStyleCnt="0"/>
      <dgm:spPr/>
    </dgm:pt>
    <dgm:pt modelId="{26BC55CD-4840-44C9-A476-597A6AD2C504}" type="pres">
      <dgm:prSet presAssocID="{47F04298-28E3-4215-8F03-2A4DCCC6E7E7}" presName="child" presStyleLbl="bgAccFollowNode1" presStyleIdx="4" presStyleCnt="10" custScaleX="222785" custLinFactNeighborX="-51760" custLinFactNeighborY="-21005"/>
      <dgm:spPr/>
      <dgm:t>
        <a:bodyPr/>
        <a:lstStyle/>
        <a:p>
          <a:endParaRPr lang="it-IT"/>
        </a:p>
      </dgm:t>
    </dgm:pt>
    <dgm:pt modelId="{2A3C3941-5B6B-4B3E-B85C-17A94609574E}" type="pres">
      <dgm:prSet presAssocID="{47F04298-28E3-4215-8F03-2A4DCCC6E7E7}" presName="childTx" presStyleLbl="bgAccFollowNode1" presStyleIdx="4" presStyleCnt="10">
        <dgm:presLayoutVars>
          <dgm:bulletEnabled val="1"/>
        </dgm:presLayoutVars>
      </dgm:prSet>
      <dgm:spPr/>
      <dgm:t>
        <a:bodyPr/>
        <a:lstStyle/>
        <a:p>
          <a:endParaRPr lang="it-IT"/>
        </a:p>
      </dgm:t>
    </dgm:pt>
    <dgm:pt modelId="{75061B4B-E32E-413E-B669-EC6E77653993}" type="pres">
      <dgm:prSet presAssocID="{F7D0A003-A971-4DF1-B35F-1C32579CBCA2}" presName="comp" presStyleCnt="0"/>
      <dgm:spPr/>
    </dgm:pt>
    <dgm:pt modelId="{B859F46C-B2F5-43DB-BDAD-BA6AF084BC89}" type="pres">
      <dgm:prSet presAssocID="{F7D0A003-A971-4DF1-B35F-1C32579CBCA2}" presName="child" presStyleLbl="bgAccFollowNode1" presStyleIdx="5" presStyleCnt="10" custScaleX="222785" custLinFactNeighborX="-51760" custLinFactNeighborY="-21005"/>
      <dgm:spPr/>
      <dgm:t>
        <a:bodyPr/>
        <a:lstStyle/>
        <a:p>
          <a:endParaRPr lang="it-IT"/>
        </a:p>
      </dgm:t>
    </dgm:pt>
    <dgm:pt modelId="{7FE903DE-FE31-4163-A737-9D8ED6E9EBA1}" type="pres">
      <dgm:prSet presAssocID="{F7D0A003-A971-4DF1-B35F-1C32579CBCA2}" presName="childTx" presStyleLbl="bgAccFollowNode1" presStyleIdx="5" presStyleCnt="10">
        <dgm:presLayoutVars>
          <dgm:bulletEnabled val="1"/>
        </dgm:presLayoutVars>
      </dgm:prSet>
      <dgm:spPr/>
      <dgm:t>
        <a:bodyPr/>
        <a:lstStyle/>
        <a:p>
          <a:endParaRPr lang="it-IT"/>
        </a:p>
      </dgm:t>
    </dgm:pt>
    <dgm:pt modelId="{700DA126-5581-411A-8A15-3AC16CF93D33}" type="pres">
      <dgm:prSet presAssocID="{F0AA0915-7D9E-44D4-9B08-295C27AC4FB7}" presName="comp" presStyleCnt="0"/>
      <dgm:spPr/>
    </dgm:pt>
    <dgm:pt modelId="{90582993-C296-4444-BCEA-FB115DEDF9B1}" type="pres">
      <dgm:prSet presAssocID="{F0AA0915-7D9E-44D4-9B08-295C27AC4FB7}" presName="child" presStyleLbl="bgAccFollowNode1" presStyleIdx="6" presStyleCnt="10" custScaleX="222785" custLinFactNeighborX="-51760" custLinFactNeighborY="-21005"/>
      <dgm:spPr/>
      <dgm:t>
        <a:bodyPr/>
        <a:lstStyle/>
        <a:p>
          <a:endParaRPr lang="it-IT"/>
        </a:p>
      </dgm:t>
    </dgm:pt>
    <dgm:pt modelId="{55AD6C4F-BBF1-43F1-9AF0-96D470B6A064}" type="pres">
      <dgm:prSet presAssocID="{F0AA0915-7D9E-44D4-9B08-295C27AC4FB7}" presName="childTx" presStyleLbl="bgAccFollowNode1" presStyleIdx="6" presStyleCnt="10">
        <dgm:presLayoutVars>
          <dgm:bulletEnabled val="1"/>
        </dgm:presLayoutVars>
      </dgm:prSet>
      <dgm:spPr/>
      <dgm:t>
        <a:bodyPr/>
        <a:lstStyle/>
        <a:p>
          <a:endParaRPr lang="it-IT"/>
        </a:p>
      </dgm:t>
    </dgm:pt>
    <dgm:pt modelId="{C70C2696-1D91-41D8-9BFC-E7444158E3BC}" type="pres">
      <dgm:prSet presAssocID="{B507B273-DE8B-4C38-A7DB-FC4C23C3C787}" presName="comp" presStyleCnt="0"/>
      <dgm:spPr/>
    </dgm:pt>
    <dgm:pt modelId="{0286C3EF-DAD7-4C3F-8AB7-8D5633721CB7}" type="pres">
      <dgm:prSet presAssocID="{B507B273-DE8B-4C38-A7DB-FC4C23C3C787}" presName="child" presStyleLbl="bgAccFollowNode1" presStyleIdx="7" presStyleCnt="10" custScaleX="222785" custScaleY="132184" custLinFactNeighborX="-51760" custLinFactNeighborY="-21005"/>
      <dgm:spPr/>
      <dgm:t>
        <a:bodyPr/>
        <a:lstStyle/>
        <a:p>
          <a:endParaRPr lang="it-IT"/>
        </a:p>
      </dgm:t>
    </dgm:pt>
    <dgm:pt modelId="{4529DB87-D69F-47BE-AFCC-4CE188D4CEB8}" type="pres">
      <dgm:prSet presAssocID="{B507B273-DE8B-4C38-A7DB-FC4C23C3C787}" presName="childTx" presStyleLbl="bgAccFollowNode1" presStyleIdx="7" presStyleCnt="10">
        <dgm:presLayoutVars>
          <dgm:bulletEnabled val="1"/>
        </dgm:presLayoutVars>
      </dgm:prSet>
      <dgm:spPr/>
      <dgm:t>
        <a:bodyPr/>
        <a:lstStyle/>
        <a:p>
          <a:endParaRPr lang="it-IT"/>
        </a:p>
      </dgm:t>
    </dgm:pt>
    <dgm:pt modelId="{488D336F-B68D-4E5E-BB88-665A1691AFB1}" type="pres">
      <dgm:prSet presAssocID="{0C9695DC-8444-44A6-9D69-28C149DF61D8}" presName="comp" presStyleCnt="0"/>
      <dgm:spPr/>
    </dgm:pt>
    <dgm:pt modelId="{EE287D81-2780-4CE7-93C4-62FD4F9F3713}" type="pres">
      <dgm:prSet presAssocID="{0C9695DC-8444-44A6-9D69-28C149DF61D8}" presName="child" presStyleLbl="bgAccFollowNode1" presStyleIdx="8" presStyleCnt="10" custScaleX="222785" custLinFactNeighborX="-51760" custLinFactNeighborY="-21005"/>
      <dgm:spPr/>
      <dgm:t>
        <a:bodyPr/>
        <a:lstStyle/>
        <a:p>
          <a:endParaRPr lang="it-IT"/>
        </a:p>
      </dgm:t>
    </dgm:pt>
    <dgm:pt modelId="{E4A33971-ED35-4A0A-A054-DECB5C389C47}" type="pres">
      <dgm:prSet presAssocID="{0C9695DC-8444-44A6-9D69-28C149DF61D8}" presName="childTx" presStyleLbl="bgAccFollowNode1" presStyleIdx="8" presStyleCnt="10">
        <dgm:presLayoutVars>
          <dgm:bulletEnabled val="1"/>
        </dgm:presLayoutVars>
      </dgm:prSet>
      <dgm:spPr/>
      <dgm:t>
        <a:bodyPr/>
        <a:lstStyle/>
        <a:p>
          <a:endParaRPr lang="it-IT"/>
        </a:p>
      </dgm:t>
    </dgm:pt>
    <dgm:pt modelId="{C1B199E2-1C99-445A-9737-B5F12DD18B9A}" type="pres">
      <dgm:prSet presAssocID="{8DC4C596-B4F9-46DC-B35F-47936626075F}" presName="comp" presStyleCnt="0"/>
      <dgm:spPr/>
    </dgm:pt>
    <dgm:pt modelId="{CFE521EC-9335-4504-B0FD-AC804DA98895}" type="pres">
      <dgm:prSet presAssocID="{8DC4C596-B4F9-46DC-B35F-47936626075F}" presName="child" presStyleLbl="bgAccFollowNode1" presStyleIdx="9" presStyleCnt="10" custScaleX="222785" custScaleY="135908" custLinFactNeighborX="-51760" custLinFactNeighborY="-21005"/>
      <dgm:spPr/>
      <dgm:t>
        <a:bodyPr/>
        <a:lstStyle/>
        <a:p>
          <a:endParaRPr lang="it-IT"/>
        </a:p>
      </dgm:t>
    </dgm:pt>
    <dgm:pt modelId="{C517DC42-DF3D-42FE-86BF-F86607F14332}" type="pres">
      <dgm:prSet presAssocID="{8DC4C596-B4F9-46DC-B35F-47936626075F}" presName="childTx" presStyleLbl="bgAccFollowNode1" presStyleIdx="9" presStyleCnt="10">
        <dgm:presLayoutVars>
          <dgm:bulletEnabled val="1"/>
        </dgm:presLayoutVars>
      </dgm:prSet>
      <dgm:spPr/>
      <dgm:t>
        <a:bodyPr/>
        <a:lstStyle/>
        <a:p>
          <a:endParaRPr lang="it-IT"/>
        </a:p>
      </dgm:t>
    </dgm:pt>
    <dgm:pt modelId="{D7FA7626-7258-47B9-924A-4241B29A1A8B}" type="pres">
      <dgm:prSet presAssocID="{AC4998D8-FE66-41C8-9F74-442C967428F2}" presName="negSpace" presStyleCnt="0"/>
      <dgm:spPr/>
    </dgm:pt>
    <dgm:pt modelId="{226D4F63-DC17-476A-873B-3C761BF80676}" type="pres">
      <dgm:prSet presAssocID="{AC4998D8-FE66-41C8-9F74-442C967428F2}" presName="circle" presStyleLbl="node1" presStyleIdx="1" presStyleCnt="2" custScaleX="229467" custScaleY="229302" custLinFactY="-2526" custLinFactNeighborX="-62527" custLinFactNeighborY="-100000"/>
      <dgm:spPr/>
      <dgm:t>
        <a:bodyPr/>
        <a:lstStyle/>
        <a:p>
          <a:endParaRPr lang="it-IT"/>
        </a:p>
      </dgm:t>
    </dgm:pt>
  </dgm:ptLst>
  <dgm:cxnLst>
    <dgm:cxn modelId="{9B7CEC92-42C3-4D00-BDEE-B1DD5B10D9AE}" type="presOf" srcId="{F7D0A003-A971-4DF1-B35F-1C32579CBCA2}" destId="{B859F46C-B2F5-43DB-BDAD-BA6AF084BC89}" srcOrd="0" destOrd="0" presId="urn:microsoft.com/office/officeart/2005/8/layout/hList9"/>
    <dgm:cxn modelId="{86049C54-6900-4D96-AAB0-DD1E7AE91EB4}" type="presOf" srcId="{4D0EA15F-32E2-432A-8CEE-E730DB1982D9}" destId="{ACD9F1E9-C510-4B39-8D6E-2AC88361A315}" srcOrd="1" destOrd="0" presId="urn:microsoft.com/office/officeart/2005/8/layout/hList9"/>
    <dgm:cxn modelId="{107938B7-A879-4DD8-833E-CC29B06ACD77}" srcId="{AC4998D8-FE66-41C8-9F74-442C967428F2}" destId="{F0AA0915-7D9E-44D4-9B08-295C27AC4FB7}" srcOrd="3" destOrd="0" parTransId="{745386E5-3A76-43FA-A3E1-435721CDD333}" sibTransId="{85B8B435-C934-4D77-A0B5-1A046B09FAD1}"/>
    <dgm:cxn modelId="{28080845-E28C-4F87-8B50-611A287601E9}" type="presOf" srcId="{CE6E1063-F565-4044-9C77-624F9E9E06EF}" destId="{998ED0FB-D1DD-49F2-9918-7C17AC3894D3}" srcOrd="0" destOrd="0" presId="urn:microsoft.com/office/officeart/2005/8/layout/hList9"/>
    <dgm:cxn modelId="{55E19817-1CFE-4878-8270-C40585BBA8E6}" type="presOf" srcId="{4D0EA15F-32E2-432A-8CEE-E730DB1982D9}" destId="{3E7CF02B-89A9-4031-800A-C565008F8241}" srcOrd="0" destOrd="0" presId="urn:microsoft.com/office/officeart/2005/8/layout/hList9"/>
    <dgm:cxn modelId="{606C9339-03BC-4668-89A3-6022DAFFB0E2}" srcId="{AC4998D8-FE66-41C8-9F74-442C967428F2}" destId="{4A664F2F-8A71-4AF4-A747-DC2742259B41}" srcOrd="0" destOrd="0" parTransId="{B11EF78A-2B08-4CF4-BCBA-BDB46F776553}" sibTransId="{5C1F476B-5122-4DE7-9C89-171A43E420D4}"/>
    <dgm:cxn modelId="{06694FB7-01B3-4481-BBCC-1BA1ED6BCC89}" type="presOf" srcId="{568F365C-8857-49FC-8F64-81BFBCA4C503}" destId="{A8778BB1-11E6-4096-9600-5468EAECC08E}" srcOrd="0" destOrd="0" presId="urn:microsoft.com/office/officeart/2005/8/layout/hList9"/>
    <dgm:cxn modelId="{4CDE1924-F0D2-4449-B10C-5CD456FFEA40}" type="presOf" srcId="{F7D0A003-A971-4DF1-B35F-1C32579CBCA2}" destId="{7FE903DE-FE31-4163-A737-9D8ED6E9EBA1}" srcOrd="1" destOrd="0" presId="urn:microsoft.com/office/officeart/2005/8/layout/hList9"/>
    <dgm:cxn modelId="{CB884DA4-ACD5-4CFD-A6E8-A9ABC230B1AD}" type="presOf" srcId="{2F34B27A-1521-4998-88E8-B4D25E4257BD}" destId="{D18169D9-AAE7-4DD9-A121-BD24746D743C}" srcOrd="0" destOrd="0" presId="urn:microsoft.com/office/officeart/2005/8/layout/hList9"/>
    <dgm:cxn modelId="{40913E81-05A6-4750-9705-1A96A7049629}" type="presOf" srcId="{4A664F2F-8A71-4AF4-A747-DC2742259B41}" destId="{481F750F-7CEF-4A9F-A6A4-9768864B73F1}" srcOrd="1" destOrd="0" presId="urn:microsoft.com/office/officeart/2005/8/layout/hList9"/>
    <dgm:cxn modelId="{6727C18F-0EFA-4F01-A23F-3B0F96C0C808}" srcId="{568F365C-8857-49FC-8F64-81BFBCA4C503}" destId="{CE6E1063-F565-4044-9C77-624F9E9E06EF}" srcOrd="0" destOrd="0" parTransId="{6944B832-2DE6-442F-8E3B-2EF37328C1C2}" sibTransId="{62885BBA-6B52-4B9A-91C7-964CE1307990}"/>
    <dgm:cxn modelId="{9D167D0C-40D2-4DAD-9978-4FDA27E6B9FB}" type="presOf" srcId="{47F04298-28E3-4215-8F03-2A4DCCC6E7E7}" destId="{26BC55CD-4840-44C9-A476-597A6AD2C504}" srcOrd="0" destOrd="0" presId="urn:microsoft.com/office/officeart/2005/8/layout/hList9"/>
    <dgm:cxn modelId="{1058C3A7-2017-4F71-9A47-0E4FDF429C33}" type="presOf" srcId="{47F04298-28E3-4215-8F03-2A4DCCC6E7E7}" destId="{2A3C3941-5B6B-4B3E-B85C-17A94609574E}" srcOrd="1" destOrd="0" presId="urn:microsoft.com/office/officeart/2005/8/layout/hList9"/>
    <dgm:cxn modelId="{17BE257C-0EC1-40E6-B092-B1FBD4BD9540}" type="presOf" srcId="{4A664F2F-8A71-4AF4-A747-DC2742259B41}" destId="{46A47452-7DB8-49CA-BDAB-85944319891D}" srcOrd="0" destOrd="0" presId="urn:microsoft.com/office/officeart/2005/8/layout/hList9"/>
    <dgm:cxn modelId="{9F9E1A77-801E-481D-B54A-F408ED2434C6}" type="presOf" srcId="{2F40446C-77D1-41E6-9F11-622B134A66B1}" destId="{CB2D5D05-68AE-4486-88BA-C018147D5472}" srcOrd="0" destOrd="0" presId="urn:microsoft.com/office/officeart/2005/8/layout/hList9"/>
    <dgm:cxn modelId="{CA8964B2-4184-4D9E-AB24-1157115CBC5A}" type="presOf" srcId="{F0AA0915-7D9E-44D4-9B08-295C27AC4FB7}" destId="{90582993-C296-4444-BCEA-FB115DEDF9B1}" srcOrd="0" destOrd="0" presId="urn:microsoft.com/office/officeart/2005/8/layout/hList9"/>
    <dgm:cxn modelId="{3F244721-8825-4257-BE80-3BF5C0AB2961}" srcId="{AC4998D8-FE66-41C8-9F74-442C967428F2}" destId="{47F04298-28E3-4215-8F03-2A4DCCC6E7E7}" srcOrd="1" destOrd="0" parTransId="{547B99F1-C123-469D-96CF-66DC7279E3EB}" sibTransId="{EDAFCB54-4258-406B-9DCF-F59C6FF63E0D}"/>
    <dgm:cxn modelId="{1DF3DAD6-D775-44D4-B83E-FDCDF5F52929}" type="presOf" srcId="{B507B273-DE8B-4C38-A7DB-FC4C23C3C787}" destId="{0286C3EF-DAD7-4C3F-8AB7-8D5633721CB7}" srcOrd="0" destOrd="0" presId="urn:microsoft.com/office/officeart/2005/8/layout/hList9"/>
    <dgm:cxn modelId="{741B2C35-A608-481E-A76B-B1E56DA7B424}" type="presOf" srcId="{2F34B27A-1521-4998-88E8-B4D25E4257BD}" destId="{E8839C34-0183-4AA5-827F-62E48CD31ADB}" srcOrd="1" destOrd="0" presId="urn:microsoft.com/office/officeart/2005/8/layout/hList9"/>
    <dgm:cxn modelId="{94C935F8-3F37-48DD-A22D-5B1F177ED3D5}" type="presOf" srcId="{2F40446C-77D1-41E6-9F11-622B134A66B1}" destId="{3A72D386-8515-4EE4-80D9-BCA46736C250}" srcOrd="1" destOrd="0" presId="urn:microsoft.com/office/officeart/2005/8/layout/hList9"/>
    <dgm:cxn modelId="{8AF1E490-17D2-40D8-950A-B78D1BA3E0ED}" srcId="{CE6E1063-F565-4044-9C77-624F9E9E06EF}" destId="{2F40446C-77D1-41E6-9F11-622B134A66B1}" srcOrd="1" destOrd="0" parTransId="{00432022-C691-434A-96C8-E28998602210}" sibTransId="{95E356D9-4B0B-49BE-942E-5D759877B4B4}"/>
    <dgm:cxn modelId="{4F0437B5-A957-474B-89DB-0F3CB2387B02}" type="presOf" srcId="{0C9695DC-8444-44A6-9D69-28C149DF61D8}" destId="{E4A33971-ED35-4A0A-A054-DECB5C389C47}" srcOrd="1" destOrd="0" presId="urn:microsoft.com/office/officeart/2005/8/layout/hList9"/>
    <dgm:cxn modelId="{857245A5-7ACB-431C-ADC2-FC7754FEAA58}" srcId="{CE6E1063-F565-4044-9C77-624F9E9E06EF}" destId="{2F34B27A-1521-4998-88E8-B4D25E4257BD}" srcOrd="2" destOrd="0" parTransId="{E139D9A1-0D50-4CC3-A78C-9BB6759197BD}" sibTransId="{05B979A5-1800-44D1-AF90-20908FA71BA0}"/>
    <dgm:cxn modelId="{D57E43AC-F2C8-4033-B384-3D2DA16C211B}" srcId="{AC4998D8-FE66-41C8-9F74-442C967428F2}" destId="{F7D0A003-A971-4DF1-B35F-1C32579CBCA2}" srcOrd="2" destOrd="0" parTransId="{8B65D887-602C-46C5-84C6-72DAA9C4DBD0}" sibTransId="{54868B11-1533-4E95-82C6-7D03371B9922}"/>
    <dgm:cxn modelId="{EE0B6BA2-D974-4DA3-AC7D-B4BB752D742D}" srcId="{AC4998D8-FE66-41C8-9F74-442C967428F2}" destId="{8DC4C596-B4F9-46DC-B35F-47936626075F}" srcOrd="6" destOrd="0" parTransId="{36C79C2D-5D3F-486B-94ED-5F4CB5F18E2C}" sibTransId="{08FA4B15-5976-4B92-B4F4-00A2A9B934A8}"/>
    <dgm:cxn modelId="{89FE3077-9B78-448E-A250-02DDE20D05BD}" type="presOf" srcId="{8DC4C596-B4F9-46DC-B35F-47936626075F}" destId="{CFE521EC-9335-4504-B0FD-AC804DA98895}" srcOrd="0" destOrd="0" presId="urn:microsoft.com/office/officeart/2005/8/layout/hList9"/>
    <dgm:cxn modelId="{4FEE12A5-B842-4339-917C-F68A9C680AC7}" srcId="{AC4998D8-FE66-41C8-9F74-442C967428F2}" destId="{B507B273-DE8B-4C38-A7DB-FC4C23C3C787}" srcOrd="4" destOrd="0" parTransId="{9C99C039-696D-4D20-82FA-984D633BCA66}" sibTransId="{A069042F-B138-4E20-B72B-D13C046A9768}"/>
    <dgm:cxn modelId="{82F27E84-4FED-45A5-BF0D-9D2E956ABDA6}" type="presOf" srcId="{0C9695DC-8444-44A6-9D69-28C149DF61D8}" destId="{EE287D81-2780-4CE7-93C4-62FD4F9F3713}" srcOrd="0" destOrd="0" presId="urn:microsoft.com/office/officeart/2005/8/layout/hList9"/>
    <dgm:cxn modelId="{2829B6D1-73D4-459D-A39F-E81DA25ED845}" srcId="{AC4998D8-FE66-41C8-9F74-442C967428F2}" destId="{0C9695DC-8444-44A6-9D69-28C149DF61D8}" srcOrd="5" destOrd="0" parTransId="{CF65DDF1-C960-4491-A8A6-7DDA00D21229}" sibTransId="{86F3B30F-9486-4246-9E1C-9B834670D674}"/>
    <dgm:cxn modelId="{31F96427-B9F5-4C5E-A5E4-12355A19FE80}" type="presOf" srcId="{B507B273-DE8B-4C38-A7DB-FC4C23C3C787}" destId="{4529DB87-D69F-47BE-AFCC-4CE188D4CEB8}" srcOrd="1" destOrd="0" presId="urn:microsoft.com/office/officeart/2005/8/layout/hList9"/>
    <dgm:cxn modelId="{CE5F5B18-68CD-4B57-BD3B-62467E9C3AA4}" srcId="{568F365C-8857-49FC-8F64-81BFBCA4C503}" destId="{AC4998D8-FE66-41C8-9F74-442C967428F2}" srcOrd="1" destOrd="0" parTransId="{B82AF00E-AABB-457B-BF0B-ADB9D578CF34}" sibTransId="{9AB7A70E-03DF-4CFB-B0FD-69A5CD9FD585}"/>
    <dgm:cxn modelId="{A43AFFEA-F6D2-43F8-9794-CF0F6F006422}" type="presOf" srcId="{F0AA0915-7D9E-44D4-9B08-295C27AC4FB7}" destId="{55AD6C4F-BBF1-43F1-9AF0-96D470B6A064}" srcOrd="1" destOrd="0" presId="urn:microsoft.com/office/officeart/2005/8/layout/hList9"/>
    <dgm:cxn modelId="{7E9613BD-3335-4AE1-8F48-849310F2A68E}" type="presOf" srcId="{AC4998D8-FE66-41C8-9F74-442C967428F2}" destId="{226D4F63-DC17-476A-873B-3C761BF80676}" srcOrd="0" destOrd="0" presId="urn:microsoft.com/office/officeart/2005/8/layout/hList9"/>
    <dgm:cxn modelId="{23271B03-1AE4-4F5F-ACC4-B23F8D142A4A}" srcId="{CE6E1063-F565-4044-9C77-624F9E9E06EF}" destId="{4D0EA15F-32E2-432A-8CEE-E730DB1982D9}" srcOrd="0" destOrd="0" parTransId="{69FB17F8-EE4E-45D1-8B46-51B9CA19F190}" sibTransId="{799AED0E-DF8B-4A8A-9715-60C0C7FCA12B}"/>
    <dgm:cxn modelId="{A91B6BFD-79A8-4DD6-BE84-67C844519556}" type="presOf" srcId="{8DC4C596-B4F9-46DC-B35F-47936626075F}" destId="{C517DC42-DF3D-42FE-86BF-F86607F14332}" srcOrd="1" destOrd="0" presId="urn:microsoft.com/office/officeart/2005/8/layout/hList9"/>
    <dgm:cxn modelId="{4596E812-DC32-40E1-B83C-931B0E473D20}" type="presParOf" srcId="{A8778BB1-11E6-4096-9600-5468EAECC08E}" destId="{F538D3DA-B8B7-41D5-A859-BC23246B29F9}" srcOrd="0" destOrd="0" presId="urn:microsoft.com/office/officeart/2005/8/layout/hList9"/>
    <dgm:cxn modelId="{71A212E9-41B7-4D5C-A7A1-BE5CDA9D5C82}" type="presParOf" srcId="{A8778BB1-11E6-4096-9600-5468EAECC08E}" destId="{19D50788-DA8F-4FFF-8131-C98270978244}" srcOrd="1" destOrd="0" presId="urn:microsoft.com/office/officeart/2005/8/layout/hList9"/>
    <dgm:cxn modelId="{E94F3226-066C-48E6-99BA-FB297A099215}" type="presParOf" srcId="{19D50788-DA8F-4FFF-8131-C98270978244}" destId="{8E19BD30-6E1C-4483-B744-5E40A65FC06E}" srcOrd="0" destOrd="0" presId="urn:microsoft.com/office/officeart/2005/8/layout/hList9"/>
    <dgm:cxn modelId="{7C4F0D58-4405-4914-9FAD-9F9B7985F78A}" type="presParOf" srcId="{19D50788-DA8F-4FFF-8131-C98270978244}" destId="{CB8A8B93-40BD-425D-AAA5-F9A9B1F830F9}" srcOrd="1" destOrd="0" presId="urn:microsoft.com/office/officeart/2005/8/layout/hList9"/>
    <dgm:cxn modelId="{A7D4CADC-3171-4C7C-875E-F3B6494434DE}" type="presParOf" srcId="{CB8A8B93-40BD-425D-AAA5-F9A9B1F830F9}" destId="{3E7CF02B-89A9-4031-800A-C565008F8241}" srcOrd="0" destOrd="0" presId="urn:microsoft.com/office/officeart/2005/8/layout/hList9"/>
    <dgm:cxn modelId="{147B6FEA-AC76-41D8-A94A-992DEFE4245F}" type="presParOf" srcId="{CB8A8B93-40BD-425D-AAA5-F9A9B1F830F9}" destId="{ACD9F1E9-C510-4B39-8D6E-2AC88361A315}" srcOrd="1" destOrd="0" presId="urn:microsoft.com/office/officeart/2005/8/layout/hList9"/>
    <dgm:cxn modelId="{CC3229D4-36FD-4800-81CF-A3F0B255348F}" type="presParOf" srcId="{19D50788-DA8F-4FFF-8131-C98270978244}" destId="{9627D657-0923-43FA-8A22-A8F7769C9ADE}" srcOrd="2" destOrd="0" presId="urn:microsoft.com/office/officeart/2005/8/layout/hList9"/>
    <dgm:cxn modelId="{E1A85871-467A-4511-A1DD-EB71A1E043E5}" type="presParOf" srcId="{9627D657-0923-43FA-8A22-A8F7769C9ADE}" destId="{CB2D5D05-68AE-4486-88BA-C018147D5472}" srcOrd="0" destOrd="0" presId="urn:microsoft.com/office/officeart/2005/8/layout/hList9"/>
    <dgm:cxn modelId="{93F50C91-F9B7-40A1-9622-F51EDBF4B886}" type="presParOf" srcId="{9627D657-0923-43FA-8A22-A8F7769C9ADE}" destId="{3A72D386-8515-4EE4-80D9-BCA46736C250}" srcOrd="1" destOrd="0" presId="urn:microsoft.com/office/officeart/2005/8/layout/hList9"/>
    <dgm:cxn modelId="{1A6579EF-AFD7-480A-B058-82C6A06B8242}" type="presParOf" srcId="{19D50788-DA8F-4FFF-8131-C98270978244}" destId="{C485EAA3-6915-4515-A6DE-B90184805798}" srcOrd="3" destOrd="0" presId="urn:microsoft.com/office/officeart/2005/8/layout/hList9"/>
    <dgm:cxn modelId="{74B42510-D535-4919-A172-94551A1BF8D8}" type="presParOf" srcId="{C485EAA3-6915-4515-A6DE-B90184805798}" destId="{D18169D9-AAE7-4DD9-A121-BD24746D743C}" srcOrd="0" destOrd="0" presId="urn:microsoft.com/office/officeart/2005/8/layout/hList9"/>
    <dgm:cxn modelId="{7846B0A6-2ADA-4C84-A2B2-FD4C1356764A}" type="presParOf" srcId="{C485EAA3-6915-4515-A6DE-B90184805798}" destId="{E8839C34-0183-4AA5-827F-62E48CD31ADB}" srcOrd="1" destOrd="0" presId="urn:microsoft.com/office/officeart/2005/8/layout/hList9"/>
    <dgm:cxn modelId="{9E706CFA-48EA-4CBD-8007-1B168386E96F}" type="presParOf" srcId="{A8778BB1-11E6-4096-9600-5468EAECC08E}" destId="{140B01EA-9BA4-46AA-B589-D4F733E0466F}" srcOrd="2" destOrd="0" presId="urn:microsoft.com/office/officeart/2005/8/layout/hList9"/>
    <dgm:cxn modelId="{3AC2FF8A-A006-45AC-853A-000D30B04F53}" type="presParOf" srcId="{A8778BB1-11E6-4096-9600-5468EAECC08E}" destId="{998ED0FB-D1DD-49F2-9918-7C17AC3894D3}" srcOrd="3" destOrd="0" presId="urn:microsoft.com/office/officeart/2005/8/layout/hList9"/>
    <dgm:cxn modelId="{C0FE723D-F113-4731-B8E8-B68BBC810EB4}" type="presParOf" srcId="{A8778BB1-11E6-4096-9600-5468EAECC08E}" destId="{A1FE2C1E-A355-4C05-82F1-5DAD7A495B0E}" srcOrd="4" destOrd="0" presId="urn:microsoft.com/office/officeart/2005/8/layout/hList9"/>
    <dgm:cxn modelId="{60EA54C4-6D87-433F-AB78-E8B3DDE3B89E}" type="presParOf" srcId="{A8778BB1-11E6-4096-9600-5468EAECC08E}" destId="{7B90233C-4890-4631-892A-3CA267074033}" srcOrd="5" destOrd="0" presId="urn:microsoft.com/office/officeart/2005/8/layout/hList9"/>
    <dgm:cxn modelId="{4BCECCB2-C21E-4889-B0E3-E7C1468332C0}" type="presParOf" srcId="{A8778BB1-11E6-4096-9600-5468EAECC08E}" destId="{99376720-1784-47B3-B0CB-81FCE80689E4}" srcOrd="6" destOrd="0" presId="urn:microsoft.com/office/officeart/2005/8/layout/hList9"/>
    <dgm:cxn modelId="{C6687474-F6BD-4B6D-89EA-EDE8CA6E20AC}" type="presParOf" srcId="{99376720-1784-47B3-B0CB-81FCE80689E4}" destId="{35EED99C-0904-414A-A873-4F108E2AD0CA}" srcOrd="0" destOrd="0" presId="urn:microsoft.com/office/officeart/2005/8/layout/hList9"/>
    <dgm:cxn modelId="{23EEBBCF-E1AF-45A0-B3FB-F1A4B7F82814}" type="presParOf" srcId="{99376720-1784-47B3-B0CB-81FCE80689E4}" destId="{28CDF920-CEC5-4941-A2A9-791809359A6B}" srcOrd="1" destOrd="0" presId="urn:microsoft.com/office/officeart/2005/8/layout/hList9"/>
    <dgm:cxn modelId="{AE33373A-D05E-42F3-8465-AF4A32172007}" type="presParOf" srcId="{28CDF920-CEC5-4941-A2A9-791809359A6B}" destId="{46A47452-7DB8-49CA-BDAB-85944319891D}" srcOrd="0" destOrd="0" presId="urn:microsoft.com/office/officeart/2005/8/layout/hList9"/>
    <dgm:cxn modelId="{96930AFC-92B1-4F60-B9B6-56A24356F003}" type="presParOf" srcId="{28CDF920-CEC5-4941-A2A9-791809359A6B}" destId="{481F750F-7CEF-4A9F-A6A4-9768864B73F1}" srcOrd="1" destOrd="0" presId="urn:microsoft.com/office/officeart/2005/8/layout/hList9"/>
    <dgm:cxn modelId="{5DD5AD7A-7D86-4088-A749-CEF02FB83BBA}" type="presParOf" srcId="{99376720-1784-47B3-B0CB-81FCE80689E4}" destId="{02D18B6E-CC73-4F41-B473-9D351A7601B7}" srcOrd="2" destOrd="0" presId="urn:microsoft.com/office/officeart/2005/8/layout/hList9"/>
    <dgm:cxn modelId="{594CD310-AB85-4509-B1A3-CBDB1C78C866}" type="presParOf" srcId="{02D18B6E-CC73-4F41-B473-9D351A7601B7}" destId="{26BC55CD-4840-44C9-A476-597A6AD2C504}" srcOrd="0" destOrd="0" presId="urn:microsoft.com/office/officeart/2005/8/layout/hList9"/>
    <dgm:cxn modelId="{8D1E72DC-D84C-4661-AC7C-257C6F002738}" type="presParOf" srcId="{02D18B6E-CC73-4F41-B473-9D351A7601B7}" destId="{2A3C3941-5B6B-4B3E-B85C-17A94609574E}" srcOrd="1" destOrd="0" presId="urn:microsoft.com/office/officeart/2005/8/layout/hList9"/>
    <dgm:cxn modelId="{60C0F60B-8435-4EBD-A8ED-D2F2B5D1BFEF}" type="presParOf" srcId="{99376720-1784-47B3-B0CB-81FCE80689E4}" destId="{75061B4B-E32E-413E-B669-EC6E77653993}" srcOrd="3" destOrd="0" presId="urn:microsoft.com/office/officeart/2005/8/layout/hList9"/>
    <dgm:cxn modelId="{D5CFC1C2-C7A2-47BA-B96A-C7543375E229}" type="presParOf" srcId="{75061B4B-E32E-413E-B669-EC6E77653993}" destId="{B859F46C-B2F5-43DB-BDAD-BA6AF084BC89}" srcOrd="0" destOrd="0" presId="urn:microsoft.com/office/officeart/2005/8/layout/hList9"/>
    <dgm:cxn modelId="{919EAC24-1B25-4CC9-91CF-A224F1DA70A3}" type="presParOf" srcId="{75061B4B-E32E-413E-B669-EC6E77653993}" destId="{7FE903DE-FE31-4163-A737-9D8ED6E9EBA1}" srcOrd="1" destOrd="0" presId="urn:microsoft.com/office/officeart/2005/8/layout/hList9"/>
    <dgm:cxn modelId="{C39BDB2B-8D1A-4A60-95DA-CEFCBDB822A4}" type="presParOf" srcId="{99376720-1784-47B3-B0CB-81FCE80689E4}" destId="{700DA126-5581-411A-8A15-3AC16CF93D33}" srcOrd="4" destOrd="0" presId="urn:microsoft.com/office/officeart/2005/8/layout/hList9"/>
    <dgm:cxn modelId="{6B98EC96-B700-45FD-A059-EA38A120342A}" type="presParOf" srcId="{700DA126-5581-411A-8A15-3AC16CF93D33}" destId="{90582993-C296-4444-BCEA-FB115DEDF9B1}" srcOrd="0" destOrd="0" presId="urn:microsoft.com/office/officeart/2005/8/layout/hList9"/>
    <dgm:cxn modelId="{FF8C8CB7-B603-403E-9EE7-18C30B8A2FA2}" type="presParOf" srcId="{700DA126-5581-411A-8A15-3AC16CF93D33}" destId="{55AD6C4F-BBF1-43F1-9AF0-96D470B6A064}" srcOrd="1" destOrd="0" presId="urn:microsoft.com/office/officeart/2005/8/layout/hList9"/>
    <dgm:cxn modelId="{6DC85FC6-1174-45A7-9774-1F618757CB5B}" type="presParOf" srcId="{99376720-1784-47B3-B0CB-81FCE80689E4}" destId="{C70C2696-1D91-41D8-9BFC-E7444158E3BC}" srcOrd="5" destOrd="0" presId="urn:microsoft.com/office/officeart/2005/8/layout/hList9"/>
    <dgm:cxn modelId="{15C9E8CD-0172-49FC-A970-3464BC9DAA70}" type="presParOf" srcId="{C70C2696-1D91-41D8-9BFC-E7444158E3BC}" destId="{0286C3EF-DAD7-4C3F-8AB7-8D5633721CB7}" srcOrd="0" destOrd="0" presId="urn:microsoft.com/office/officeart/2005/8/layout/hList9"/>
    <dgm:cxn modelId="{884D64EA-D1DE-42E9-8BAD-CCB1023EA211}" type="presParOf" srcId="{C70C2696-1D91-41D8-9BFC-E7444158E3BC}" destId="{4529DB87-D69F-47BE-AFCC-4CE188D4CEB8}" srcOrd="1" destOrd="0" presId="urn:microsoft.com/office/officeart/2005/8/layout/hList9"/>
    <dgm:cxn modelId="{640A2430-8722-4A49-8F8C-5CB99EB831A7}" type="presParOf" srcId="{99376720-1784-47B3-B0CB-81FCE80689E4}" destId="{488D336F-B68D-4E5E-BB88-665A1691AFB1}" srcOrd="6" destOrd="0" presId="urn:microsoft.com/office/officeart/2005/8/layout/hList9"/>
    <dgm:cxn modelId="{CFD07DC1-2E50-4D90-9861-5E2157874C6F}" type="presParOf" srcId="{488D336F-B68D-4E5E-BB88-665A1691AFB1}" destId="{EE287D81-2780-4CE7-93C4-62FD4F9F3713}" srcOrd="0" destOrd="0" presId="urn:microsoft.com/office/officeart/2005/8/layout/hList9"/>
    <dgm:cxn modelId="{49777756-5662-4767-B782-3EF5AA6BCD55}" type="presParOf" srcId="{488D336F-B68D-4E5E-BB88-665A1691AFB1}" destId="{E4A33971-ED35-4A0A-A054-DECB5C389C47}" srcOrd="1" destOrd="0" presId="urn:microsoft.com/office/officeart/2005/8/layout/hList9"/>
    <dgm:cxn modelId="{014A2159-7708-48EC-8EA2-7EF289E93680}" type="presParOf" srcId="{99376720-1784-47B3-B0CB-81FCE80689E4}" destId="{C1B199E2-1C99-445A-9737-B5F12DD18B9A}" srcOrd="7" destOrd="0" presId="urn:microsoft.com/office/officeart/2005/8/layout/hList9"/>
    <dgm:cxn modelId="{EBFCE0D4-566A-449B-9B1C-477050D6659B}" type="presParOf" srcId="{C1B199E2-1C99-445A-9737-B5F12DD18B9A}" destId="{CFE521EC-9335-4504-B0FD-AC804DA98895}" srcOrd="0" destOrd="0" presId="urn:microsoft.com/office/officeart/2005/8/layout/hList9"/>
    <dgm:cxn modelId="{FD3564DD-38E8-48CC-9924-B43324D7423E}" type="presParOf" srcId="{C1B199E2-1C99-445A-9737-B5F12DD18B9A}" destId="{C517DC42-DF3D-42FE-86BF-F86607F14332}" srcOrd="1" destOrd="0" presId="urn:microsoft.com/office/officeart/2005/8/layout/hList9"/>
    <dgm:cxn modelId="{0930C658-367C-45BB-B0C3-2942F8258565}" type="presParOf" srcId="{A8778BB1-11E6-4096-9600-5468EAECC08E}" destId="{D7FA7626-7258-47B9-924A-4241B29A1A8B}" srcOrd="7" destOrd="0" presId="urn:microsoft.com/office/officeart/2005/8/layout/hList9"/>
    <dgm:cxn modelId="{6AAD9611-40EA-4289-B34B-8FA5C987D5C8}" type="presParOf" srcId="{A8778BB1-11E6-4096-9600-5468EAECC08E}" destId="{226D4F63-DC17-476A-873B-3C761BF80676}"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B066E43-CF53-4636-B768-1691D7876448}" type="doc">
      <dgm:prSet loTypeId="urn:microsoft.com/office/officeart/2005/8/layout/hProcess9" loCatId="process" qsTypeId="urn:microsoft.com/office/officeart/2005/8/quickstyle/simple1" qsCatId="simple" csTypeId="urn:microsoft.com/office/officeart/2005/8/colors/accent0_1" csCatId="mainScheme" phldr="1"/>
      <dgm:spPr/>
    </dgm:pt>
    <dgm:pt modelId="{8331517C-9224-4FA3-93C5-8EEE5B1F87AA}">
      <dgm:prSet phldrT="[Testo]"/>
      <dgm:spPr/>
      <dgm:t>
        <a:bodyPr/>
        <a:lstStyle/>
        <a:p>
          <a:r>
            <a:rPr lang="it-IT" b="0" dirty="0">
              <a:solidFill>
                <a:srgbClr val="C00000"/>
              </a:solidFill>
              <a:latin typeface="Bahnschrift SemiBold SemiConden" panose="020B0502040204020203" pitchFamily="34" charset="0"/>
            </a:rPr>
            <a:t>Segnalazione</a:t>
          </a:r>
          <a:endParaRPr lang="it-IT" b="0" dirty="0">
            <a:latin typeface="Bahnschrift SemiBold SemiConden" panose="020B0502040204020203" pitchFamily="34" charset="0"/>
          </a:endParaRPr>
        </a:p>
      </dgm:t>
    </dgm:pt>
    <dgm:pt modelId="{4B7F7303-9E26-464F-B0D2-45288FAB9E0C}" type="parTrans" cxnId="{9E69734C-9895-4705-BE1D-0294CC27DB52}">
      <dgm:prSet/>
      <dgm:spPr/>
      <dgm:t>
        <a:bodyPr/>
        <a:lstStyle/>
        <a:p>
          <a:endParaRPr lang="it-IT" b="0">
            <a:latin typeface="Bahnschrift SemiBold SemiConden" panose="020B0502040204020203" pitchFamily="34" charset="0"/>
          </a:endParaRPr>
        </a:p>
      </dgm:t>
    </dgm:pt>
    <dgm:pt modelId="{6E8F30A3-140F-4936-89FB-0A6CBBE1A6F6}" type="sibTrans" cxnId="{9E69734C-9895-4705-BE1D-0294CC27DB52}">
      <dgm:prSet/>
      <dgm:spPr/>
      <dgm:t>
        <a:bodyPr/>
        <a:lstStyle/>
        <a:p>
          <a:endParaRPr lang="it-IT" b="0">
            <a:latin typeface="Bahnschrift SemiBold SemiConden" panose="020B0502040204020203" pitchFamily="34" charset="0"/>
          </a:endParaRPr>
        </a:p>
      </dgm:t>
    </dgm:pt>
    <dgm:pt modelId="{664E0DE7-17D2-4EA4-8BE6-82CB6116B6B8}">
      <dgm:prSet phldrT="[Testo]"/>
      <dgm:spPr/>
      <dgm:t>
        <a:bodyPr/>
        <a:lstStyle/>
        <a:p>
          <a:r>
            <a:rPr lang="it-IT" b="0" dirty="0">
              <a:solidFill>
                <a:srgbClr val="C00000"/>
              </a:solidFill>
              <a:latin typeface="Bahnschrift SemiBold SemiConden" panose="020B0502040204020203" pitchFamily="34" charset="0"/>
            </a:rPr>
            <a:t>Astensione</a:t>
          </a:r>
        </a:p>
      </dgm:t>
    </dgm:pt>
    <dgm:pt modelId="{22ADA06D-59B8-4A35-A099-BCCB77FA46CB}" type="parTrans" cxnId="{0410E647-FE0D-45C7-9287-7F95AAE1363D}">
      <dgm:prSet/>
      <dgm:spPr/>
      <dgm:t>
        <a:bodyPr/>
        <a:lstStyle/>
        <a:p>
          <a:endParaRPr lang="it-IT" b="0">
            <a:latin typeface="Bahnschrift SemiBold SemiConden" panose="020B0502040204020203" pitchFamily="34" charset="0"/>
          </a:endParaRPr>
        </a:p>
      </dgm:t>
    </dgm:pt>
    <dgm:pt modelId="{84360E97-F6CB-47D0-AC5E-3AC8A66F50FA}" type="sibTrans" cxnId="{0410E647-FE0D-45C7-9287-7F95AAE1363D}">
      <dgm:prSet/>
      <dgm:spPr/>
      <dgm:t>
        <a:bodyPr/>
        <a:lstStyle/>
        <a:p>
          <a:endParaRPr lang="it-IT" b="0">
            <a:latin typeface="Bahnschrift SemiBold SemiConden" panose="020B0502040204020203" pitchFamily="34" charset="0"/>
          </a:endParaRPr>
        </a:p>
      </dgm:t>
    </dgm:pt>
    <dgm:pt modelId="{32B19969-9D7A-4866-AEFF-560A394D2E21}">
      <dgm:prSet phldrT="[Testo]"/>
      <dgm:spPr/>
      <dgm:t>
        <a:bodyPr/>
        <a:lstStyle/>
        <a:p>
          <a:r>
            <a:rPr lang="it-IT" b="0" dirty="0">
              <a:latin typeface="Bahnschrift SemiBold SemiConden" panose="020B0502040204020203" pitchFamily="34" charset="0"/>
            </a:rPr>
            <a:t>a carico dei soggetti che vi si trovano</a:t>
          </a:r>
        </a:p>
      </dgm:t>
    </dgm:pt>
    <dgm:pt modelId="{5BBBDA11-9619-4172-8E77-67389EA146CB}" type="parTrans" cxnId="{4CD54DD2-088B-442A-ABD2-DE3BB6476940}">
      <dgm:prSet/>
      <dgm:spPr/>
      <dgm:t>
        <a:bodyPr/>
        <a:lstStyle/>
        <a:p>
          <a:endParaRPr lang="it-IT" b="0">
            <a:latin typeface="Bahnschrift SemiBold SemiConden" panose="020B0502040204020203" pitchFamily="34" charset="0"/>
          </a:endParaRPr>
        </a:p>
      </dgm:t>
    </dgm:pt>
    <dgm:pt modelId="{D53C8CD7-36C0-4FD7-9410-875515AD5C50}" type="sibTrans" cxnId="{4CD54DD2-088B-442A-ABD2-DE3BB6476940}">
      <dgm:prSet/>
      <dgm:spPr/>
      <dgm:t>
        <a:bodyPr/>
        <a:lstStyle/>
        <a:p>
          <a:endParaRPr lang="it-IT" b="0">
            <a:latin typeface="Bahnschrift SemiBold SemiConden" panose="020B0502040204020203" pitchFamily="34" charset="0"/>
          </a:endParaRPr>
        </a:p>
      </dgm:t>
    </dgm:pt>
    <dgm:pt modelId="{AF4C999F-8E9B-47B0-9070-A34838917949}">
      <dgm:prSet phldrT="[Testo]"/>
      <dgm:spPr/>
      <dgm:t>
        <a:bodyPr/>
        <a:lstStyle/>
        <a:p>
          <a:r>
            <a:rPr lang="it-IT" b="0" dirty="0">
              <a:latin typeface="Bahnschrift SemiBold SemiConden" panose="020B0502040204020203" pitchFamily="34" charset="0"/>
            </a:rPr>
            <a:t>ad effettuare valutazioni, </a:t>
          </a:r>
        </a:p>
      </dgm:t>
    </dgm:pt>
    <dgm:pt modelId="{CC21D05D-E39D-4ADD-A235-7699E7308EAA}" type="parTrans" cxnId="{DE594281-6E3E-43B8-9D59-482C15F9DF43}">
      <dgm:prSet/>
      <dgm:spPr/>
      <dgm:t>
        <a:bodyPr/>
        <a:lstStyle/>
        <a:p>
          <a:endParaRPr lang="it-IT" b="0">
            <a:latin typeface="Bahnschrift SemiBold SemiConden" panose="020B0502040204020203" pitchFamily="34" charset="0"/>
          </a:endParaRPr>
        </a:p>
      </dgm:t>
    </dgm:pt>
    <dgm:pt modelId="{31B821CC-59A7-412A-B729-66019066FA81}" type="sibTrans" cxnId="{DE594281-6E3E-43B8-9D59-482C15F9DF43}">
      <dgm:prSet/>
      <dgm:spPr/>
      <dgm:t>
        <a:bodyPr/>
        <a:lstStyle/>
        <a:p>
          <a:endParaRPr lang="it-IT" b="0">
            <a:latin typeface="Bahnschrift SemiBold SemiConden" panose="020B0502040204020203" pitchFamily="34" charset="0"/>
          </a:endParaRPr>
        </a:p>
      </dgm:t>
    </dgm:pt>
    <dgm:pt modelId="{80D14CA2-405A-4023-B5D7-DDB167EA2F55}">
      <dgm:prSet phldrT="[Testo]"/>
      <dgm:spPr/>
      <dgm:t>
        <a:bodyPr/>
        <a:lstStyle/>
        <a:p>
          <a:r>
            <a:rPr lang="it-IT" b="0" dirty="0">
              <a:latin typeface="Bahnschrift SemiBold SemiConden" panose="020B0502040204020203" pitchFamily="34" charset="0"/>
            </a:rPr>
            <a:t>a predisporre atti</a:t>
          </a:r>
        </a:p>
      </dgm:t>
    </dgm:pt>
    <dgm:pt modelId="{492397E0-ACE9-4AC5-9BB4-E874B57350CF}" type="parTrans" cxnId="{710FBCC3-1DFE-49E4-A280-9D71CC3DEEF9}">
      <dgm:prSet/>
      <dgm:spPr/>
      <dgm:t>
        <a:bodyPr/>
        <a:lstStyle/>
        <a:p>
          <a:endParaRPr lang="it-IT" b="0">
            <a:latin typeface="Bahnschrift SemiBold SemiConden" panose="020B0502040204020203" pitchFamily="34" charset="0"/>
          </a:endParaRPr>
        </a:p>
      </dgm:t>
    </dgm:pt>
    <dgm:pt modelId="{2BE4BEB1-01BA-4C97-AF94-813FBBE8844F}" type="sibTrans" cxnId="{710FBCC3-1DFE-49E4-A280-9D71CC3DEEF9}">
      <dgm:prSet/>
      <dgm:spPr/>
      <dgm:t>
        <a:bodyPr/>
        <a:lstStyle/>
        <a:p>
          <a:endParaRPr lang="it-IT" b="0">
            <a:latin typeface="Bahnschrift SemiBold SemiConden" panose="020B0502040204020203" pitchFamily="34" charset="0"/>
          </a:endParaRPr>
        </a:p>
      </dgm:t>
    </dgm:pt>
    <dgm:pt modelId="{055D970B-8019-4244-8221-86CA38DF3583}">
      <dgm:prSet phldrT="[Testo]"/>
      <dgm:spPr/>
      <dgm:t>
        <a:bodyPr/>
        <a:lstStyle/>
        <a:p>
          <a:r>
            <a:rPr lang="it-IT" b="0">
              <a:latin typeface="Bahnschrift SemiBold SemiConden" panose="020B0502040204020203" pitchFamily="34" charset="0"/>
            </a:rPr>
            <a:t>ad </a:t>
          </a:r>
          <a:r>
            <a:rPr lang="it-IT" b="0" dirty="0">
              <a:latin typeface="Bahnschrift SemiBold SemiConden" panose="020B0502040204020203" pitchFamily="34" charset="0"/>
            </a:rPr>
            <a:t>assumere il provvedimento finale </a:t>
          </a:r>
        </a:p>
      </dgm:t>
    </dgm:pt>
    <dgm:pt modelId="{2CB01610-3218-477A-8CCF-D527FB1DB333}" type="parTrans" cxnId="{C52C1F0E-C7DD-4C82-9E4E-5AFA7B312634}">
      <dgm:prSet/>
      <dgm:spPr/>
      <dgm:t>
        <a:bodyPr/>
        <a:lstStyle/>
        <a:p>
          <a:endParaRPr lang="it-IT" b="0">
            <a:latin typeface="Bahnschrift SemiBold SemiConden" panose="020B0502040204020203" pitchFamily="34" charset="0"/>
          </a:endParaRPr>
        </a:p>
      </dgm:t>
    </dgm:pt>
    <dgm:pt modelId="{BEE5B334-CCB5-4E4E-8D79-4B58E8E36FC0}" type="sibTrans" cxnId="{C52C1F0E-C7DD-4C82-9E4E-5AFA7B312634}">
      <dgm:prSet/>
      <dgm:spPr/>
      <dgm:t>
        <a:bodyPr/>
        <a:lstStyle/>
        <a:p>
          <a:endParaRPr lang="it-IT" b="0">
            <a:latin typeface="Bahnschrift SemiBold SemiConden" panose="020B0502040204020203" pitchFamily="34" charset="0"/>
          </a:endParaRPr>
        </a:p>
      </dgm:t>
    </dgm:pt>
    <dgm:pt modelId="{01E4B42D-B047-4291-B68A-747930B92EFE}" type="pres">
      <dgm:prSet presAssocID="{FB066E43-CF53-4636-B768-1691D7876448}" presName="CompostProcess" presStyleCnt="0">
        <dgm:presLayoutVars>
          <dgm:dir/>
          <dgm:resizeHandles val="exact"/>
        </dgm:presLayoutVars>
      </dgm:prSet>
      <dgm:spPr/>
    </dgm:pt>
    <dgm:pt modelId="{AFEEFFB7-6653-40E7-8966-AB11A768C1A3}" type="pres">
      <dgm:prSet presAssocID="{FB066E43-CF53-4636-B768-1691D7876448}" presName="arrow" presStyleLbl="bgShp" presStyleIdx="0" presStyleCnt="1"/>
      <dgm:spPr/>
    </dgm:pt>
    <dgm:pt modelId="{D804564C-ABEE-44AA-B793-F02B16999254}" type="pres">
      <dgm:prSet presAssocID="{FB066E43-CF53-4636-B768-1691D7876448}" presName="linearProcess" presStyleCnt="0"/>
      <dgm:spPr/>
    </dgm:pt>
    <dgm:pt modelId="{083E895E-5B27-4371-B4C8-E27623890D20}" type="pres">
      <dgm:prSet presAssocID="{8331517C-9224-4FA3-93C5-8EEE5B1F87AA}" presName="textNode" presStyleLbl="node1" presStyleIdx="0" presStyleCnt="2">
        <dgm:presLayoutVars>
          <dgm:bulletEnabled val="1"/>
        </dgm:presLayoutVars>
      </dgm:prSet>
      <dgm:spPr/>
      <dgm:t>
        <a:bodyPr/>
        <a:lstStyle/>
        <a:p>
          <a:endParaRPr lang="it-IT"/>
        </a:p>
      </dgm:t>
    </dgm:pt>
    <dgm:pt modelId="{6BF18B32-F571-4AA4-8006-AC3E88FB5654}" type="pres">
      <dgm:prSet presAssocID="{6E8F30A3-140F-4936-89FB-0A6CBBE1A6F6}" presName="sibTrans" presStyleCnt="0"/>
      <dgm:spPr/>
    </dgm:pt>
    <dgm:pt modelId="{1C71D237-A54C-48BA-B4CD-9609A24B0807}" type="pres">
      <dgm:prSet presAssocID="{664E0DE7-17D2-4EA4-8BE6-82CB6116B6B8}" presName="textNode" presStyleLbl="node1" presStyleIdx="1" presStyleCnt="2">
        <dgm:presLayoutVars>
          <dgm:bulletEnabled val="1"/>
        </dgm:presLayoutVars>
      </dgm:prSet>
      <dgm:spPr/>
      <dgm:t>
        <a:bodyPr/>
        <a:lstStyle/>
        <a:p>
          <a:endParaRPr lang="it-IT"/>
        </a:p>
      </dgm:t>
    </dgm:pt>
  </dgm:ptLst>
  <dgm:cxnLst>
    <dgm:cxn modelId="{1C071443-5F82-4067-8F8D-B878BFD05282}" type="presOf" srcId="{80D14CA2-405A-4023-B5D7-DDB167EA2F55}" destId="{1C71D237-A54C-48BA-B4CD-9609A24B0807}" srcOrd="0" destOrd="2" presId="urn:microsoft.com/office/officeart/2005/8/layout/hProcess9"/>
    <dgm:cxn modelId="{A61AA0D8-FF50-453A-BCDB-8A75998521D8}" type="presOf" srcId="{32B19969-9D7A-4866-AEFF-560A394D2E21}" destId="{083E895E-5B27-4371-B4C8-E27623890D20}" srcOrd="0" destOrd="1" presId="urn:microsoft.com/office/officeart/2005/8/layout/hProcess9"/>
    <dgm:cxn modelId="{710FBCC3-1DFE-49E4-A280-9D71CC3DEEF9}" srcId="{664E0DE7-17D2-4EA4-8BE6-82CB6116B6B8}" destId="{80D14CA2-405A-4023-B5D7-DDB167EA2F55}" srcOrd="1" destOrd="0" parTransId="{492397E0-ACE9-4AC5-9BB4-E874B57350CF}" sibTransId="{2BE4BEB1-01BA-4C97-AF94-813FBBE8844F}"/>
    <dgm:cxn modelId="{C52C1F0E-C7DD-4C82-9E4E-5AFA7B312634}" srcId="{664E0DE7-17D2-4EA4-8BE6-82CB6116B6B8}" destId="{055D970B-8019-4244-8221-86CA38DF3583}" srcOrd="2" destOrd="0" parTransId="{2CB01610-3218-477A-8CCF-D527FB1DB333}" sibTransId="{BEE5B334-CCB5-4E4E-8D79-4B58E8E36FC0}"/>
    <dgm:cxn modelId="{711ABE25-AFC2-432A-9120-7B070098BA72}" type="presOf" srcId="{AF4C999F-8E9B-47B0-9070-A34838917949}" destId="{1C71D237-A54C-48BA-B4CD-9609A24B0807}" srcOrd="0" destOrd="1" presId="urn:microsoft.com/office/officeart/2005/8/layout/hProcess9"/>
    <dgm:cxn modelId="{0410E647-FE0D-45C7-9287-7F95AAE1363D}" srcId="{FB066E43-CF53-4636-B768-1691D7876448}" destId="{664E0DE7-17D2-4EA4-8BE6-82CB6116B6B8}" srcOrd="1" destOrd="0" parTransId="{22ADA06D-59B8-4A35-A099-BCCB77FA46CB}" sibTransId="{84360E97-F6CB-47D0-AC5E-3AC8A66F50FA}"/>
    <dgm:cxn modelId="{6E48F34D-13D2-4ED2-84F9-A38C9EBB0979}" type="presOf" srcId="{664E0DE7-17D2-4EA4-8BE6-82CB6116B6B8}" destId="{1C71D237-A54C-48BA-B4CD-9609A24B0807}" srcOrd="0" destOrd="0" presId="urn:microsoft.com/office/officeart/2005/8/layout/hProcess9"/>
    <dgm:cxn modelId="{F3D825C6-B7E1-423E-A989-A1D2B5CF59C8}" type="presOf" srcId="{FB066E43-CF53-4636-B768-1691D7876448}" destId="{01E4B42D-B047-4291-B68A-747930B92EFE}" srcOrd="0" destOrd="0" presId="urn:microsoft.com/office/officeart/2005/8/layout/hProcess9"/>
    <dgm:cxn modelId="{9E69734C-9895-4705-BE1D-0294CC27DB52}" srcId="{FB066E43-CF53-4636-B768-1691D7876448}" destId="{8331517C-9224-4FA3-93C5-8EEE5B1F87AA}" srcOrd="0" destOrd="0" parTransId="{4B7F7303-9E26-464F-B0D2-45288FAB9E0C}" sibTransId="{6E8F30A3-140F-4936-89FB-0A6CBBE1A6F6}"/>
    <dgm:cxn modelId="{41A3C426-E523-41CF-A0B6-6D7C5CC5FEB4}" type="presOf" srcId="{055D970B-8019-4244-8221-86CA38DF3583}" destId="{1C71D237-A54C-48BA-B4CD-9609A24B0807}" srcOrd="0" destOrd="3" presId="urn:microsoft.com/office/officeart/2005/8/layout/hProcess9"/>
    <dgm:cxn modelId="{8EE26FBF-70C0-4984-BDEA-2E0350C2F1BF}" type="presOf" srcId="{8331517C-9224-4FA3-93C5-8EEE5B1F87AA}" destId="{083E895E-5B27-4371-B4C8-E27623890D20}" srcOrd="0" destOrd="0" presId="urn:microsoft.com/office/officeart/2005/8/layout/hProcess9"/>
    <dgm:cxn modelId="{DE594281-6E3E-43B8-9D59-482C15F9DF43}" srcId="{664E0DE7-17D2-4EA4-8BE6-82CB6116B6B8}" destId="{AF4C999F-8E9B-47B0-9070-A34838917949}" srcOrd="0" destOrd="0" parTransId="{CC21D05D-E39D-4ADD-A235-7699E7308EAA}" sibTransId="{31B821CC-59A7-412A-B729-66019066FA81}"/>
    <dgm:cxn modelId="{4CD54DD2-088B-442A-ABD2-DE3BB6476940}" srcId="{8331517C-9224-4FA3-93C5-8EEE5B1F87AA}" destId="{32B19969-9D7A-4866-AEFF-560A394D2E21}" srcOrd="0" destOrd="0" parTransId="{5BBBDA11-9619-4172-8E77-67389EA146CB}" sibTransId="{D53C8CD7-36C0-4FD7-9410-875515AD5C50}"/>
    <dgm:cxn modelId="{432EE056-0212-413D-9C11-D85B3A6E616D}" type="presParOf" srcId="{01E4B42D-B047-4291-B68A-747930B92EFE}" destId="{AFEEFFB7-6653-40E7-8966-AB11A768C1A3}" srcOrd="0" destOrd="0" presId="urn:microsoft.com/office/officeart/2005/8/layout/hProcess9"/>
    <dgm:cxn modelId="{ECCBB908-6330-4009-B83E-5DBDF9E41702}" type="presParOf" srcId="{01E4B42D-B047-4291-B68A-747930B92EFE}" destId="{D804564C-ABEE-44AA-B793-F02B16999254}" srcOrd="1" destOrd="0" presId="urn:microsoft.com/office/officeart/2005/8/layout/hProcess9"/>
    <dgm:cxn modelId="{2EA2F16F-9806-4A2F-B7F0-5E817DFF24C4}" type="presParOf" srcId="{D804564C-ABEE-44AA-B793-F02B16999254}" destId="{083E895E-5B27-4371-B4C8-E27623890D20}" srcOrd="0" destOrd="0" presId="urn:microsoft.com/office/officeart/2005/8/layout/hProcess9"/>
    <dgm:cxn modelId="{03598DA7-C32B-4844-B0CD-FE7A3368BA21}" type="presParOf" srcId="{D804564C-ABEE-44AA-B793-F02B16999254}" destId="{6BF18B32-F571-4AA4-8006-AC3E88FB5654}" srcOrd="1" destOrd="0" presId="urn:microsoft.com/office/officeart/2005/8/layout/hProcess9"/>
    <dgm:cxn modelId="{89465FB6-4A24-40F9-808B-5AA6907C6B4B}" type="presParOf" srcId="{D804564C-ABEE-44AA-B793-F02B16999254}" destId="{1C71D237-A54C-48BA-B4CD-9609A24B0807}"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A7ACCDF-BBCF-44F9-AAD7-B859E064FDD2}" type="doc">
      <dgm:prSet loTypeId="urn:microsoft.com/office/officeart/2008/layout/AscendingPictureAccentProcess" loCatId="process" qsTypeId="urn:microsoft.com/office/officeart/2005/8/quickstyle/simple1" qsCatId="simple" csTypeId="urn:microsoft.com/office/officeart/2005/8/colors/accent0_1" csCatId="mainScheme" phldr="1"/>
      <dgm:spPr/>
      <dgm:t>
        <a:bodyPr/>
        <a:lstStyle/>
        <a:p>
          <a:endParaRPr lang="it-IT"/>
        </a:p>
      </dgm:t>
    </dgm:pt>
    <dgm:pt modelId="{98136A3E-4B52-4C36-95F2-98A12B4D4DDF}">
      <dgm:prSet phldrT="[Testo]"/>
      <dgm:spPr/>
      <dgm:t>
        <a:bodyPr/>
        <a:lstStyle/>
        <a:p>
          <a:r>
            <a:rPr lang="it-IT" dirty="0">
              <a:latin typeface="Bahnschrift SemiBold SemiConden" panose="020B0502040204020203" pitchFamily="34" charset="0"/>
            </a:rPr>
            <a:t>Si segnala al superiore gerarchico</a:t>
          </a:r>
        </a:p>
      </dgm:t>
    </dgm:pt>
    <dgm:pt modelId="{F726F5AB-490F-48BC-BF03-A4D4F90B1C9B}" type="parTrans" cxnId="{452CB00C-AB09-475E-8C22-369803DCCF6B}">
      <dgm:prSet/>
      <dgm:spPr/>
      <dgm:t>
        <a:bodyPr/>
        <a:lstStyle/>
        <a:p>
          <a:endParaRPr lang="it-IT">
            <a:latin typeface="Bahnschrift SemiBold SemiConden" panose="020B0502040204020203" pitchFamily="34" charset="0"/>
          </a:endParaRPr>
        </a:p>
      </dgm:t>
    </dgm:pt>
    <dgm:pt modelId="{D3B02C58-26DE-4F01-A660-A8F053880490}" type="sibTrans" cxnId="{452CB00C-AB09-475E-8C22-369803DCCF6B}">
      <dgm:prSet/>
      <dgm:spPr>
        <a:blipFill rotWithShape="1">
          <a:blip xmlns:r="http://schemas.openxmlformats.org/officeDocument/2006/relationships" r:embed="rId1"/>
          <a:srcRect/>
          <a:stretch>
            <a:fillRect/>
          </a:stretch>
        </a:blipFill>
      </dgm:spPr>
      <dgm:t>
        <a:bodyPr/>
        <a:lstStyle/>
        <a:p>
          <a:endParaRPr lang="it-IT">
            <a:latin typeface="Bahnschrift SemiBold SemiConden" panose="020B0502040204020203" pitchFamily="34" charset="0"/>
          </a:endParaRPr>
        </a:p>
      </dgm:t>
    </dgm:pt>
    <dgm:pt modelId="{16FFD0C0-CA29-4730-874F-FCF9501880B0}">
      <dgm:prSet phldrT="[Testo]"/>
      <dgm:spPr/>
      <dgm:t>
        <a:bodyPr/>
        <a:lstStyle/>
        <a:p>
          <a:r>
            <a:rPr lang="it-IT" dirty="0">
              <a:latin typeface="Bahnschrift SemiBold SemiConden" panose="020B0502040204020203" pitchFamily="34" charset="0"/>
            </a:rPr>
            <a:t>Il superiore gerarchico verifica</a:t>
          </a:r>
        </a:p>
      </dgm:t>
    </dgm:pt>
    <dgm:pt modelId="{6B71E468-7231-4ADA-A80A-D72A4B874683}" type="parTrans" cxnId="{D7BC0A5D-BA60-4E98-B434-2DCB3FB0BA6E}">
      <dgm:prSet/>
      <dgm:spPr/>
      <dgm:t>
        <a:bodyPr/>
        <a:lstStyle/>
        <a:p>
          <a:endParaRPr lang="it-IT">
            <a:latin typeface="Bahnschrift SemiBold SemiConden" panose="020B0502040204020203" pitchFamily="34" charset="0"/>
          </a:endParaRPr>
        </a:p>
      </dgm:t>
    </dgm:pt>
    <dgm:pt modelId="{74059C39-8BCC-43E5-B651-068655C061F5}" type="sibTrans" cxnId="{D7BC0A5D-BA60-4E98-B434-2DCB3FB0BA6E}">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it-IT">
            <a:latin typeface="Bahnschrift SemiBold SemiConden" panose="020B0502040204020203" pitchFamily="34" charset="0"/>
          </a:endParaRPr>
        </a:p>
      </dgm:t>
    </dgm:pt>
    <dgm:pt modelId="{1C21709A-5E2F-4562-9CEF-9B4471674F3F}" type="pres">
      <dgm:prSet presAssocID="{9A7ACCDF-BBCF-44F9-AAD7-B859E064FDD2}" presName="Name0" presStyleCnt="0">
        <dgm:presLayoutVars>
          <dgm:chMax val="7"/>
          <dgm:chPref val="7"/>
          <dgm:dir/>
        </dgm:presLayoutVars>
      </dgm:prSet>
      <dgm:spPr/>
      <dgm:t>
        <a:bodyPr/>
        <a:lstStyle/>
        <a:p>
          <a:endParaRPr lang="it-IT"/>
        </a:p>
      </dgm:t>
    </dgm:pt>
    <dgm:pt modelId="{AD67652E-5FB6-46CB-AC6E-21FD1F3BBE51}" type="pres">
      <dgm:prSet presAssocID="{9A7ACCDF-BBCF-44F9-AAD7-B859E064FDD2}" presName="dot1" presStyleLbl="alignNode1" presStyleIdx="0" presStyleCnt="10"/>
      <dgm:spPr/>
    </dgm:pt>
    <dgm:pt modelId="{4F4DE5BB-33E3-4960-9289-66560CFA069C}" type="pres">
      <dgm:prSet presAssocID="{9A7ACCDF-BBCF-44F9-AAD7-B859E064FDD2}" presName="dot2" presStyleLbl="alignNode1" presStyleIdx="1" presStyleCnt="10"/>
      <dgm:spPr/>
    </dgm:pt>
    <dgm:pt modelId="{1BC931C4-AE96-4894-A9F0-AB15A87E70D5}" type="pres">
      <dgm:prSet presAssocID="{9A7ACCDF-BBCF-44F9-AAD7-B859E064FDD2}" presName="dot3" presStyleLbl="alignNode1" presStyleIdx="2" presStyleCnt="10"/>
      <dgm:spPr/>
    </dgm:pt>
    <dgm:pt modelId="{FAE4F584-F862-446C-8D04-C136303E146F}" type="pres">
      <dgm:prSet presAssocID="{9A7ACCDF-BBCF-44F9-AAD7-B859E064FDD2}" presName="dotArrow1" presStyleLbl="alignNode1" presStyleIdx="3" presStyleCnt="10"/>
      <dgm:spPr/>
    </dgm:pt>
    <dgm:pt modelId="{493E835D-AFCE-4D4C-82CA-111F14C20980}" type="pres">
      <dgm:prSet presAssocID="{9A7ACCDF-BBCF-44F9-AAD7-B859E064FDD2}" presName="dotArrow2" presStyleLbl="alignNode1" presStyleIdx="4" presStyleCnt="10"/>
      <dgm:spPr/>
    </dgm:pt>
    <dgm:pt modelId="{20B4B6D7-F1D2-4794-9E10-CA1D69001595}" type="pres">
      <dgm:prSet presAssocID="{9A7ACCDF-BBCF-44F9-AAD7-B859E064FDD2}" presName="dotArrow3" presStyleLbl="alignNode1" presStyleIdx="5" presStyleCnt="10"/>
      <dgm:spPr/>
    </dgm:pt>
    <dgm:pt modelId="{F88FCB62-4553-4C7B-81A0-1CD1670C546B}" type="pres">
      <dgm:prSet presAssocID="{9A7ACCDF-BBCF-44F9-AAD7-B859E064FDD2}" presName="dotArrow4" presStyleLbl="alignNode1" presStyleIdx="6" presStyleCnt="10"/>
      <dgm:spPr/>
    </dgm:pt>
    <dgm:pt modelId="{E66534DD-111A-4CD8-815E-454A46646767}" type="pres">
      <dgm:prSet presAssocID="{9A7ACCDF-BBCF-44F9-AAD7-B859E064FDD2}" presName="dotArrow5" presStyleLbl="alignNode1" presStyleIdx="7" presStyleCnt="10"/>
      <dgm:spPr/>
    </dgm:pt>
    <dgm:pt modelId="{1836A408-64AF-4C35-B3A6-E340F4D13BAA}" type="pres">
      <dgm:prSet presAssocID="{9A7ACCDF-BBCF-44F9-AAD7-B859E064FDD2}" presName="dotArrow6" presStyleLbl="alignNode1" presStyleIdx="8" presStyleCnt="10"/>
      <dgm:spPr/>
    </dgm:pt>
    <dgm:pt modelId="{0C9C67A2-3E12-4BCC-8AF8-62A7E637BC06}" type="pres">
      <dgm:prSet presAssocID="{9A7ACCDF-BBCF-44F9-AAD7-B859E064FDD2}" presName="dotArrow7" presStyleLbl="alignNode1" presStyleIdx="9" presStyleCnt="10"/>
      <dgm:spPr/>
    </dgm:pt>
    <dgm:pt modelId="{BE31DB1B-D69E-4925-A947-558CF08BFD36}" type="pres">
      <dgm:prSet presAssocID="{98136A3E-4B52-4C36-95F2-98A12B4D4DDF}" presName="parTx1" presStyleLbl="node1" presStyleIdx="0" presStyleCnt="2"/>
      <dgm:spPr/>
      <dgm:t>
        <a:bodyPr/>
        <a:lstStyle/>
        <a:p>
          <a:endParaRPr lang="it-IT"/>
        </a:p>
      </dgm:t>
    </dgm:pt>
    <dgm:pt modelId="{1AEB595E-CE92-4F7E-A62C-B59AA11B37B9}" type="pres">
      <dgm:prSet presAssocID="{D3B02C58-26DE-4F01-A660-A8F053880490}" presName="picture1" presStyleCnt="0"/>
      <dgm:spPr/>
    </dgm:pt>
    <dgm:pt modelId="{85A90ED7-113B-4843-809A-30CA13BAC3C0}" type="pres">
      <dgm:prSet presAssocID="{D3B02C58-26DE-4F01-A660-A8F053880490}" presName="imageRepeatNode" presStyleLbl="fgImgPlace1" presStyleIdx="0" presStyleCnt="2" custLinFactNeighborY="4816"/>
      <dgm:spPr/>
      <dgm:t>
        <a:bodyPr/>
        <a:lstStyle/>
        <a:p>
          <a:endParaRPr lang="it-IT"/>
        </a:p>
      </dgm:t>
    </dgm:pt>
    <dgm:pt modelId="{7C6CB2B3-8246-4CD7-B900-AA510E605075}" type="pres">
      <dgm:prSet presAssocID="{16FFD0C0-CA29-4730-874F-FCF9501880B0}" presName="parTx2" presStyleLbl="node1" presStyleIdx="1" presStyleCnt="2"/>
      <dgm:spPr/>
      <dgm:t>
        <a:bodyPr/>
        <a:lstStyle/>
        <a:p>
          <a:endParaRPr lang="it-IT"/>
        </a:p>
      </dgm:t>
    </dgm:pt>
    <dgm:pt modelId="{311FA206-E20A-49EE-ADAC-D8CF4A309C3B}" type="pres">
      <dgm:prSet presAssocID="{74059C39-8BCC-43E5-B651-068655C061F5}" presName="picture2" presStyleCnt="0"/>
      <dgm:spPr/>
    </dgm:pt>
    <dgm:pt modelId="{70443BDE-3111-421D-8DAE-819C77B9BAE9}" type="pres">
      <dgm:prSet presAssocID="{74059C39-8BCC-43E5-B651-068655C061F5}" presName="imageRepeatNode" presStyleLbl="fgImgPlace1" presStyleIdx="1" presStyleCnt="2"/>
      <dgm:spPr/>
      <dgm:t>
        <a:bodyPr/>
        <a:lstStyle/>
        <a:p>
          <a:endParaRPr lang="it-IT"/>
        </a:p>
      </dgm:t>
    </dgm:pt>
  </dgm:ptLst>
  <dgm:cxnLst>
    <dgm:cxn modelId="{29352F83-657B-4277-9176-D24E64E04B02}" type="presOf" srcId="{98136A3E-4B52-4C36-95F2-98A12B4D4DDF}" destId="{BE31DB1B-D69E-4925-A947-558CF08BFD36}" srcOrd="0" destOrd="0" presId="urn:microsoft.com/office/officeart/2008/layout/AscendingPictureAccentProcess"/>
    <dgm:cxn modelId="{8886A9D7-1F47-4350-8C90-E0B7537F4C15}" type="presOf" srcId="{D3B02C58-26DE-4F01-A660-A8F053880490}" destId="{85A90ED7-113B-4843-809A-30CA13BAC3C0}" srcOrd="0" destOrd="0" presId="urn:microsoft.com/office/officeart/2008/layout/AscendingPictureAccentProcess"/>
    <dgm:cxn modelId="{452CB00C-AB09-475E-8C22-369803DCCF6B}" srcId="{9A7ACCDF-BBCF-44F9-AAD7-B859E064FDD2}" destId="{98136A3E-4B52-4C36-95F2-98A12B4D4DDF}" srcOrd="0" destOrd="0" parTransId="{F726F5AB-490F-48BC-BF03-A4D4F90B1C9B}" sibTransId="{D3B02C58-26DE-4F01-A660-A8F053880490}"/>
    <dgm:cxn modelId="{437ADCB2-6710-45D0-92EB-95594A0D48C0}" type="presOf" srcId="{74059C39-8BCC-43E5-B651-068655C061F5}" destId="{70443BDE-3111-421D-8DAE-819C77B9BAE9}" srcOrd="0" destOrd="0" presId="urn:microsoft.com/office/officeart/2008/layout/AscendingPictureAccentProcess"/>
    <dgm:cxn modelId="{98A4CD90-4CE8-45BF-94D4-C035F37EC622}" type="presOf" srcId="{9A7ACCDF-BBCF-44F9-AAD7-B859E064FDD2}" destId="{1C21709A-5E2F-4562-9CEF-9B4471674F3F}" srcOrd="0" destOrd="0" presId="urn:microsoft.com/office/officeart/2008/layout/AscendingPictureAccentProcess"/>
    <dgm:cxn modelId="{D7BC0A5D-BA60-4E98-B434-2DCB3FB0BA6E}" srcId="{9A7ACCDF-BBCF-44F9-AAD7-B859E064FDD2}" destId="{16FFD0C0-CA29-4730-874F-FCF9501880B0}" srcOrd="1" destOrd="0" parTransId="{6B71E468-7231-4ADA-A80A-D72A4B874683}" sibTransId="{74059C39-8BCC-43E5-B651-068655C061F5}"/>
    <dgm:cxn modelId="{DEFAF1C6-3EC1-4CCD-89D0-D499FF8D9C61}" type="presOf" srcId="{16FFD0C0-CA29-4730-874F-FCF9501880B0}" destId="{7C6CB2B3-8246-4CD7-B900-AA510E605075}" srcOrd="0" destOrd="0" presId="urn:microsoft.com/office/officeart/2008/layout/AscendingPictureAccentProcess"/>
    <dgm:cxn modelId="{30B8F641-CB58-454E-B117-FBB8EDE01B63}" type="presParOf" srcId="{1C21709A-5E2F-4562-9CEF-9B4471674F3F}" destId="{AD67652E-5FB6-46CB-AC6E-21FD1F3BBE51}" srcOrd="0" destOrd="0" presId="urn:microsoft.com/office/officeart/2008/layout/AscendingPictureAccentProcess"/>
    <dgm:cxn modelId="{E94E3C55-814A-45B9-A219-9CEBE0221CC1}" type="presParOf" srcId="{1C21709A-5E2F-4562-9CEF-9B4471674F3F}" destId="{4F4DE5BB-33E3-4960-9289-66560CFA069C}" srcOrd="1" destOrd="0" presId="urn:microsoft.com/office/officeart/2008/layout/AscendingPictureAccentProcess"/>
    <dgm:cxn modelId="{4844BAF8-0F3C-4AD1-AB9C-C718AF42B5A3}" type="presParOf" srcId="{1C21709A-5E2F-4562-9CEF-9B4471674F3F}" destId="{1BC931C4-AE96-4894-A9F0-AB15A87E70D5}" srcOrd="2" destOrd="0" presId="urn:microsoft.com/office/officeart/2008/layout/AscendingPictureAccentProcess"/>
    <dgm:cxn modelId="{E3373110-E8BC-4F49-A8B1-DEDE8C0FCABD}" type="presParOf" srcId="{1C21709A-5E2F-4562-9CEF-9B4471674F3F}" destId="{FAE4F584-F862-446C-8D04-C136303E146F}" srcOrd="3" destOrd="0" presId="urn:microsoft.com/office/officeart/2008/layout/AscendingPictureAccentProcess"/>
    <dgm:cxn modelId="{70586C7F-7E21-47D7-AD1A-7EF4B2E800CB}" type="presParOf" srcId="{1C21709A-5E2F-4562-9CEF-9B4471674F3F}" destId="{493E835D-AFCE-4D4C-82CA-111F14C20980}" srcOrd="4" destOrd="0" presId="urn:microsoft.com/office/officeart/2008/layout/AscendingPictureAccentProcess"/>
    <dgm:cxn modelId="{5CFF02FC-DBBE-4A92-B0F2-27139683F86A}" type="presParOf" srcId="{1C21709A-5E2F-4562-9CEF-9B4471674F3F}" destId="{20B4B6D7-F1D2-4794-9E10-CA1D69001595}" srcOrd="5" destOrd="0" presId="urn:microsoft.com/office/officeart/2008/layout/AscendingPictureAccentProcess"/>
    <dgm:cxn modelId="{9E518885-4659-40E0-B6F5-293475C4EE7E}" type="presParOf" srcId="{1C21709A-5E2F-4562-9CEF-9B4471674F3F}" destId="{F88FCB62-4553-4C7B-81A0-1CD1670C546B}" srcOrd="6" destOrd="0" presId="urn:microsoft.com/office/officeart/2008/layout/AscendingPictureAccentProcess"/>
    <dgm:cxn modelId="{C50D8326-C115-44FE-8F0D-F7BAFA3A476A}" type="presParOf" srcId="{1C21709A-5E2F-4562-9CEF-9B4471674F3F}" destId="{E66534DD-111A-4CD8-815E-454A46646767}" srcOrd="7" destOrd="0" presId="urn:microsoft.com/office/officeart/2008/layout/AscendingPictureAccentProcess"/>
    <dgm:cxn modelId="{698D1092-5141-4A7C-9BCA-B9D809C7B6E4}" type="presParOf" srcId="{1C21709A-5E2F-4562-9CEF-9B4471674F3F}" destId="{1836A408-64AF-4C35-B3A6-E340F4D13BAA}" srcOrd="8" destOrd="0" presId="urn:microsoft.com/office/officeart/2008/layout/AscendingPictureAccentProcess"/>
    <dgm:cxn modelId="{DE7C7A40-011D-4FAA-8AEB-21CA4673B69F}" type="presParOf" srcId="{1C21709A-5E2F-4562-9CEF-9B4471674F3F}" destId="{0C9C67A2-3E12-4BCC-8AF8-62A7E637BC06}" srcOrd="9" destOrd="0" presId="urn:microsoft.com/office/officeart/2008/layout/AscendingPictureAccentProcess"/>
    <dgm:cxn modelId="{13975F2E-2BDB-458D-AF1A-ADEAE8BCEC13}" type="presParOf" srcId="{1C21709A-5E2F-4562-9CEF-9B4471674F3F}" destId="{BE31DB1B-D69E-4925-A947-558CF08BFD36}" srcOrd="10" destOrd="0" presId="urn:microsoft.com/office/officeart/2008/layout/AscendingPictureAccentProcess"/>
    <dgm:cxn modelId="{1D96FF61-9E75-409D-8D28-FC9D88B42931}" type="presParOf" srcId="{1C21709A-5E2F-4562-9CEF-9B4471674F3F}" destId="{1AEB595E-CE92-4F7E-A62C-B59AA11B37B9}" srcOrd="11" destOrd="0" presId="urn:microsoft.com/office/officeart/2008/layout/AscendingPictureAccentProcess"/>
    <dgm:cxn modelId="{72C21837-EEDA-4333-A6D6-9710B038A8D0}" type="presParOf" srcId="{1AEB595E-CE92-4F7E-A62C-B59AA11B37B9}" destId="{85A90ED7-113B-4843-809A-30CA13BAC3C0}" srcOrd="0" destOrd="0" presId="urn:microsoft.com/office/officeart/2008/layout/AscendingPictureAccentProcess"/>
    <dgm:cxn modelId="{CF6650A5-7212-4C43-809D-C2A97459D3FC}" type="presParOf" srcId="{1C21709A-5E2F-4562-9CEF-9B4471674F3F}" destId="{7C6CB2B3-8246-4CD7-B900-AA510E605075}" srcOrd="12" destOrd="0" presId="urn:microsoft.com/office/officeart/2008/layout/AscendingPictureAccentProcess"/>
    <dgm:cxn modelId="{36E13558-AE57-4915-B11F-7E37420BFF57}" type="presParOf" srcId="{1C21709A-5E2F-4562-9CEF-9B4471674F3F}" destId="{311FA206-E20A-49EE-ADAC-D8CF4A309C3B}" srcOrd="13" destOrd="0" presId="urn:microsoft.com/office/officeart/2008/layout/AscendingPictureAccentProcess"/>
    <dgm:cxn modelId="{410554FC-0AFC-421E-A665-6594314F8747}" type="presParOf" srcId="{311FA206-E20A-49EE-ADAC-D8CF4A309C3B}" destId="{70443BDE-3111-421D-8DAE-819C77B9BAE9}"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B9E8C4C-3334-4123-B691-28476B50B99C}" type="doc">
      <dgm:prSet loTypeId="urn:microsoft.com/office/officeart/2005/8/layout/hList3" loCatId="list" qsTypeId="urn:microsoft.com/office/officeart/2005/8/quickstyle/simple1" qsCatId="simple" csTypeId="urn:microsoft.com/office/officeart/2005/8/colors/accent0_1" csCatId="mainScheme" phldr="1"/>
      <dgm:spPr/>
      <dgm:t>
        <a:bodyPr/>
        <a:lstStyle/>
        <a:p>
          <a:endParaRPr lang="it-IT"/>
        </a:p>
      </dgm:t>
    </dgm:pt>
    <dgm:pt modelId="{25ACEAA3-E86F-4B2B-9AB9-11FBDF32B0F1}">
      <dgm:prSet phldrT="[Testo]"/>
      <dgm:spPr/>
      <dgm:t>
        <a:bodyPr/>
        <a:lstStyle/>
        <a:p>
          <a:r>
            <a:rPr lang="it-IT" u="none" dirty="0">
              <a:latin typeface="Bahnschrift SemiBold SemiConden" panose="020B0502040204020203" pitchFamily="34" charset="0"/>
            </a:rPr>
            <a:t>Prevenzione della corruzione</a:t>
          </a:r>
        </a:p>
      </dgm:t>
    </dgm:pt>
    <dgm:pt modelId="{369CCCF3-2241-4EF8-9F94-657FCAE55DAF}" type="parTrans" cxnId="{571214C5-AB1E-4115-B688-4DD7F3A23024}">
      <dgm:prSet/>
      <dgm:spPr/>
      <dgm:t>
        <a:bodyPr/>
        <a:lstStyle/>
        <a:p>
          <a:endParaRPr lang="it-IT" u="none">
            <a:latin typeface="Bahnschrift SemiBold SemiConden" panose="020B0502040204020203" pitchFamily="34" charset="0"/>
          </a:endParaRPr>
        </a:p>
      </dgm:t>
    </dgm:pt>
    <dgm:pt modelId="{A01682C3-A158-47E6-A303-7C1F032D4DC5}" type="sibTrans" cxnId="{571214C5-AB1E-4115-B688-4DD7F3A23024}">
      <dgm:prSet/>
      <dgm:spPr/>
      <dgm:t>
        <a:bodyPr/>
        <a:lstStyle/>
        <a:p>
          <a:endParaRPr lang="it-IT" u="none">
            <a:latin typeface="Bahnschrift SemiBold SemiConden" panose="020B0502040204020203" pitchFamily="34" charset="0"/>
          </a:endParaRPr>
        </a:p>
      </dgm:t>
    </dgm:pt>
    <dgm:pt modelId="{74BAB725-C8DA-4CA0-A779-52B409B74457}">
      <dgm:prSet phldrT="[Testo]"/>
      <dgm:spPr/>
      <dgm:t>
        <a:bodyPr/>
        <a:lstStyle/>
        <a:p>
          <a:pPr>
            <a:buFont typeface="Wingdings" panose="05000000000000000000" pitchFamily="2" charset="2"/>
            <a:buChar char=""/>
          </a:pPr>
          <a:r>
            <a:rPr lang="it-IT" b="1" u="none">
              <a:latin typeface="Bahnschrift SemiBold SemiConden" panose="020B0502040204020203" pitchFamily="34" charset="0"/>
            </a:rPr>
            <a:t>obbligo di segnalazione preventiva e motivata dei CONFLITTI DI INTERESSI al proprio superiore gerarchico</a:t>
          </a:r>
          <a:endParaRPr lang="it-IT" u="none" dirty="0">
            <a:latin typeface="Bahnschrift SemiBold SemiConden" panose="020B0502040204020203" pitchFamily="34" charset="0"/>
          </a:endParaRPr>
        </a:p>
      </dgm:t>
    </dgm:pt>
    <dgm:pt modelId="{3021F94D-611E-4E3E-9268-18A63FD40A1E}" type="parTrans" cxnId="{9D98CDC0-85BA-4AC0-94A2-2364FCC9315D}">
      <dgm:prSet/>
      <dgm:spPr/>
      <dgm:t>
        <a:bodyPr/>
        <a:lstStyle/>
        <a:p>
          <a:endParaRPr lang="it-IT" u="none">
            <a:latin typeface="Bahnschrift SemiBold SemiConden" panose="020B0502040204020203" pitchFamily="34" charset="0"/>
          </a:endParaRPr>
        </a:p>
      </dgm:t>
    </dgm:pt>
    <dgm:pt modelId="{FE9DEF66-10BF-4D89-BD0E-6F9816CFADDC}" type="sibTrans" cxnId="{9D98CDC0-85BA-4AC0-94A2-2364FCC9315D}">
      <dgm:prSet/>
      <dgm:spPr/>
      <dgm:t>
        <a:bodyPr/>
        <a:lstStyle/>
        <a:p>
          <a:endParaRPr lang="it-IT" u="none">
            <a:latin typeface="Bahnschrift SemiBold SemiConden" panose="020B0502040204020203" pitchFamily="34" charset="0"/>
          </a:endParaRPr>
        </a:p>
      </dgm:t>
    </dgm:pt>
    <dgm:pt modelId="{95ECA515-62C8-452F-BFEC-8EABD6445AFC}">
      <dgm:prSet/>
      <dgm:spPr/>
      <dgm:t>
        <a:bodyPr/>
        <a:lstStyle/>
        <a:p>
          <a:pPr>
            <a:buFont typeface="Wingdings" panose="05000000000000000000" pitchFamily="2" charset="2"/>
            <a:buChar char=""/>
          </a:pPr>
          <a:r>
            <a:rPr lang="it-IT" b="1" u="none">
              <a:latin typeface="Bahnschrift SemiBold SemiConden" panose="020B0502040204020203" pitchFamily="34" charset="0"/>
            </a:rPr>
            <a:t>obbligo di astensione per il responsabile del procedimento, </a:t>
          </a:r>
          <a:endParaRPr lang="it-IT" u="none" dirty="0">
            <a:latin typeface="Bahnschrift SemiBold SemiConden" panose="020B0502040204020203" pitchFamily="34" charset="0"/>
          </a:endParaRPr>
        </a:p>
      </dgm:t>
    </dgm:pt>
    <dgm:pt modelId="{4CD70A2F-9302-4522-85C8-F50103CD3582}" type="parTrans" cxnId="{0241B871-DE22-4381-8464-F4D0A81445AD}">
      <dgm:prSet/>
      <dgm:spPr/>
      <dgm:t>
        <a:bodyPr/>
        <a:lstStyle/>
        <a:p>
          <a:endParaRPr lang="it-IT" u="none">
            <a:latin typeface="Bahnschrift SemiBold SemiConden" panose="020B0502040204020203" pitchFamily="34" charset="0"/>
          </a:endParaRPr>
        </a:p>
      </dgm:t>
    </dgm:pt>
    <dgm:pt modelId="{EBA84E32-E76F-48C5-8295-5BC08562E17F}" type="sibTrans" cxnId="{0241B871-DE22-4381-8464-F4D0A81445AD}">
      <dgm:prSet/>
      <dgm:spPr/>
      <dgm:t>
        <a:bodyPr/>
        <a:lstStyle/>
        <a:p>
          <a:endParaRPr lang="it-IT" u="none">
            <a:latin typeface="Bahnschrift SemiBold SemiConden" panose="020B0502040204020203" pitchFamily="34" charset="0"/>
          </a:endParaRPr>
        </a:p>
      </dgm:t>
    </dgm:pt>
    <dgm:pt modelId="{58FAB5E2-F7EE-4135-B419-F5B4F8ECB4FF}">
      <dgm:prSet/>
      <dgm:spPr/>
      <dgm:t>
        <a:bodyPr/>
        <a:lstStyle/>
        <a:p>
          <a:pPr>
            <a:buFont typeface="Wingdings" panose="05000000000000000000" pitchFamily="2" charset="2"/>
            <a:buChar char=""/>
          </a:pPr>
          <a:r>
            <a:rPr lang="it-IT" b="1" u="none">
              <a:latin typeface="Bahnschrift SemiBold SemiConden" panose="020B0502040204020203" pitchFamily="34" charset="0"/>
            </a:rPr>
            <a:t>obbligo di verifica e di valutazione da parte del superiore gerarachico</a:t>
          </a:r>
          <a:endParaRPr lang="it-IT" u="none" dirty="0">
            <a:latin typeface="Bahnschrift SemiBold SemiConden" panose="020B0502040204020203" pitchFamily="34" charset="0"/>
          </a:endParaRPr>
        </a:p>
      </dgm:t>
    </dgm:pt>
    <dgm:pt modelId="{2EEA11E0-C5B7-4C71-B9F9-44807B4F372B}" type="parTrans" cxnId="{49857E1C-3CAB-4498-B347-2C3F6555CAD5}">
      <dgm:prSet/>
      <dgm:spPr/>
      <dgm:t>
        <a:bodyPr/>
        <a:lstStyle/>
        <a:p>
          <a:endParaRPr lang="it-IT" u="none">
            <a:latin typeface="Bahnschrift SemiBold SemiConden" panose="020B0502040204020203" pitchFamily="34" charset="0"/>
          </a:endParaRPr>
        </a:p>
      </dgm:t>
    </dgm:pt>
    <dgm:pt modelId="{9E7EB83A-AE97-4668-AE0E-09F339AF6F85}" type="sibTrans" cxnId="{49857E1C-3CAB-4498-B347-2C3F6555CAD5}">
      <dgm:prSet/>
      <dgm:spPr/>
      <dgm:t>
        <a:bodyPr/>
        <a:lstStyle/>
        <a:p>
          <a:endParaRPr lang="it-IT" u="none">
            <a:latin typeface="Bahnschrift SemiBold SemiConden" panose="020B0502040204020203" pitchFamily="34" charset="0"/>
          </a:endParaRPr>
        </a:p>
      </dgm:t>
    </dgm:pt>
    <dgm:pt modelId="{BCFE0AEE-ABF7-4324-A9FC-B4D1130CE121}">
      <dgm:prSet/>
      <dgm:spPr/>
      <dgm:t>
        <a:bodyPr/>
        <a:lstStyle/>
        <a:p>
          <a:pPr>
            <a:buFont typeface="Wingdings" panose="05000000000000000000" pitchFamily="2" charset="2"/>
            <a:buChar char=""/>
          </a:pPr>
          <a:r>
            <a:rPr lang="it-IT" b="1" u="none">
              <a:latin typeface="Bahnschrift SemiBold SemiConden" panose="020B0502040204020203" pitchFamily="34" charset="0"/>
            </a:rPr>
            <a:t>obbligo di trasmissione delle decisioni al Responsabile della prevenzione della corruzione</a:t>
          </a:r>
          <a:endParaRPr lang="it-IT" u="none" dirty="0">
            <a:latin typeface="Bahnschrift SemiBold SemiConden" panose="020B0502040204020203" pitchFamily="34" charset="0"/>
          </a:endParaRPr>
        </a:p>
      </dgm:t>
    </dgm:pt>
    <dgm:pt modelId="{51A5DD27-8CD3-494D-ADD1-7848DC8CB6DC}" type="parTrans" cxnId="{C1B3C5AC-435C-4665-AD57-CD3A826E9691}">
      <dgm:prSet/>
      <dgm:spPr/>
      <dgm:t>
        <a:bodyPr/>
        <a:lstStyle/>
        <a:p>
          <a:endParaRPr lang="it-IT" u="none">
            <a:latin typeface="Bahnschrift SemiBold SemiConden" panose="020B0502040204020203" pitchFamily="34" charset="0"/>
          </a:endParaRPr>
        </a:p>
      </dgm:t>
    </dgm:pt>
    <dgm:pt modelId="{254657C4-BF55-4524-A775-99252D1E3E1A}" type="sibTrans" cxnId="{C1B3C5AC-435C-4665-AD57-CD3A826E9691}">
      <dgm:prSet/>
      <dgm:spPr/>
      <dgm:t>
        <a:bodyPr/>
        <a:lstStyle/>
        <a:p>
          <a:endParaRPr lang="it-IT" u="none">
            <a:latin typeface="Bahnschrift SemiBold SemiConden" panose="020B0502040204020203" pitchFamily="34" charset="0"/>
          </a:endParaRPr>
        </a:p>
      </dgm:t>
    </dgm:pt>
    <dgm:pt modelId="{B813E047-BB06-4C8F-978F-DA1911126CD8}">
      <dgm:prSet/>
      <dgm:spPr/>
      <dgm:t>
        <a:bodyPr/>
        <a:lstStyle/>
        <a:p>
          <a:pPr>
            <a:buFont typeface="Wingdings" panose="05000000000000000000" pitchFamily="2" charset="2"/>
            <a:buChar char=""/>
          </a:pPr>
          <a:r>
            <a:rPr lang="it-IT" b="1" u="none">
              <a:latin typeface="Bahnschrift SemiBold SemiConden" panose="020B0502040204020203" pitchFamily="34" charset="0"/>
            </a:rPr>
            <a:t>obbligo di vigilanza e controllo sull'assenza di conflitti di interessi da parte dei Dirigenti Responsabili, del RPCT.</a:t>
          </a:r>
          <a:endParaRPr lang="it-IT" u="none" dirty="0">
            <a:latin typeface="Bahnschrift SemiBold SemiConden" panose="020B0502040204020203" pitchFamily="34" charset="0"/>
          </a:endParaRPr>
        </a:p>
      </dgm:t>
    </dgm:pt>
    <dgm:pt modelId="{49CDEAFF-334E-44AB-8A79-B749706F5FDF}" type="parTrans" cxnId="{8E2FF5BA-AB81-47AE-8499-79FD3FD62D29}">
      <dgm:prSet/>
      <dgm:spPr/>
      <dgm:t>
        <a:bodyPr/>
        <a:lstStyle/>
        <a:p>
          <a:endParaRPr lang="it-IT" u="none">
            <a:latin typeface="Bahnschrift SemiBold SemiConden" panose="020B0502040204020203" pitchFamily="34" charset="0"/>
          </a:endParaRPr>
        </a:p>
      </dgm:t>
    </dgm:pt>
    <dgm:pt modelId="{DB0F28CD-DE81-40D5-A17C-36DF8879923F}" type="sibTrans" cxnId="{8E2FF5BA-AB81-47AE-8499-79FD3FD62D29}">
      <dgm:prSet/>
      <dgm:spPr/>
      <dgm:t>
        <a:bodyPr/>
        <a:lstStyle/>
        <a:p>
          <a:endParaRPr lang="it-IT" u="none">
            <a:latin typeface="Bahnschrift SemiBold SemiConden" panose="020B0502040204020203" pitchFamily="34" charset="0"/>
          </a:endParaRPr>
        </a:p>
      </dgm:t>
    </dgm:pt>
    <dgm:pt modelId="{C83F2841-6216-4BE2-BF76-2B0552848DEB}" type="pres">
      <dgm:prSet presAssocID="{BB9E8C4C-3334-4123-B691-28476B50B99C}" presName="composite" presStyleCnt="0">
        <dgm:presLayoutVars>
          <dgm:chMax val="1"/>
          <dgm:dir/>
          <dgm:resizeHandles val="exact"/>
        </dgm:presLayoutVars>
      </dgm:prSet>
      <dgm:spPr/>
      <dgm:t>
        <a:bodyPr/>
        <a:lstStyle/>
        <a:p>
          <a:endParaRPr lang="it-IT"/>
        </a:p>
      </dgm:t>
    </dgm:pt>
    <dgm:pt modelId="{1DDFCDA7-4538-4C8A-8C7D-560410BEEB65}" type="pres">
      <dgm:prSet presAssocID="{25ACEAA3-E86F-4B2B-9AB9-11FBDF32B0F1}" presName="roof" presStyleLbl="dkBgShp" presStyleIdx="0" presStyleCnt="2" custScaleY="55404"/>
      <dgm:spPr/>
      <dgm:t>
        <a:bodyPr/>
        <a:lstStyle/>
        <a:p>
          <a:endParaRPr lang="it-IT"/>
        </a:p>
      </dgm:t>
    </dgm:pt>
    <dgm:pt modelId="{254CEA42-5CD7-4315-8C22-E50502576485}" type="pres">
      <dgm:prSet presAssocID="{25ACEAA3-E86F-4B2B-9AB9-11FBDF32B0F1}" presName="pillars" presStyleCnt="0"/>
      <dgm:spPr/>
    </dgm:pt>
    <dgm:pt modelId="{8E6801E9-A242-4AE5-BCA9-C1FA75122B20}" type="pres">
      <dgm:prSet presAssocID="{25ACEAA3-E86F-4B2B-9AB9-11FBDF32B0F1}" presName="pillar1" presStyleLbl="node1" presStyleIdx="0" presStyleCnt="5">
        <dgm:presLayoutVars>
          <dgm:bulletEnabled val="1"/>
        </dgm:presLayoutVars>
      </dgm:prSet>
      <dgm:spPr/>
      <dgm:t>
        <a:bodyPr/>
        <a:lstStyle/>
        <a:p>
          <a:endParaRPr lang="it-IT"/>
        </a:p>
      </dgm:t>
    </dgm:pt>
    <dgm:pt modelId="{6BD87BD3-A677-448A-9F93-1F7E4241ECA4}" type="pres">
      <dgm:prSet presAssocID="{95ECA515-62C8-452F-BFEC-8EABD6445AFC}" presName="pillarX" presStyleLbl="node1" presStyleIdx="1" presStyleCnt="5">
        <dgm:presLayoutVars>
          <dgm:bulletEnabled val="1"/>
        </dgm:presLayoutVars>
      </dgm:prSet>
      <dgm:spPr/>
      <dgm:t>
        <a:bodyPr/>
        <a:lstStyle/>
        <a:p>
          <a:endParaRPr lang="it-IT"/>
        </a:p>
      </dgm:t>
    </dgm:pt>
    <dgm:pt modelId="{A9B4106A-3745-4FD8-B6AE-1CB37E357239}" type="pres">
      <dgm:prSet presAssocID="{58FAB5E2-F7EE-4135-B419-F5B4F8ECB4FF}" presName="pillarX" presStyleLbl="node1" presStyleIdx="2" presStyleCnt="5">
        <dgm:presLayoutVars>
          <dgm:bulletEnabled val="1"/>
        </dgm:presLayoutVars>
      </dgm:prSet>
      <dgm:spPr/>
      <dgm:t>
        <a:bodyPr/>
        <a:lstStyle/>
        <a:p>
          <a:endParaRPr lang="it-IT"/>
        </a:p>
      </dgm:t>
    </dgm:pt>
    <dgm:pt modelId="{3B512F8C-EDAB-4A81-B510-8940411D764D}" type="pres">
      <dgm:prSet presAssocID="{BCFE0AEE-ABF7-4324-A9FC-B4D1130CE121}" presName="pillarX" presStyleLbl="node1" presStyleIdx="3" presStyleCnt="5">
        <dgm:presLayoutVars>
          <dgm:bulletEnabled val="1"/>
        </dgm:presLayoutVars>
      </dgm:prSet>
      <dgm:spPr/>
      <dgm:t>
        <a:bodyPr/>
        <a:lstStyle/>
        <a:p>
          <a:endParaRPr lang="it-IT"/>
        </a:p>
      </dgm:t>
    </dgm:pt>
    <dgm:pt modelId="{FA656DC5-A1D8-4569-9AF8-25913DCC4C96}" type="pres">
      <dgm:prSet presAssocID="{B813E047-BB06-4C8F-978F-DA1911126CD8}" presName="pillarX" presStyleLbl="node1" presStyleIdx="4" presStyleCnt="5">
        <dgm:presLayoutVars>
          <dgm:bulletEnabled val="1"/>
        </dgm:presLayoutVars>
      </dgm:prSet>
      <dgm:spPr/>
      <dgm:t>
        <a:bodyPr/>
        <a:lstStyle/>
        <a:p>
          <a:endParaRPr lang="it-IT"/>
        </a:p>
      </dgm:t>
    </dgm:pt>
    <dgm:pt modelId="{7C72F7BA-0A35-44B6-B82D-C368CBACD0DD}" type="pres">
      <dgm:prSet presAssocID="{25ACEAA3-E86F-4B2B-9AB9-11FBDF32B0F1}" presName="base" presStyleLbl="dkBgShp" presStyleIdx="1" presStyleCnt="2"/>
      <dgm:spPr/>
    </dgm:pt>
  </dgm:ptLst>
  <dgm:cxnLst>
    <dgm:cxn modelId="{74854FA9-F844-47F7-AA74-08EB5E8BDB20}" type="presOf" srcId="{74BAB725-C8DA-4CA0-A779-52B409B74457}" destId="{8E6801E9-A242-4AE5-BCA9-C1FA75122B20}" srcOrd="0" destOrd="0" presId="urn:microsoft.com/office/officeart/2005/8/layout/hList3"/>
    <dgm:cxn modelId="{571214C5-AB1E-4115-B688-4DD7F3A23024}" srcId="{BB9E8C4C-3334-4123-B691-28476B50B99C}" destId="{25ACEAA3-E86F-4B2B-9AB9-11FBDF32B0F1}" srcOrd="0" destOrd="0" parTransId="{369CCCF3-2241-4EF8-9F94-657FCAE55DAF}" sibTransId="{A01682C3-A158-47E6-A303-7C1F032D4DC5}"/>
    <dgm:cxn modelId="{AD9D2FAD-7DF7-4044-A6B0-86119B11E40D}" type="presOf" srcId="{25ACEAA3-E86F-4B2B-9AB9-11FBDF32B0F1}" destId="{1DDFCDA7-4538-4C8A-8C7D-560410BEEB65}" srcOrd="0" destOrd="0" presId="urn:microsoft.com/office/officeart/2005/8/layout/hList3"/>
    <dgm:cxn modelId="{FD7A209B-F9EB-4F48-99C1-E0AB298BEE4A}" type="presOf" srcId="{58FAB5E2-F7EE-4135-B419-F5B4F8ECB4FF}" destId="{A9B4106A-3745-4FD8-B6AE-1CB37E357239}" srcOrd="0" destOrd="0" presId="urn:microsoft.com/office/officeart/2005/8/layout/hList3"/>
    <dgm:cxn modelId="{49857E1C-3CAB-4498-B347-2C3F6555CAD5}" srcId="{25ACEAA3-E86F-4B2B-9AB9-11FBDF32B0F1}" destId="{58FAB5E2-F7EE-4135-B419-F5B4F8ECB4FF}" srcOrd="2" destOrd="0" parTransId="{2EEA11E0-C5B7-4C71-B9F9-44807B4F372B}" sibTransId="{9E7EB83A-AE97-4668-AE0E-09F339AF6F85}"/>
    <dgm:cxn modelId="{C1B3C5AC-435C-4665-AD57-CD3A826E9691}" srcId="{25ACEAA3-E86F-4B2B-9AB9-11FBDF32B0F1}" destId="{BCFE0AEE-ABF7-4324-A9FC-B4D1130CE121}" srcOrd="3" destOrd="0" parTransId="{51A5DD27-8CD3-494D-ADD1-7848DC8CB6DC}" sibTransId="{254657C4-BF55-4524-A775-99252D1E3E1A}"/>
    <dgm:cxn modelId="{4C47588B-033C-4F86-BC0E-00CF584943B0}" type="presOf" srcId="{BB9E8C4C-3334-4123-B691-28476B50B99C}" destId="{C83F2841-6216-4BE2-BF76-2B0552848DEB}" srcOrd="0" destOrd="0" presId="urn:microsoft.com/office/officeart/2005/8/layout/hList3"/>
    <dgm:cxn modelId="{0241B871-DE22-4381-8464-F4D0A81445AD}" srcId="{25ACEAA3-E86F-4B2B-9AB9-11FBDF32B0F1}" destId="{95ECA515-62C8-452F-BFEC-8EABD6445AFC}" srcOrd="1" destOrd="0" parTransId="{4CD70A2F-9302-4522-85C8-F50103CD3582}" sibTransId="{EBA84E32-E76F-48C5-8295-5BC08562E17F}"/>
    <dgm:cxn modelId="{2B785BA6-1FBB-4DBE-99A5-92E6929AFDE9}" type="presOf" srcId="{BCFE0AEE-ABF7-4324-A9FC-B4D1130CE121}" destId="{3B512F8C-EDAB-4A81-B510-8940411D764D}" srcOrd="0" destOrd="0" presId="urn:microsoft.com/office/officeart/2005/8/layout/hList3"/>
    <dgm:cxn modelId="{9CAE7402-8E60-43F3-908A-973E0F46D80B}" type="presOf" srcId="{95ECA515-62C8-452F-BFEC-8EABD6445AFC}" destId="{6BD87BD3-A677-448A-9F93-1F7E4241ECA4}" srcOrd="0" destOrd="0" presId="urn:microsoft.com/office/officeart/2005/8/layout/hList3"/>
    <dgm:cxn modelId="{9D98CDC0-85BA-4AC0-94A2-2364FCC9315D}" srcId="{25ACEAA3-E86F-4B2B-9AB9-11FBDF32B0F1}" destId="{74BAB725-C8DA-4CA0-A779-52B409B74457}" srcOrd="0" destOrd="0" parTransId="{3021F94D-611E-4E3E-9268-18A63FD40A1E}" sibTransId="{FE9DEF66-10BF-4D89-BD0E-6F9816CFADDC}"/>
    <dgm:cxn modelId="{8E2FF5BA-AB81-47AE-8499-79FD3FD62D29}" srcId="{25ACEAA3-E86F-4B2B-9AB9-11FBDF32B0F1}" destId="{B813E047-BB06-4C8F-978F-DA1911126CD8}" srcOrd="4" destOrd="0" parTransId="{49CDEAFF-334E-44AB-8A79-B749706F5FDF}" sibTransId="{DB0F28CD-DE81-40D5-A17C-36DF8879923F}"/>
    <dgm:cxn modelId="{227941AF-7924-4301-9342-F294389B3939}" type="presOf" srcId="{B813E047-BB06-4C8F-978F-DA1911126CD8}" destId="{FA656DC5-A1D8-4569-9AF8-25913DCC4C96}" srcOrd="0" destOrd="0" presId="urn:microsoft.com/office/officeart/2005/8/layout/hList3"/>
    <dgm:cxn modelId="{E00C1AA6-5B4D-4083-A204-19E10C571F61}" type="presParOf" srcId="{C83F2841-6216-4BE2-BF76-2B0552848DEB}" destId="{1DDFCDA7-4538-4C8A-8C7D-560410BEEB65}" srcOrd="0" destOrd="0" presId="urn:microsoft.com/office/officeart/2005/8/layout/hList3"/>
    <dgm:cxn modelId="{6BAB826F-C4F1-4DCE-B751-885693A5C28E}" type="presParOf" srcId="{C83F2841-6216-4BE2-BF76-2B0552848DEB}" destId="{254CEA42-5CD7-4315-8C22-E50502576485}" srcOrd="1" destOrd="0" presId="urn:microsoft.com/office/officeart/2005/8/layout/hList3"/>
    <dgm:cxn modelId="{B6B618DA-CA02-4351-A023-3722572037A7}" type="presParOf" srcId="{254CEA42-5CD7-4315-8C22-E50502576485}" destId="{8E6801E9-A242-4AE5-BCA9-C1FA75122B20}" srcOrd="0" destOrd="0" presId="urn:microsoft.com/office/officeart/2005/8/layout/hList3"/>
    <dgm:cxn modelId="{EA8BB3F3-887D-4289-8AAB-95F98196C670}" type="presParOf" srcId="{254CEA42-5CD7-4315-8C22-E50502576485}" destId="{6BD87BD3-A677-448A-9F93-1F7E4241ECA4}" srcOrd="1" destOrd="0" presId="urn:microsoft.com/office/officeart/2005/8/layout/hList3"/>
    <dgm:cxn modelId="{D10104D5-CE51-40C5-AC67-C5FA685989AA}" type="presParOf" srcId="{254CEA42-5CD7-4315-8C22-E50502576485}" destId="{A9B4106A-3745-4FD8-B6AE-1CB37E357239}" srcOrd="2" destOrd="0" presId="urn:microsoft.com/office/officeart/2005/8/layout/hList3"/>
    <dgm:cxn modelId="{932B0763-5D86-4AD2-97C3-54C60779C3B0}" type="presParOf" srcId="{254CEA42-5CD7-4315-8C22-E50502576485}" destId="{3B512F8C-EDAB-4A81-B510-8940411D764D}" srcOrd="3" destOrd="0" presId="urn:microsoft.com/office/officeart/2005/8/layout/hList3"/>
    <dgm:cxn modelId="{DF3907AC-6CA4-49A6-A303-F45BD568B281}" type="presParOf" srcId="{254CEA42-5CD7-4315-8C22-E50502576485}" destId="{FA656DC5-A1D8-4569-9AF8-25913DCC4C96}" srcOrd="4" destOrd="0" presId="urn:microsoft.com/office/officeart/2005/8/layout/hList3"/>
    <dgm:cxn modelId="{1F3DF4DF-1996-41D6-A9FF-B570AB5D6C1B}" type="presParOf" srcId="{C83F2841-6216-4BE2-BF76-2B0552848DEB}" destId="{7C72F7BA-0A35-44B6-B82D-C368CBACD0DD}"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EEC61CF-696E-40AD-B6FE-6125E56F56E9}" type="doc">
      <dgm:prSet loTypeId="urn:microsoft.com/office/officeart/2005/8/layout/cycle6" loCatId="relationship" qsTypeId="urn:microsoft.com/office/officeart/2005/8/quickstyle/simple1" qsCatId="simple" csTypeId="urn:microsoft.com/office/officeart/2005/8/colors/accent0_1" csCatId="mainScheme" phldr="1"/>
      <dgm:spPr/>
      <dgm:t>
        <a:bodyPr/>
        <a:lstStyle/>
        <a:p>
          <a:endParaRPr lang="it-IT"/>
        </a:p>
      </dgm:t>
    </dgm:pt>
    <dgm:pt modelId="{1BD87655-2891-454F-B405-6526B61ED6C1}">
      <dgm:prSet phldrT="[Testo]"/>
      <dgm:spPr/>
      <dgm:t>
        <a:bodyPr/>
        <a:lstStyle/>
        <a:p>
          <a:r>
            <a:rPr lang="it-IT" dirty="0">
              <a:latin typeface="Bahnschrift SemiBold SemiConden" panose="020B0502040204020203" pitchFamily="34" charset="0"/>
            </a:rPr>
            <a:t>RELAZIONI SENSIBILI</a:t>
          </a:r>
        </a:p>
      </dgm:t>
    </dgm:pt>
    <dgm:pt modelId="{579AFD18-71FB-443A-940F-61A74A3DFE02}" type="parTrans" cxnId="{6D2CCDC5-CA58-4D2C-AD1A-258F83189C81}">
      <dgm:prSet/>
      <dgm:spPr/>
      <dgm:t>
        <a:bodyPr/>
        <a:lstStyle/>
        <a:p>
          <a:endParaRPr lang="it-IT">
            <a:latin typeface="Bahnschrift SemiBold SemiConden" panose="020B0502040204020203" pitchFamily="34" charset="0"/>
          </a:endParaRPr>
        </a:p>
      </dgm:t>
    </dgm:pt>
    <dgm:pt modelId="{A4B9C531-2F0D-40C7-ACDA-3B4B24A81BDC}" type="sibTrans" cxnId="{6D2CCDC5-CA58-4D2C-AD1A-258F83189C81}">
      <dgm:prSet/>
      <dgm:spPr/>
      <dgm:t>
        <a:bodyPr/>
        <a:lstStyle/>
        <a:p>
          <a:endParaRPr lang="it-IT">
            <a:latin typeface="Bahnschrift SemiBold SemiConden" panose="020B0502040204020203" pitchFamily="34" charset="0"/>
          </a:endParaRPr>
        </a:p>
      </dgm:t>
    </dgm:pt>
    <dgm:pt modelId="{BB18073F-B3EA-49C8-87CD-199F70854564}">
      <dgm:prSet phldrT="[Testo]"/>
      <dgm:spPr/>
      <dgm:t>
        <a:bodyPr/>
        <a:lstStyle/>
        <a:p>
          <a:r>
            <a:rPr lang="it-IT" dirty="0">
              <a:latin typeface="Bahnschrift SemiBold SemiConden" panose="020B0502040204020203" pitchFamily="34" charset="0"/>
            </a:rPr>
            <a:t>INTERESSI PRIMARI</a:t>
          </a:r>
        </a:p>
      </dgm:t>
    </dgm:pt>
    <dgm:pt modelId="{82C3C906-640B-469F-8BBE-7D99ACFBD568}" type="parTrans" cxnId="{F2DCA00F-7B96-44D5-8663-7EB4BC4F55B3}">
      <dgm:prSet/>
      <dgm:spPr/>
      <dgm:t>
        <a:bodyPr/>
        <a:lstStyle/>
        <a:p>
          <a:endParaRPr lang="it-IT">
            <a:latin typeface="Bahnschrift SemiBold SemiConden" panose="020B0502040204020203" pitchFamily="34" charset="0"/>
          </a:endParaRPr>
        </a:p>
      </dgm:t>
    </dgm:pt>
    <dgm:pt modelId="{43DE41EA-A3B8-4101-8230-A6D04ABDAE30}" type="sibTrans" cxnId="{F2DCA00F-7B96-44D5-8663-7EB4BC4F55B3}">
      <dgm:prSet/>
      <dgm:spPr/>
      <dgm:t>
        <a:bodyPr/>
        <a:lstStyle/>
        <a:p>
          <a:endParaRPr lang="it-IT">
            <a:latin typeface="Bahnschrift SemiBold SemiConden" panose="020B0502040204020203" pitchFamily="34" charset="0"/>
          </a:endParaRPr>
        </a:p>
      </dgm:t>
    </dgm:pt>
    <dgm:pt modelId="{585AC668-1A85-4E6E-899F-244FBCD99022}">
      <dgm:prSet phldrT="[Testo]"/>
      <dgm:spPr/>
      <dgm:t>
        <a:bodyPr/>
        <a:lstStyle/>
        <a:p>
          <a:r>
            <a:rPr lang="it-IT" dirty="0">
              <a:latin typeface="Bahnschrift SemiBold SemiConden" panose="020B0502040204020203" pitchFamily="34" charset="0"/>
            </a:rPr>
            <a:t>SCENARI FUTURI</a:t>
          </a:r>
        </a:p>
      </dgm:t>
    </dgm:pt>
    <dgm:pt modelId="{2762BA7E-B932-4F8A-BDB0-F06E611360DF}" type="parTrans" cxnId="{205BBFEF-775A-4BDF-84D5-786EBA417589}">
      <dgm:prSet/>
      <dgm:spPr/>
      <dgm:t>
        <a:bodyPr/>
        <a:lstStyle/>
        <a:p>
          <a:endParaRPr lang="it-IT">
            <a:latin typeface="Bahnschrift SemiBold SemiConden" panose="020B0502040204020203" pitchFamily="34" charset="0"/>
          </a:endParaRPr>
        </a:p>
      </dgm:t>
    </dgm:pt>
    <dgm:pt modelId="{0A97E8CD-E3EB-4240-82A6-3BFEEB8424BC}" type="sibTrans" cxnId="{205BBFEF-775A-4BDF-84D5-786EBA417589}">
      <dgm:prSet/>
      <dgm:spPr/>
      <dgm:t>
        <a:bodyPr/>
        <a:lstStyle/>
        <a:p>
          <a:endParaRPr lang="it-IT">
            <a:latin typeface="Bahnschrift SemiBold SemiConden" panose="020B0502040204020203" pitchFamily="34" charset="0"/>
          </a:endParaRPr>
        </a:p>
      </dgm:t>
    </dgm:pt>
    <dgm:pt modelId="{DA0AE00F-7848-4971-BC2A-B7D5A5C5DF3F}">
      <dgm:prSet phldrT="[Testo]"/>
      <dgm:spPr/>
      <dgm:t>
        <a:bodyPr/>
        <a:lstStyle/>
        <a:p>
          <a:r>
            <a:rPr lang="it-IT" dirty="0">
              <a:latin typeface="Bahnschrift SemiBold SemiConden" panose="020B0502040204020203" pitchFamily="34" charset="0"/>
            </a:rPr>
            <a:t>LEADERSHIP</a:t>
          </a:r>
        </a:p>
      </dgm:t>
    </dgm:pt>
    <dgm:pt modelId="{C329ADB4-0F99-4533-8D47-B3C4C3FC1AA2}" type="parTrans" cxnId="{7F0DE39C-3AD7-4576-AC08-68BF2D1D2FEB}">
      <dgm:prSet/>
      <dgm:spPr/>
      <dgm:t>
        <a:bodyPr/>
        <a:lstStyle/>
        <a:p>
          <a:endParaRPr lang="it-IT">
            <a:latin typeface="Bahnschrift SemiBold SemiConden" panose="020B0502040204020203" pitchFamily="34" charset="0"/>
          </a:endParaRPr>
        </a:p>
      </dgm:t>
    </dgm:pt>
    <dgm:pt modelId="{4128500B-C355-4607-85E9-4814D75DF30A}" type="sibTrans" cxnId="{7F0DE39C-3AD7-4576-AC08-68BF2D1D2FEB}">
      <dgm:prSet/>
      <dgm:spPr/>
      <dgm:t>
        <a:bodyPr/>
        <a:lstStyle/>
        <a:p>
          <a:endParaRPr lang="it-IT">
            <a:latin typeface="Bahnschrift SemiBold SemiConden" panose="020B0502040204020203" pitchFamily="34" charset="0"/>
          </a:endParaRPr>
        </a:p>
      </dgm:t>
    </dgm:pt>
    <dgm:pt modelId="{7E9D2F23-C8E4-40CF-95AE-49BF2FE74743}" type="pres">
      <dgm:prSet presAssocID="{2EEC61CF-696E-40AD-B6FE-6125E56F56E9}" presName="cycle" presStyleCnt="0">
        <dgm:presLayoutVars>
          <dgm:dir/>
          <dgm:resizeHandles val="exact"/>
        </dgm:presLayoutVars>
      </dgm:prSet>
      <dgm:spPr/>
      <dgm:t>
        <a:bodyPr/>
        <a:lstStyle/>
        <a:p>
          <a:endParaRPr lang="it-IT"/>
        </a:p>
      </dgm:t>
    </dgm:pt>
    <dgm:pt modelId="{A0B5887C-8CCB-4D32-9B9A-000BEEE45568}" type="pres">
      <dgm:prSet presAssocID="{1BD87655-2891-454F-B405-6526B61ED6C1}" presName="node" presStyleLbl="node1" presStyleIdx="0" presStyleCnt="4">
        <dgm:presLayoutVars>
          <dgm:bulletEnabled val="1"/>
        </dgm:presLayoutVars>
      </dgm:prSet>
      <dgm:spPr/>
      <dgm:t>
        <a:bodyPr/>
        <a:lstStyle/>
        <a:p>
          <a:endParaRPr lang="it-IT"/>
        </a:p>
      </dgm:t>
    </dgm:pt>
    <dgm:pt modelId="{DDEA57C2-DDA8-45B7-BFEE-0B40E1C831F9}" type="pres">
      <dgm:prSet presAssocID="{1BD87655-2891-454F-B405-6526B61ED6C1}" presName="spNode" presStyleCnt="0"/>
      <dgm:spPr/>
    </dgm:pt>
    <dgm:pt modelId="{6B3DFAAC-D0DC-4D11-979D-DD7B1EE79A8C}" type="pres">
      <dgm:prSet presAssocID="{A4B9C531-2F0D-40C7-ACDA-3B4B24A81BDC}" presName="sibTrans" presStyleLbl="sibTrans1D1" presStyleIdx="0" presStyleCnt="4"/>
      <dgm:spPr/>
      <dgm:t>
        <a:bodyPr/>
        <a:lstStyle/>
        <a:p>
          <a:endParaRPr lang="it-IT"/>
        </a:p>
      </dgm:t>
    </dgm:pt>
    <dgm:pt modelId="{D6DA707A-B7BB-47C7-AECE-34B7A9C8E5D2}" type="pres">
      <dgm:prSet presAssocID="{BB18073F-B3EA-49C8-87CD-199F70854564}" presName="node" presStyleLbl="node1" presStyleIdx="1" presStyleCnt="4">
        <dgm:presLayoutVars>
          <dgm:bulletEnabled val="1"/>
        </dgm:presLayoutVars>
      </dgm:prSet>
      <dgm:spPr/>
      <dgm:t>
        <a:bodyPr/>
        <a:lstStyle/>
        <a:p>
          <a:endParaRPr lang="it-IT"/>
        </a:p>
      </dgm:t>
    </dgm:pt>
    <dgm:pt modelId="{47CEA8EC-FD1A-486D-B143-E4908C08B7EC}" type="pres">
      <dgm:prSet presAssocID="{BB18073F-B3EA-49C8-87CD-199F70854564}" presName="spNode" presStyleCnt="0"/>
      <dgm:spPr/>
    </dgm:pt>
    <dgm:pt modelId="{D92B964E-6A5C-4CE0-A227-DA2CA191A43A}" type="pres">
      <dgm:prSet presAssocID="{43DE41EA-A3B8-4101-8230-A6D04ABDAE30}" presName="sibTrans" presStyleLbl="sibTrans1D1" presStyleIdx="1" presStyleCnt="4"/>
      <dgm:spPr/>
      <dgm:t>
        <a:bodyPr/>
        <a:lstStyle/>
        <a:p>
          <a:endParaRPr lang="it-IT"/>
        </a:p>
      </dgm:t>
    </dgm:pt>
    <dgm:pt modelId="{9A808D19-C2DA-48FD-B6AC-45EBAFF27DFB}" type="pres">
      <dgm:prSet presAssocID="{585AC668-1A85-4E6E-899F-244FBCD99022}" presName="node" presStyleLbl="node1" presStyleIdx="2" presStyleCnt="4">
        <dgm:presLayoutVars>
          <dgm:bulletEnabled val="1"/>
        </dgm:presLayoutVars>
      </dgm:prSet>
      <dgm:spPr/>
      <dgm:t>
        <a:bodyPr/>
        <a:lstStyle/>
        <a:p>
          <a:endParaRPr lang="it-IT"/>
        </a:p>
      </dgm:t>
    </dgm:pt>
    <dgm:pt modelId="{65A3CC31-B2CE-4964-A3B9-BDD73ECD9B3A}" type="pres">
      <dgm:prSet presAssocID="{585AC668-1A85-4E6E-899F-244FBCD99022}" presName="spNode" presStyleCnt="0"/>
      <dgm:spPr/>
    </dgm:pt>
    <dgm:pt modelId="{EF3EDFDA-3B37-4859-B4AF-6E4353DEA75C}" type="pres">
      <dgm:prSet presAssocID="{0A97E8CD-E3EB-4240-82A6-3BFEEB8424BC}" presName="sibTrans" presStyleLbl="sibTrans1D1" presStyleIdx="2" presStyleCnt="4"/>
      <dgm:spPr/>
      <dgm:t>
        <a:bodyPr/>
        <a:lstStyle/>
        <a:p>
          <a:endParaRPr lang="it-IT"/>
        </a:p>
      </dgm:t>
    </dgm:pt>
    <dgm:pt modelId="{0734C60B-3AE8-4BE0-954B-89A81C81A1E7}" type="pres">
      <dgm:prSet presAssocID="{DA0AE00F-7848-4971-BC2A-B7D5A5C5DF3F}" presName="node" presStyleLbl="node1" presStyleIdx="3" presStyleCnt="4">
        <dgm:presLayoutVars>
          <dgm:bulletEnabled val="1"/>
        </dgm:presLayoutVars>
      </dgm:prSet>
      <dgm:spPr/>
      <dgm:t>
        <a:bodyPr/>
        <a:lstStyle/>
        <a:p>
          <a:endParaRPr lang="it-IT"/>
        </a:p>
      </dgm:t>
    </dgm:pt>
    <dgm:pt modelId="{0E6B19CE-3E43-415D-814E-43D4AC2A8ED0}" type="pres">
      <dgm:prSet presAssocID="{DA0AE00F-7848-4971-BC2A-B7D5A5C5DF3F}" presName="spNode" presStyleCnt="0"/>
      <dgm:spPr/>
    </dgm:pt>
    <dgm:pt modelId="{5541B160-5718-4E87-A5DF-3D24071C73D8}" type="pres">
      <dgm:prSet presAssocID="{4128500B-C355-4607-85E9-4814D75DF30A}" presName="sibTrans" presStyleLbl="sibTrans1D1" presStyleIdx="3" presStyleCnt="4"/>
      <dgm:spPr/>
      <dgm:t>
        <a:bodyPr/>
        <a:lstStyle/>
        <a:p>
          <a:endParaRPr lang="it-IT"/>
        </a:p>
      </dgm:t>
    </dgm:pt>
  </dgm:ptLst>
  <dgm:cxnLst>
    <dgm:cxn modelId="{B846437A-7DE0-49C2-8369-42F38441C1B2}" type="presOf" srcId="{43DE41EA-A3B8-4101-8230-A6D04ABDAE30}" destId="{D92B964E-6A5C-4CE0-A227-DA2CA191A43A}" srcOrd="0" destOrd="0" presId="urn:microsoft.com/office/officeart/2005/8/layout/cycle6"/>
    <dgm:cxn modelId="{7C4FE76B-BB48-4C14-8A02-3DAA2AF8F19D}" type="presOf" srcId="{BB18073F-B3EA-49C8-87CD-199F70854564}" destId="{D6DA707A-B7BB-47C7-AECE-34B7A9C8E5D2}" srcOrd="0" destOrd="0" presId="urn:microsoft.com/office/officeart/2005/8/layout/cycle6"/>
    <dgm:cxn modelId="{205BBFEF-775A-4BDF-84D5-786EBA417589}" srcId="{2EEC61CF-696E-40AD-B6FE-6125E56F56E9}" destId="{585AC668-1A85-4E6E-899F-244FBCD99022}" srcOrd="2" destOrd="0" parTransId="{2762BA7E-B932-4F8A-BDB0-F06E611360DF}" sibTransId="{0A97E8CD-E3EB-4240-82A6-3BFEEB8424BC}"/>
    <dgm:cxn modelId="{6B0C1888-C604-43BC-BEE3-7CAF0EF5A78A}" type="presOf" srcId="{0A97E8CD-E3EB-4240-82A6-3BFEEB8424BC}" destId="{EF3EDFDA-3B37-4859-B4AF-6E4353DEA75C}" srcOrd="0" destOrd="0" presId="urn:microsoft.com/office/officeart/2005/8/layout/cycle6"/>
    <dgm:cxn modelId="{F2DCA00F-7B96-44D5-8663-7EB4BC4F55B3}" srcId="{2EEC61CF-696E-40AD-B6FE-6125E56F56E9}" destId="{BB18073F-B3EA-49C8-87CD-199F70854564}" srcOrd="1" destOrd="0" parTransId="{82C3C906-640B-469F-8BBE-7D99ACFBD568}" sibTransId="{43DE41EA-A3B8-4101-8230-A6D04ABDAE30}"/>
    <dgm:cxn modelId="{2EB247A0-7831-4EE4-8ECA-3ECD5D0A36B1}" type="presOf" srcId="{585AC668-1A85-4E6E-899F-244FBCD99022}" destId="{9A808D19-C2DA-48FD-B6AC-45EBAFF27DFB}" srcOrd="0" destOrd="0" presId="urn:microsoft.com/office/officeart/2005/8/layout/cycle6"/>
    <dgm:cxn modelId="{40AAB85C-6297-423A-A258-82777731ED41}" type="presOf" srcId="{2EEC61CF-696E-40AD-B6FE-6125E56F56E9}" destId="{7E9D2F23-C8E4-40CF-95AE-49BF2FE74743}" srcOrd="0" destOrd="0" presId="urn:microsoft.com/office/officeart/2005/8/layout/cycle6"/>
    <dgm:cxn modelId="{2B3D442A-218B-4F3D-923D-FF1AFB849EC8}" type="presOf" srcId="{DA0AE00F-7848-4971-BC2A-B7D5A5C5DF3F}" destId="{0734C60B-3AE8-4BE0-954B-89A81C81A1E7}" srcOrd="0" destOrd="0" presId="urn:microsoft.com/office/officeart/2005/8/layout/cycle6"/>
    <dgm:cxn modelId="{0C719F45-4C40-40A3-8834-CAC3465B0115}" type="presOf" srcId="{4128500B-C355-4607-85E9-4814D75DF30A}" destId="{5541B160-5718-4E87-A5DF-3D24071C73D8}" srcOrd="0" destOrd="0" presId="urn:microsoft.com/office/officeart/2005/8/layout/cycle6"/>
    <dgm:cxn modelId="{93A86E14-1728-460E-B2A5-02B2C61D45DA}" type="presOf" srcId="{1BD87655-2891-454F-B405-6526B61ED6C1}" destId="{A0B5887C-8CCB-4D32-9B9A-000BEEE45568}" srcOrd="0" destOrd="0" presId="urn:microsoft.com/office/officeart/2005/8/layout/cycle6"/>
    <dgm:cxn modelId="{7F0DE39C-3AD7-4576-AC08-68BF2D1D2FEB}" srcId="{2EEC61CF-696E-40AD-B6FE-6125E56F56E9}" destId="{DA0AE00F-7848-4971-BC2A-B7D5A5C5DF3F}" srcOrd="3" destOrd="0" parTransId="{C329ADB4-0F99-4533-8D47-B3C4C3FC1AA2}" sibTransId="{4128500B-C355-4607-85E9-4814D75DF30A}"/>
    <dgm:cxn modelId="{6D2CCDC5-CA58-4D2C-AD1A-258F83189C81}" srcId="{2EEC61CF-696E-40AD-B6FE-6125E56F56E9}" destId="{1BD87655-2891-454F-B405-6526B61ED6C1}" srcOrd="0" destOrd="0" parTransId="{579AFD18-71FB-443A-940F-61A74A3DFE02}" sibTransId="{A4B9C531-2F0D-40C7-ACDA-3B4B24A81BDC}"/>
    <dgm:cxn modelId="{219D9188-C87A-40CF-8052-5C3B935AFDF5}" type="presOf" srcId="{A4B9C531-2F0D-40C7-ACDA-3B4B24A81BDC}" destId="{6B3DFAAC-D0DC-4D11-979D-DD7B1EE79A8C}" srcOrd="0" destOrd="0" presId="urn:microsoft.com/office/officeart/2005/8/layout/cycle6"/>
    <dgm:cxn modelId="{08F50251-39E0-4ACB-9B3B-10D680612F5E}" type="presParOf" srcId="{7E9D2F23-C8E4-40CF-95AE-49BF2FE74743}" destId="{A0B5887C-8CCB-4D32-9B9A-000BEEE45568}" srcOrd="0" destOrd="0" presId="urn:microsoft.com/office/officeart/2005/8/layout/cycle6"/>
    <dgm:cxn modelId="{CD783257-A3EB-4061-89AF-02564B2C4EAE}" type="presParOf" srcId="{7E9D2F23-C8E4-40CF-95AE-49BF2FE74743}" destId="{DDEA57C2-DDA8-45B7-BFEE-0B40E1C831F9}" srcOrd="1" destOrd="0" presId="urn:microsoft.com/office/officeart/2005/8/layout/cycle6"/>
    <dgm:cxn modelId="{B96B9BC8-2539-40D3-87DB-42EC947C7B45}" type="presParOf" srcId="{7E9D2F23-C8E4-40CF-95AE-49BF2FE74743}" destId="{6B3DFAAC-D0DC-4D11-979D-DD7B1EE79A8C}" srcOrd="2" destOrd="0" presId="urn:microsoft.com/office/officeart/2005/8/layout/cycle6"/>
    <dgm:cxn modelId="{FCEE945A-8A35-4152-B30B-072E7ED5879C}" type="presParOf" srcId="{7E9D2F23-C8E4-40CF-95AE-49BF2FE74743}" destId="{D6DA707A-B7BB-47C7-AECE-34B7A9C8E5D2}" srcOrd="3" destOrd="0" presId="urn:microsoft.com/office/officeart/2005/8/layout/cycle6"/>
    <dgm:cxn modelId="{7867DD46-5E50-497E-B551-EE414C8E1DF5}" type="presParOf" srcId="{7E9D2F23-C8E4-40CF-95AE-49BF2FE74743}" destId="{47CEA8EC-FD1A-486D-B143-E4908C08B7EC}" srcOrd="4" destOrd="0" presId="urn:microsoft.com/office/officeart/2005/8/layout/cycle6"/>
    <dgm:cxn modelId="{DE4835AB-37E2-4C69-8E72-52B357315833}" type="presParOf" srcId="{7E9D2F23-C8E4-40CF-95AE-49BF2FE74743}" destId="{D92B964E-6A5C-4CE0-A227-DA2CA191A43A}" srcOrd="5" destOrd="0" presId="urn:microsoft.com/office/officeart/2005/8/layout/cycle6"/>
    <dgm:cxn modelId="{75E1AE7C-ABC2-4808-A4DB-FB4A543FDA54}" type="presParOf" srcId="{7E9D2F23-C8E4-40CF-95AE-49BF2FE74743}" destId="{9A808D19-C2DA-48FD-B6AC-45EBAFF27DFB}" srcOrd="6" destOrd="0" presId="urn:microsoft.com/office/officeart/2005/8/layout/cycle6"/>
    <dgm:cxn modelId="{DD98DC36-E969-44C4-BDAF-ACDE6B1A954C}" type="presParOf" srcId="{7E9D2F23-C8E4-40CF-95AE-49BF2FE74743}" destId="{65A3CC31-B2CE-4964-A3B9-BDD73ECD9B3A}" srcOrd="7" destOrd="0" presId="urn:microsoft.com/office/officeart/2005/8/layout/cycle6"/>
    <dgm:cxn modelId="{923902BE-28A0-44EE-8567-EEB0C66CE665}" type="presParOf" srcId="{7E9D2F23-C8E4-40CF-95AE-49BF2FE74743}" destId="{EF3EDFDA-3B37-4859-B4AF-6E4353DEA75C}" srcOrd="8" destOrd="0" presId="urn:microsoft.com/office/officeart/2005/8/layout/cycle6"/>
    <dgm:cxn modelId="{7FFB1F85-2C2D-4A47-BA0A-759C8371BD81}" type="presParOf" srcId="{7E9D2F23-C8E4-40CF-95AE-49BF2FE74743}" destId="{0734C60B-3AE8-4BE0-954B-89A81C81A1E7}" srcOrd="9" destOrd="0" presId="urn:microsoft.com/office/officeart/2005/8/layout/cycle6"/>
    <dgm:cxn modelId="{9265F1BB-898E-44C6-A844-92EC1619DFBF}" type="presParOf" srcId="{7E9D2F23-C8E4-40CF-95AE-49BF2FE74743}" destId="{0E6B19CE-3E43-415D-814E-43D4AC2A8ED0}" srcOrd="10" destOrd="0" presId="urn:microsoft.com/office/officeart/2005/8/layout/cycle6"/>
    <dgm:cxn modelId="{687004AC-088B-485A-A939-F9ED9B0BE76B}" type="presParOf" srcId="{7E9D2F23-C8E4-40CF-95AE-49BF2FE74743}" destId="{5541B160-5718-4E87-A5DF-3D24071C73D8}"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68F365C-8857-49FC-8F64-81BFBCA4C503}" type="doc">
      <dgm:prSet loTypeId="urn:microsoft.com/office/officeart/2005/8/layout/hList9" loCatId="list" qsTypeId="urn:microsoft.com/office/officeart/2005/8/quickstyle/simple1" qsCatId="simple" csTypeId="urn:microsoft.com/office/officeart/2005/8/colors/accent0_1" csCatId="mainScheme" phldr="1"/>
      <dgm:spPr/>
      <dgm:t>
        <a:bodyPr/>
        <a:lstStyle/>
        <a:p>
          <a:endParaRPr lang="it-IT"/>
        </a:p>
      </dgm:t>
    </dgm:pt>
    <dgm:pt modelId="{CE6E1063-F565-4044-9C77-624F9E9E06EF}">
      <dgm:prSet phldrT="[Testo]"/>
      <dgm:spPr/>
      <dgm:t>
        <a:bodyPr/>
        <a:lstStyle/>
        <a:p>
          <a:r>
            <a:rPr lang="it-IT" dirty="0">
              <a:latin typeface="Bahnschrift SemiBold SemiConden" panose="020B0502040204020203" pitchFamily="34" charset="0"/>
            </a:rPr>
            <a:t>Articolo 7</a:t>
          </a:r>
        </a:p>
      </dgm:t>
    </dgm:pt>
    <dgm:pt modelId="{6944B832-2DE6-442F-8E3B-2EF37328C1C2}" type="parTrans" cxnId="{6727C18F-0EFA-4F01-A23F-3B0F96C0C808}">
      <dgm:prSet/>
      <dgm:spPr/>
      <dgm:t>
        <a:bodyPr/>
        <a:lstStyle/>
        <a:p>
          <a:endParaRPr lang="it-IT">
            <a:latin typeface="Bahnschrift SemiBold SemiConden" panose="020B0502040204020203" pitchFamily="34" charset="0"/>
          </a:endParaRPr>
        </a:p>
      </dgm:t>
    </dgm:pt>
    <dgm:pt modelId="{62885BBA-6B52-4B9A-91C7-964CE1307990}" type="sibTrans" cxnId="{6727C18F-0EFA-4F01-A23F-3B0F96C0C808}">
      <dgm:prSet/>
      <dgm:spPr/>
      <dgm:t>
        <a:bodyPr/>
        <a:lstStyle/>
        <a:p>
          <a:endParaRPr lang="it-IT">
            <a:latin typeface="Bahnschrift SemiBold SemiConden" panose="020B0502040204020203" pitchFamily="34" charset="0"/>
          </a:endParaRPr>
        </a:p>
      </dgm:t>
    </dgm:pt>
    <dgm:pt modelId="{4D0EA15F-32E2-432A-8CEE-E730DB1982D9}">
      <dgm:prSet phldrT="[Testo]"/>
      <dgm:spPr/>
      <dgm:t>
        <a:bodyPr/>
        <a:lstStyle/>
        <a:p>
          <a:r>
            <a:rPr lang="it-IT" dirty="0">
              <a:latin typeface="Bahnschrift SemiBold SemiConden" panose="020B0502040204020203" pitchFamily="34" charset="0"/>
            </a:rPr>
            <a:t>…</a:t>
          </a:r>
        </a:p>
      </dgm:t>
    </dgm:pt>
    <dgm:pt modelId="{69FB17F8-EE4E-45D1-8B46-51B9CA19F190}" type="parTrans" cxnId="{23271B03-1AE4-4F5F-ACC4-B23F8D142A4A}">
      <dgm:prSet/>
      <dgm:spPr/>
      <dgm:t>
        <a:bodyPr/>
        <a:lstStyle/>
        <a:p>
          <a:endParaRPr lang="it-IT">
            <a:latin typeface="Bahnschrift SemiBold SemiConden" panose="020B0502040204020203" pitchFamily="34" charset="0"/>
          </a:endParaRPr>
        </a:p>
      </dgm:t>
    </dgm:pt>
    <dgm:pt modelId="{799AED0E-DF8B-4A8A-9715-60C0C7FCA12B}" type="sibTrans" cxnId="{23271B03-1AE4-4F5F-ACC4-B23F8D142A4A}">
      <dgm:prSet/>
      <dgm:spPr/>
      <dgm:t>
        <a:bodyPr/>
        <a:lstStyle/>
        <a:p>
          <a:endParaRPr lang="it-IT">
            <a:latin typeface="Bahnschrift SemiBold SemiConden" panose="020B0502040204020203" pitchFamily="34" charset="0"/>
          </a:endParaRPr>
        </a:p>
      </dgm:t>
    </dgm:pt>
    <dgm:pt modelId="{2F40446C-77D1-41E6-9F11-622B134A66B1}">
      <dgm:prSet phldrT="[Testo]"/>
      <dgm:spPr/>
      <dgm:t>
        <a:bodyPr/>
        <a:lstStyle/>
        <a:p>
          <a:r>
            <a:rPr lang="it-IT" dirty="0">
              <a:latin typeface="Bahnschrift SemiBold SemiConden" panose="020B0502040204020203" pitchFamily="34" charset="0"/>
            </a:rPr>
            <a:t>…</a:t>
          </a:r>
        </a:p>
      </dgm:t>
    </dgm:pt>
    <dgm:pt modelId="{00432022-C691-434A-96C8-E28998602210}" type="parTrans" cxnId="{8AF1E490-17D2-40D8-950A-B78D1BA3E0ED}">
      <dgm:prSet/>
      <dgm:spPr/>
      <dgm:t>
        <a:bodyPr/>
        <a:lstStyle/>
        <a:p>
          <a:endParaRPr lang="it-IT">
            <a:latin typeface="Bahnschrift SemiBold SemiConden" panose="020B0502040204020203" pitchFamily="34" charset="0"/>
          </a:endParaRPr>
        </a:p>
      </dgm:t>
    </dgm:pt>
    <dgm:pt modelId="{95E356D9-4B0B-49BE-942E-5D759877B4B4}" type="sibTrans" cxnId="{8AF1E490-17D2-40D8-950A-B78D1BA3E0ED}">
      <dgm:prSet/>
      <dgm:spPr/>
      <dgm:t>
        <a:bodyPr/>
        <a:lstStyle/>
        <a:p>
          <a:endParaRPr lang="it-IT">
            <a:latin typeface="Bahnschrift SemiBold SemiConden" panose="020B0502040204020203" pitchFamily="34" charset="0"/>
          </a:endParaRPr>
        </a:p>
      </dgm:t>
    </dgm:pt>
    <dgm:pt modelId="{AC4998D8-FE66-41C8-9F74-442C967428F2}">
      <dgm:prSet phldrT="[Testo]"/>
      <dgm:spPr/>
      <dgm:t>
        <a:bodyPr/>
        <a:lstStyle/>
        <a:p>
          <a:r>
            <a:rPr lang="it-IT" dirty="0">
              <a:latin typeface="Bahnschrift SemiBold SemiConden" panose="020B0502040204020203" pitchFamily="34" charset="0"/>
            </a:rPr>
            <a:t>Articolo 8</a:t>
          </a:r>
        </a:p>
      </dgm:t>
    </dgm:pt>
    <dgm:pt modelId="{B82AF00E-AABB-457B-BF0B-ADB9D578CF34}" type="parTrans" cxnId="{CE5F5B18-68CD-4B57-BD3B-62467E9C3AA4}">
      <dgm:prSet/>
      <dgm:spPr/>
      <dgm:t>
        <a:bodyPr/>
        <a:lstStyle/>
        <a:p>
          <a:endParaRPr lang="it-IT">
            <a:latin typeface="Bahnschrift SemiBold SemiConden" panose="020B0502040204020203" pitchFamily="34" charset="0"/>
          </a:endParaRPr>
        </a:p>
      </dgm:t>
    </dgm:pt>
    <dgm:pt modelId="{9AB7A70E-03DF-4CFB-B0FD-69A5CD9FD585}" type="sibTrans" cxnId="{CE5F5B18-68CD-4B57-BD3B-62467E9C3AA4}">
      <dgm:prSet/>
      <dgm:spPr/>
      <dgm:t>
        <a:bodyPr/>
        <a:lstStyle/>
        <a:p>
          <a:endParaRPr lang="it-IT">
            <a:latin typeface="Bahnschrift SemiBold SemiConden" panose="020B0502040204020203" pitchFamily="34" charset="0"/>
          </a:endParaRPr>
        </a:p>
      </dgm:t>
    </dgm:pt>
    <dgm:pt modelId="{4A664F2F-8A71-4AF4-A747-DC2742259B41}">
      <dgm:prSet phldrT="[Testo]"/>
      <dgm:spPr/>
      <dgm:t>
        <a:bodyPr/>
        <a:lstStyle/>
        <a:p>
          <a:r>
            <a:rPr lang="it-IT" dirty="0">
              <a:latin typeface="Bahnschrift SemiBold SemiConden" panose="020B0502040204020203" pitchFamily="34" charset="0"/>
            </a:rPr>
            <a:t>…</a:t>
          </a:r>
        </a:p>
      </dgm:t>
    </dgm:pt>
    <dgm:pt modelId="{B11EF78A-2B08-4CF4-BCBA-BDB46F776553}" type="parTrans" cxnId="{606C9339-03BC-4668-89A3-6022DAFFB0E2}">
      <dgm:prSet/>
      <dgm:spPr/>
      <dgm:t>
        <a:bodyPr/>
        <a:lstStyle/>
        <a:p>
          <a:endParaRPr lang="it-IT">
            <a:latin typeface="Bahnschrift SemiBold SemiConden" panose="020B0502040204020203" pitchFamily="34" charset="0"/>
          </a:endParaRPr>
        </a:p>
      </dgm:t>
    </dgm:pt>
    <dgm:pt modelId="{5C1F476B-5122-4DE7-9C89-171A43E420D4}" type="sibTrans" cxnId="{606C9339-03BC-4668-89A3-6022DAFFB0E2}">
      <dgm:prSet/>
      <dgm:spPr/>
      <dgm:t>
        <a:bodyPr/>
        <a:lstStyle/>
        <a:p>
          <a:endParaRPr lang="it-IT">
            <a:latin typeface="Bahnschrift SemiBold SemiConden" panose="020B0502040204020203" pitchFamily="34" charset="0"/>
          </a:endParaRPr>
        </a:p>
      </dgm:t>
    </dgm:pt>
    <dgm:pt modelId="{8A81CAA1-229C-4663-BC1B-7CC56D001F16}">
      <dgm:prSet phldrT="[Testo]"/>
      <dgm:spPr/>
      <dgm:t>
        <a:bodyPr/>
        <a:lstStyle/>
        <a:p>
          <a:r>
            <a:rPr lang="it-IT" dirty="0">
              <a:latin typeface="Bahnschrift SemiBold SemiConden" panose="020B0502040204020203" pitchFamily="34" charset="0"/>
            </a:rPr>
            <a:t>…</a:t>
          </a:r>
        </a:p>
      </dgm:t>
    </dgm:pt>
    <dgm:pt modelId="{DC006D13-E2BC-4E5F-8672-30ABEC344E22}" type="parTrans" cxnId="{0FC7AFB9-8A3D-4D8B-B2DE-BA7C8131D16C}">
      <dgm:prSet/>
      <dgm:spPr/>
      <dgm:t>
        <a:bodyPr/>
        <a:lstStyle/>
        <a:p>
          <a:endParaRPr lang="it-IT">
            <a:latin typeface="Bahnschrift SemiBold SemiConden" panose="020B0502040204020203" pitchFamily="34" charset="0"/>
          </a:endParaRPr>
        </a:p>
      </dgm:t>
    </dgm:pt>
    <dgm:pt modelId="{2FB6276C-C371-43AF-8E11-14EAD9D2F093}" type="sibTrans" cxnId="{0FC7AFB9-8A3D-4D8B-B2DE-BA7C8131D16C}">
      <dgm:prSet/>
      <dgm:spPr/>
      <dgm:t>
        <a:bodyPr/>
        <a:lstStyle/>
        <a:p>
          <a:endParaRPr lang="it-IT">
            <a:latin typeface="Bahnschrift SemiBold SemiConden" panose="020B0502040204020203" pitchFamily="34" charset="0"/>
          </a:endParaRPr>
        </a:p>
      </dgm:t>
    </dgm:pt>
    <dgm:pt modelId="{A8778BB1-11E6-4096-9600-5468EAECC08E}" type="pres">
      <dgm:prSet presAssocID="{568F365C-8857-49FC-8F64-81BFBCA4C503}" presName="list" presStyleCnt="0">
        <dgm:presLayoutVars>
          <dgm:dir/>
          <dgm:animLvl val="lvl"/>
        </dgm:presLayoutVars>
      </dgm:prSet>
      <dgm:spPr/>
      <dgm:t>
        <a:bodyPr/>
        <a:lstStyle/>
        <a:p>
          <a:endParaRPr lang="it-IT"/>
        </a:p>
      </dgm:t>
    </dgm:pt>
    <dgm:pt modelId="{F538D3DA-B8B7-41D5-A859-BC23246B29F9}" type="pres">
      <dgm:prSet presAssocID="{CE6E1063-F565-4044-9C77-624F9E9E06EF}" presName="posSpace" presStyleCnt="0"/>
      <dgm:spPr/>
    </dgm:pt>
    <dgm:pt modelId="{19D50788-DA8F-4FFF-8131-C98270978244}" type="pres">
      <dgm:prSet presAssocID="{CE6E1063-F565-4044-9C77-624F9E9E06EF}" presName="vertFlow" presStyleCnt="0"/>
      <dgm:spPr/>
    </dgm:pt>
    <dgm:pt modelId="{8E19BD30-6E1C-4483-B744-5E40A65FC06E}" type="pres">
      <dgm:prSet presAssocID="{CE6E1063-F565-4044-9C77-624F9E9E06EF}" presName="topSpace" presStyleCnt="0"/>
      <dgm:spPr/>
    </dgm:pt>
    <dgm:pt modelId="{CB8A8B93-40BD-425D-AAA5-F9A9B1F830F9}" type="pres">
      <dgm:prSet presAssocID="{CE6E1063-F565-4044-9C77-624F9E9E06EF}" presName="firstComp" presStyleCnt="0"/>
      <dgm:spPr/>
    </dgm:pt>
    <dgm:pt modelId="{3E7CF02B-89A9-4031-800A-C565008F8241}" type="pres">
      <dgm:prSet presAssocID="{CE6E1063-F565-4044-9C77-624F9E9E06EF}" presName="firstChild" presStyleLbl="bgAccFollowNode1" presStyleIdx="0" presStyleCnt="4"/>
      <dgm:spPr/>
      <dgm:t>
        <a:bodyPr/>
        <a:lstStyle/>
        <a:p>
          <a:endParaRPr lang="it-IT"/>
        </a:p>
      </dgm:t>
    </dgm:pt>
    <dgm:pt modelId="{ACD9F1E9-C510-4B39-8D6E-2AC88361A315}" type="pres">
      <dgm:prSet presAssocID="{CE6E1063-F565-4044-9C77-624F9E9E06EF}" presName="firstChildTx" presStyleLbl="bgAccFollowNode1" presStyleIdx="0" presStyleCnt="4">
        <dgm:presLayoutVars>
          <dgm:bulletEnabled val="1"/>
        </dgm:presLayoutVars>
      </dgm:prSet>
      <dgm:spPr/>
      <dgm:t>
        <a:bodyPr/>
        <a:lstStyle/>
        <a:p>
          <a:endParaRPr lang="it-IT"/>
        </a:p>
      </dgm:t>
    </dgm:pt>
    <dgm:pt modelId="{9627D657-0923-43FA-8A22-A8F7769C9ADE}" type="pres">
      <dgm:prSet presAssocID="{2F40446C-77D1-41E6-9F11-622B134A66B1}" presName="comp" presStyleCnt="0"/>
      <dgm:spPr/>
    </dgm:pt>
    <dgm:pt modelId="{CB2D5D05-68AE-4486-88BA-C018147D5472}" type="pres">
      <dgm:prSet presAssocID="{2F40446C-77D1-41E6-9F11-622B134A66B1}" presName="child" presStyleLbl="bgAccFollowNode1" presStyleIdx="1" presStyleCnt="4"/>
      <dgm:spPr/>
      <dgm:t>
        <a:bodyPr/>
        <a:lstStyle/>
        <a:p>
          <a:endParaRPr lang="it-IT"/>
        </a:p>
      </dgm:t>
    </dgm:pt>
    <dgm:pt modelId="{3A72D386-8515-4EE4-80D9-BCA46736C250}" type="pres">
      <dgm:prSet presAssocID="{2F40446C-77D1-41E6-9F11-622B134A66B1}" presName="childTx" presStyleLbl="bgAccFollowNode1" presStyleIdx="1" presStyleCnt="4">
        <dgm:presLayoutVars>
          <dgm:bulletEnabled val="1"/>
        </dgm:presLayoutVars>
      </dgm:prSet>
      <dgm:spPr/>
      <dgm:t>
        <a:bodyPr/>
        <a:lstStyle/>
        <a:p>
          <a:endParaRPr lang="it-IT"/>
        </a:p>
      </dgm:t>
    </dgm:pt>
    <dgm:pt modelId="{140B01EA-9BA4-46AA-B589-D4F733E0466F}" type="pres">
      <dgm:prSet presAssocID="{CE6E1063-F565-4044-9C77-624F9E9E06EF}" presName="negSpace" presStyleCnt="0"/>
      <dgm:spPr/>
    </dgm:pt>
    <dgm:pt modelId="{998ED0FB-D1DD-49F2-9918-7C17AC3894D3}" type="pres">
      <dgm:prSet presAssocID="{CE6E1063-F565-4044-9C77-624F9E9E06EF}" presName="circle" presStyleLbl="node1" presStyleIdx="0" presStyleCnt="2"/>
      <dgm:spPr/>
      <dgm:t>
        <a:bodyPr/>
        <a:lstStyle/>
        <a:p>
          <a:endParaRPr lang="it-IT"/>
        </a:p>
      </dgm:t>
    </dgm:pt>
    <dgm:pt modelId="{A1FE2C1E-A355-4C05-82F1-5DAD7A495B0E}" type="pres">
      <dgm:prSet presAssocID="{62885BBA-6B52-4B9A-91C7-964CE1307990}" presName="transSpace" presStyleCnt="0"/>
      <dgm:spPr/>
    </dgm:pt>
    <dgm:pt modelId="{7B90233C-4890-4631-892A-3CA267074033}" type="pres">
      <dgm:prSet presAssocID="{AC4998D8-FE66-41C8-9F74-442C967428F2}" presName="posSpace" presStyleCnt="0"/>
      <dgm:spPr/>
    </dgm:pt>
    <dgm:pt modelId="{99376720-1784-47B3-B0CB-81FCE80689E4}" type="pres">
      <dgm:prSet presAssocID="{AC4998D8-FE66-41C8-9F74-442C967428F2}" presName="vertFlow" presStyleCnt="0"/>
      <dgm:spPr/>
    </dgm:pt>
    <dgm:pt modelId="{35EED99C-0904-414A-A873-4F108E2AD0CA}" type="pres">
      <dgm:prSet presAssocID="{AC4998D8-FE66-41C8-9F74-442C967428F2}" presName="topSpace" presStyleCnt="0"/>
      <dgm:spPr/>
    </dgm:pt>
    <dgm:pt modelId="{28CDF920-CEC5-4941-A2A9-791809359A6B}" type="pres">
      <dgm:prSet presAssocID="{AC4998D8-FE66-41C8-9F74-442C967428F2}" presName="firstComp" presStyleCnt="0"/>
      <dgm:spPr/>
    </dgm:pt>
    <dgm:pt modelId="{46A47452-7DB8-49CA-BDAB-85944319891D}" type="pres">
      <dgm:prSet presAssocID="{AC4998D8-FE66-41C8-9F74-442C967428F2}" presName="firstChild" presStyleLbl="bgAccFollowNode1" presStyleIdx="2" presStyleCnt="4"/>
      <dgm:spPr/>
      <dgm:t>
        <a:bodyPr/>
        <a:lstStyle/>
        <a:p>
          <a:endParaRPr lang="it-IT"/>
        </a:p>
      </dgm:t>
    </dgm:pt>
    <dgm:pt modelId="{481F750F-7CEF-4A9F-A6A4-9768864B73F1}" type="pres">
      <dgm:prSet presAssocID="{AC4998D8-FE66-41C8-9F74-442C967428F2}" presName="firstChildTx" presStyleLbl="bgAccFollowNode1" presStyleIdx="2" presStyleCnt="4">
        <dgm:presLayoutVars>
          <dgm:bulletEnabled val="1"/>
        </dgm:presLayoutVars>
      </dgm:prSet>
      <dgm:spPr/>
      <dgm:t>
        <a:bodyPr/>
        <a:lstStyle/>
        <a:p>
          <a:endParaRPr lang="it-IT"/>
        </a:p>
      </dgm:t>
    </dgm:pt>
    <dgm:pt modelId="{0085CC66-A2B8-4A7A-A5B8-548BCFE257FE}" type="pres">
      <dgm:prSet presAssocID="{8A81CAA1-229C-4663-BC1B-7CC56D001F16}" presName="comp" presStyleCnt="0"/>
      <dgm:spPr/>
    </dgm:pt>
    <dgm:pt modelId="{D4E2C8E3-A02E-4FF4-BAEE-77D538695140}" type="pres">
      <dgm:prSet presAssocID="{8A81CAA1-229C-4663-BC1B-7CC56D001F16}" presName="child" presStyleLbl="bgAccFollowNode1" presStyleIdx="3" presStyleCnt="4"/>
      <dgm:spPr/>
      <dgm:t>
        <a:bodyPr/>
        <a:lstStyle/>
        <a:p>
          <a:endParaRPr lang="it-IT"/>
        </a:p>
      </dgm:t>
    </dgm:pt>
    <dgm:pt modelId="{3873AEB4-33AF-4B6F-89C0-F3683CD28D6C}" type="pres">
      <dgm:prSet presAssocID="{8A81CAA1-229C-4663-BC1B-7CC56D001F16}" presName="childTx" presStyleLbl="bgAccFollowNode1" presStyleIdx="3" presStyleCnt="4">
        <dgm:presLayoutVars>
          <dgm:bulletEnabled val="1"/>
        </dgm:presLayoutVars>
      </dgm:prSet>
      <dgm:spPr/>
      <dgm:t>
        <a:bodyPr/>
        <a:lstStyle/>
        <a:p>
          <a:endParaRPr lang="it-IT"/>
        </a:p>
      </dgm:t>
    </dgm:pt>
    <dgm:pt modelId="{D7FA7626-7258-47B9-924A-4241B29A1A8B}" type="pres">
      <dgm:prSet presAssocID="{AC4998D8-FE66-41C8-9F74-442C967428F2}" presName="negSpace" presStyleCnt="0"/>
      <dgm:spPr/>
    </dgm:pt>
    <dgm:pt modelId="{226D4F63-DC17-476A-873B-3C761BF80676}" type="pres">
      <dgm:prSet presAssocID="{AC4998D8-FE66-41C8-9F74-442C967428F2}" presName="circle" presStyleLbl="node1" presStyleIdx="1" presStyleCnt="2"/>
      <dgm:spPr/>
      <dgm:t>
        <a:bodyPr/>
        <a:lstStyle/>
        <a:p>
          <a:endParaRPr lang="it-IT"/>
        </a:p>
      </dgm:t>
    </dgm:pt>
  </dgm:ptLst>
  <dgm:cxnLst>
    <dgm:cxn modelId="{7E9613BD-3335-4AE1-8F48-849310F2A68E}" type="presOf" srcId="{AC4998D8-FE66-41C8-9F74-442C967428F2}" destId="{226D4F63-DC17-476A-873B-3C761BF80676}" srcOrd="0" destOrd="0" presId="urn:microsoft.com/office/officeart/2005/8/layout/hList9"/>
    <dgm:cxn modelId="{86049C54-6900-4D96-AAB0-DD1E7AE91EB4}" type="presOf" srcId="{4D0EA15F-32E2-432A-8CEE-E730DB1982D9}" destId="{ACD9F1E9-C510-4B39-8D6E-2AC88361A315}" srcOrd="1" destOrd="0" presId="urn:microsoft.com/office/officeart/2005/8/layout/hList9"/>
    <dgm:cxn modelId="{06694FB7-01B3-4481-BBCC-1BA1ED6BCC89}" type="presOf" srcId="{568F365C-8857-49FC-8F64-81BFBCA4C503}" destId="{A8778BB1-11E6-4096-9600-5468EAECC08E}" srcOrd="0" destOrd="0" presId="urn:microsoft.com/office/officeart/2005/8/layout/hList9"/>
    <dgm:cxn modelId="{985C287A-F34D-49B6-9083-97D851B5DA2E}" type="presOf" srcId="{8A81CAA1-229C-4663-BC1B-7CC56D001F16}" destId="{3873AEB4-33AF-4B6F-89C0-F3683CD28D6C}" srcOrd="1" destOrd="0" presId="urn:microsoft.com/office/officeart/2005/8/layout/hList9"/>
    <dgm:cxn modelId="{081EC181-7CED-488C-A57A-1779FA0EE066}" type="presOf" srcId="{8A81CAA1-229C-4663-BC1B-7CC56D001F16}" destId="{D4E2C8E3-A02E-4FF4-BAEE-77D538695140}" srcOrd="0" destOrd="0" presId="urn:microsoft.com/office/officeart/2005/8/layout/hList9"/>
    <dgm:cxn modelId="{94C935F8-3F37-48DD-A22D-5B1F177ED3D5}" type="presOf" srcId="{2F40446C-77D1-41E6-9F11-622B134A66B1}" destId="{3A72D386-8515-4EE4-80D9-BCA46736C250}" srcOrd="1" destOrd="0" presId="urn:microsoft.com/office/officeart/2005/8/layout/hList9"/>
    <dgm:cxn modelId="{8AF1E490-17D2-40D8-950A-B78D1BA3E0ED}" srcId="{CE6E1063-F565-4044-9C77-624F9E9E06EF}" destId="{2F40446C-77D1-41E6-9F11-622B134A66B1}" srcOrd="1" destOrd="0" parTransId="{00432022-C691-434A-96C8-E28998602210}" sibTransId="{95E356D9-4B0B-49BE-942E-5D759877B4B4}"/>
    <dgm:cxn modelId="{28080845-E28C-4F87-8B50-611A287601E9}" type="presOf" srcId="{CE6E1063-F565-4044-9C77-624F9E9E06EF}" destId="{998ED0FB-D1DD-49F2-9918-7C17AC3894D3}" srcOrd="0" destOrd="0" presId="urn:microsoft.com/office/officeart/2005/8/layout/hList9"/>
    <dgm:cxn modelId="{17BE257C-0EC1-40E6-B092-B1FBD4BD9540}" type="presOf" srcId="{4A664F2F-8A71-4AF4-A747-DC2742259B41}" destId="{46A47452-7DB8-49CA-BDAB-85944319891D}" srcOrd="0" destOrd="0" presId="urn:microsoft.com/office/officeart/2005/8/layout/hList9"/>
    <dgm:cxn modelId="{55E19817-1CFE-4878-8270-C40585BBA8E6}" type="presOf" srcId="{4D0EA15F-32E2-432A-8CEE-E730DB1982D9}" destId="{3E7CF02B-89A9-4031-800A-C565008F8241}" srcOrd="0" destOrd="0" presId="urn:microsoft.com/office/officeart/2005/8/layout/hList9"/>
    <dgm:cxn modelId="{9F9E1A77-801E-481D-B54A-F408ED2434C6}" type="presOf" srcId="{2F40446C-77D1-41E6-9F11-622B134A66B1}" destId="{CB2D5D05-68AE-4486-88BA-C018147D5472}" srcOrd="0" destOrd="0" presId="urn:microsoft.com/office/officeart/2005/8/layout/hList9"/>
    <dgm:cxn modelId="{606C9339-03BC-4668-89A3-6022DAFFB0E2}" srcId="{AC4998D8-FE66-41C8-9F74-442C967428F2}" destId="{4A664F2F-8A71-4AF4-A747-DC2742259B41}" srcOrd="0" destOrd="0" parTransId="{B11EF78A-2B08-4CF4-BCBA-BDB46F776553}" sibTransId="{5C1F476B-5122-4DE7-9C89-171A43E420D4}"/>
    <dgm:cxn modelId="{40913E81-05A6-4750-9705-1A96A7049629}" type="presOf" srcId="{4A664F2F-8A71-4AF4-A747-DC2742259B41}" destId="{481F750F-7CEF-4A9F-A6A4-9768864B73F1}" srcOrd="1" destOrd="0" presId="urn:microsoft.com/office/officeart/2005/8/layout/hList9"/>
    <dgm:cxn modelId="{6727C18F-0EFA-4F01-A23F-3B0F96C0C808}" srcId="{568F365C-8857-49FC-8F64-81BFBCA4C503}" destId="{CE6E1063-F565-4044-9C77-624F9E9E06EF}" srcOrd="0" destOrd="0" parTransId="{6944B832-2DE6-442F-8E3B-2EF37328C1C2}" sibTransId="{62885BBA-6B52-4B9A-91C7-964CE1307990}"/>
    <dgm:cxn modelId="{CE5F5B18-68CD-4B57-BD3B-62467E9C3AA4}" srcId="{568F365C-8857-49FC-8F64-81BFBCA4C503}" destId="{AC4998D8-FE66-41C8-9F74-442C967428F2}" srcOrd="1" destOrd="0" parTransId="{B82AF00E-AABB-457B-BF0B-ADB9D578CF34}" sibTransId="{9AB7A70E-03DF-4CFB-B0FD-69A5CD9FD585}"/>
    <dgm:cxn modelId="{0FC7AFB9-8A3D-4D8B-B2DE-BA7C8131D16C}" srcId="{AC4998D8-FE66-41C8-9F74-442C967428F2}" destId="{8A81CAA1-229C-4663-BC1B-7CC56D001F16}" srcOrd="1" destOrd="0" parTransId="{DC006D13-E2BC-4E5F-8672-30ABEC344E22}" sibTransId="{2FB6276C-C371-43AF-8E11-14EAD9D2F093}"/>
    <dgm:cxn modelId="{23271B03-1AE4-4F5F-ACC4-B23F8D142A4A}" srcId="{CE6E1063-F565-4044-9C77-624F9E9E06EF}" destId="{4D0EA15F-32E2-432A-8CEE-E730DB1982D9}" srcOrd="0" destOrd="0" parTransId="{69FB17F8-EE4E-45D1-8B46-51B9CA19F190}" sibTransId="{799AED0E-DF8B-4A8A-9715-60C0C7FCA12B}"/>
    <dgm:cxn modelId="{4596E812-DC32-40E1-B83C-931B0E473D20}" type="presParOf" srcId="{A8778BB1-11E6-4096-9600-5468EAECC08E}" destId="{F538D3DA-B8B7-41D5-A859-BC23246B29F9}" srcOrd="0" destOrd="0" presId="urn:microsoft.com/office/officeart/2005/8/layout/hList9"/>
    <dgm:cxn modelId="{71A212E9-41B7-4D5C-A7A1-BE5CDA9D5C82}" type="presParOf" srcId="{A8778BB1-11E6-4096-9600-5468EAECC08E}" destId="{19D50788-DA8F-4FFF-8131-C98270978244}" srcOrd="1" destOrd="0" presId="urn:microsoft.com/office/officeart/2005/8/layout/hList9"/>
    <dgm:cxn modelId="{E94F3226-066C-48E6-99BA-FB297A099215}" type="presParOf" srcId="{19D50788-DA8F-4FFF-8131-C98270978244}" destId="{8E19BD30-6E1C-4483-B744-5E40A65FC06E}" srcOrd="0" destOrd="0" presId="urn:microsoft.com/office/officeart/2005/8/layout/hList9"/>
    <dgm:cxn modelId="{7C4F0D58-4405-4914-9FAD-9F9B7985F78A}" type="presParOf" srcId="{19D50788-DA8F-4FFF-8131-C98270978244}" destId="{CB8A8B93-40BD-425D-AAA5-F9A9B1F830F9}" srcOrd="1" destOrd="0" presId="urn:microsoft.com/office/officeart/2005/8/layout/hList9"/>
    <dgm:cxn modelId="{A7D4CADC-3171-4C7C-875E-F3B6494434DE}" type="presParOf" srcId="{CB8A8B93-40BD-425D-AAA5-F9A9B1F830F9}" destId="{3E7CF02B-89A9-4031-800A-C565008F8241}" srcOrd="0" destOrd="0" presId="urn:microsoft.com/office/officeart/2005/8/layout/hList9"/>
    <dgm:cxn modelId="{147B6FEA-AC76-41D8-A94A-992DEFE4245F}" type="presParOf" srcId="{CB8A8B93-40BD-425D-AAA5-F9A9B1F830F9}" destId="{ACD9F1E9-C510-4B39-8D6E-2AC88361A315}" srcOrd="1" destOrd="0" presId="urn:microsoft.com/office/officeart/2005/8/layout/hList9"/>
    <dgm:cxn modelId="{CC3229D4-36FD-4800-81CF-A3F0B255348F}" type="presParOf" srcId="{19D50788-DA8F-4FFF-8131-C98270978244}" destId="{9627D657-0923-43FA-8A22-A8F7769C9ADE}" srcOrd="2" destOrd="0" presId="urn:microsoft.com/office/officeart/2005/8/layout/hList9"/>
    <dgm:cxn modelId="{E1A85871-467A-4511-A1DD-EB71A1E043E5}" type="presParOf" srcId="{9627D657-0923-43FA-8A22-A8F7769C9ADE}" destId="{CB2D5D05-68AE-4486-88BA-C018147D5472}" srcOrd="0" destOrd="0" presId="urn:microsoft.com/office/officeart/2005/8/layout/hList9"/>
    <dgm:cxn modelId="{93F50C91-F9B7-40A1-9622-F51EDBF4B886}" type="presParOf" srcId="{9627D657-0923-43FA-8A22-A8F7769C9ADE}" destId="{3A72D386-8515-4EE4-80D9-BCA46736C250}" srcOrd="1" destOrd="0" presId="urn:microsoft.com/office/officeart/2005/8/layout/hList9"/>
    <dgm:cxn modelId="{9E706CFA-48EA-4CBD-8007-1B168386E96F}" type="presParOf" srcId="{A8778BB1-11E6-4096-9600-5468EAECC08E}" destId="{140B01EA-9BA4-46AA-B589-D4F733E0466F}" srcOrd="2" destOrd="0" presId="urn:microsoft.com/office/officeart/2005/8/layout/hList9"/>
    <dgm:cxn modelId="{3AC2FF8A-A006-45AC-853A-000D30B04F53}" type="presParOf" srcId="{A8778BB1-11E6-4096-9600-5468EAECC08E}" destId="{998ED0FB-D1DD-49F2-9918-7C17AC3894D3}" srcOrd="3" destOrd="0" presId="urn:microsoft.com/office/officeart/2005/8/layout/hList9"/>
    <dgm:cxn modelId="{C0FE723D-F113-4731-B8E8-B68BBC810EB4}" type="presParOf" srcId="{A8778BB1-11E6-4096-9600-5468EAECC08E}" destId="{A1FE2C1E-A355-4C05-82F1-5DAD7A495B0E}" srcOrd="4" destOrd="0" presId="urn:microsoft.com/office/officeart/2005/8/layout/hList9"/>
    <dgm:cxn modelId="{60EA54C4-6D87-433F-AB78-E8B3DDE3B89E}" type="presParOf" srcId="{A8778BB1-11E6-4096-9600-5468EAECC08E}" destId="{7B90233C-4890-4631-892A-3CA267074033}" srcOrd="5" destOrd="0" presId="urn:microsoft.com/office/officeart/2005/8/layout/hList9"/>
    <dgm:cxn modelId="{4BCECCB2-C21E-4889-B0E3-E7C1468332C0}" type="presParOf" srcId="{A8778BB1-11E6-4096-9600-5468EAECC08E}" destId="{99376720-1784-47B3-B0CB-81FCE80689E4}" srcOrd="6" destOrd="0" presId="urn:microsoft.com/office/officeart/2005/8/layout/hList9"/>
    <dgm:cxn modelId="{C6687474-F6BD-4B6D-89EA-EDE8CA6E20AC}" type="presParOf" srcId="{99376720-1784-47B3-B0CB-81FCE80689E4}" destId="{35EED99C-0904-414A-A873-4F108E2AD0CA}" srcOrd="0" destOrd="0" presId="urn:microsoft.com/office/officeart/2005/8/layout/hList9"/>
    <dgm:cxn modelId="{23EEBBCF-E1AF-45A0-B3FB-F1A4B7F82814}" type="presParOf" srcId="{99376720-1784-47B3-B0CB-81FCE80689E4}" destId="{28CDF920-CEC5-4941-A2A9-791809359A6B}" srcOrd="1" destOrd="0" presId="urn:microsoft.com/office/officeart/2005/8/layout/hList9"/>
    <dgm:cxn modelId="{AE33373A-D05E-42F3-8465-AF4A32172007}" type="presParOf" srcId="{28CDF920-CEC5-4941-A2A9-791809359A6B}" destId="{46A47452-7DB8-49CA-BDAB-85944319891D}" srcOrd="0" destOrd="0" presId="urn:microsoft.com/office/officeart/2005/8/layout/hList9"/>
    <dgm:cxn modelId="{96930AFC-92B1-4F60-B9B6-56A24356F003}" type="presParOf" srcId="{28CDF920-CEC5-4941-A2A9-791809359A6B}" destId="{481F750F-7CEF-4A9F-A6A4-9768864B73F1}" srcOrd="1" destOrd="0" presId="urn:microsoft.com/office/officeart/2005/8/layout/hList9"/>
    <dgm:cxn modelId="{5B617780-EF25-4623-90BF-BFA2361330C7}" type="presParOf" srcId="{99376720-1784-47B3-B0CB-81FCE80689E4}" destId="{0085CC66-A2B8-4A7A-A5B8-548BCFE257FE}" srcOrd="2" destOrd="0" presId="urn:microsoft.com/office/officeart/2005/8/layout/hList9"/>
    <dgm:cxn modelId="{E59006A7-84AC-4873-ACD7-9B4557AAFAE1}" type="presParOf" srcId="{0085CC66-A2B8-4A7A-A5B8-548BCFE257FE}" destId="{D4E2C8E3-A02E-4FF4-BAEE-77D538695140}" srcOrd="0" destOrd="0" presId="urn:microsoft.com/office/officeart/2005/8/layout/hList9"/>
    <dgm:cxn modelId="{44F80569-9886-4CBA-894F-B0DF519E0A6D}" type="presParOf" srcId="{0085CC66-A2B8-4A7A-A5B8-548BCFE257FE}" destId="{3873AEB4-33AF-4B6F-89C0-F3683CD28D6C}" srcOrd="1" destOrd="0" presId="urn:microsoft.com/office/officeart/2005/8/layout/hList9"/>
    <dgm:cxn modelId="{0930C658-367C-45BB-B0C3-2942F8258565}" type="presParOf" srcId="{A8778BB1-11E6-4096-9600-5468EAECC08E}" destId="{D7FA7626-7258-47B9-924A-4241B29A1A8B}" srcOrd="7" destOrd="0" presId="urn:microsoft.com/office/officeart/2005/8/layout/hList9"/>
    <dgm:cxn modelId="{6AAD9611-40EA-4289-B34B-8FA5C987D5C8}" type="presParOf" srcId="{A8778BB1-11E6-4096-9600-5468EAECC08E}" destId="{226D4F63-DC17-476A-873B-3C761BF80676}"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284875-43E0-40C1-AE79-E3E5E47108D9}" type="doc">
      <dgm:prSet loTypeId="urn:microsoft.com/office/officeart/2005/8/layout/vList4" loCatId="list" qsTypeId="urn:microsoft.com/office/officeart/2005/8/quickstyle/simple1" qsCatId="simple" csTypeId="urn:microsoft.com/office/officeart/2005/8/colors/accent0_1" csCatId="mainScheme" phldr="1"/>
      <dgm:spPr/>
      <dgm:t>
        <a:bodyPr/>
        <a:lstStyle/>
        <a:p>
          <a:endParaRPr lang="it-IT"/>
        </a:p>
      </dgm:t>
    </dgm:pt>
    <dgm:pt modelId="{F1AEADFA-9347-4B5E-A4CF-5B9C550AC0D5}">
      <dgm:prSet phldrT="[Testo]" custT="1"/>
      <dgm:spPr/>
      <dgm:t>
        <a:bodyPr/>
        <a:lstStyle/>
        <a:p>
          <a:r>
            <a:rPr lang="it-IT" sz="2400" b="1" dirty="0">
              <a:solidFill>
                <a:srgbClr val="C00000"/>
              </a:solidFill>
              <a:latin typeface="Arial Narrow" panose="020B0606020202030204" pitchFamily="34" charset="0"/>
            </a:rPr>
            <a:t>Asimmetria informativa</a:t>
          </a:r>
        </a:p>
      </dgm:t>
    </dgm:pt>
    <dgm:pt modelId="{25DD894E-CE3A-4617-9CDD-B11A92F4F5B7}" type="parTrans" cxnId="{F5F5677F-A774-4585-9CB0-C3C7EAE8BFB1}">
      <dgm:prSet/>
      <dgm:spPr/>
      <dgm:t>
        <a:bodyPr/>
        <a:lstStyle/>
        <a:p>
          <a:endParaRPr lang="it-IT" sz="1800" b="1">
            <a:latin typeface="Arial Narrow" panose="020B0606020202030204" pitchFamily="34" charset="0"/>
          </a:endParaRPr>
        </a:p>
      </dgm:t>
    </dgm:pt>
    <dgm:pt modelId="{FBA24423-3A78-41F9-A801-6376861F55BC}" type="sibTrans" cxnId="{F5F5677F-A774-4585-9CB0-C3C7EAE8BFB1}">
      <dgm:prSet/>
      <dgm:spPr/>
      <dgm:t>
        <a:bodyPr/>
        <a:lstStyle/>
        <a:p>
          <a:endParaRPr lang="it-IT" sz="1800" b="1">
            <a:latin typeface="Arial Narrow" panose="020B0606020202030204" pitchFamily="34" charset="0"/>
          </a:endParaRPr>
        </a:p>
      </dgm:t>
    </dgm:pt>
    <dgm:pt modelId="{C1A40176-F32D-448F-A260-0D9CC51A2ED6}">
      <dgm:prSet phldrT="[Testo]" custT="1"/>
      <dgm:spPr/>
      <dgm:t>
        <a:bodyPr/>
        <a:lstStyle/>
        <a:p>
          <a:r>
            <a:rPr lang="it-IT" sz="1600" b="1" dirty="0">
              <a:latin typeface="Arial Narrow" panose="020B0606020202030204" pitchFamily="34" charset="0"/>
            </a:rPr>
            <a:t>E’ una condizione in cui </a:t>
          </a:r>
          <a:r>
            <a:rPr lang="it-IT" sz="1600" b="1" dirty="0">
              <a:solidFill>
                <a:srgbClr val="C00000"/>
              </a:solidFill>
              <a:latin typeface="Arial Narrow" panose="020B0606020202030204" pitchFamily="34" charset="0"/>
            </a:rPr>
            <a:t>un'informazione non è condivisa integralmente fra gli individui facenti parte del processo</a:t>
          </a:r>
          <a:r>
            <a:rPr lang="it-IT" sz="1600" b="1" dirty="0">
              <a:latin typeface="Arial Narrow" panose="020B0606020202030204" pitchFamily="34" charset="0"/>
            </a:rPr>
            <a:t>: una parte degli agenti interessati, dunque, detiene (o è percepito come colui che detiene) maggiori informazioni rispetto al resto dei partecipanti e può trarre un vantaggio da questa configurazione.</a:t>
          </a:r>
        </a:p>
      </dgm:t>
    </dgm:pt>
    <dgm:pt modelId="{5CC7776A-9FA0-4DE0-98F6-D2549EAF9B15}" type="parTrans" cxnId="{C19CE6C8-A32D-453D-A586-A3D6EA663283}">
      <dgm:prSet/>
      <dgm:spPr/>
      <dgm:t>
        <a:bodyPr/>
        <a:lstStyle/>
        <a:p>
          <a:endParaRPr lang="it-IT" sz="1800" b="1">
            <a:latin typeface="Arial Narrow" panose="020B0606020202030204" pitchFamily="34" charset="0"/>
          </a:endParaRPr>
        </a:p>
      </dgm:t>
    </dgm:pt>
    <dgm:pt modelId="{F2296785-4CF5-4AFA-90CF-A006606D0AD0}" type="sibTrans" cxnId="{C19CE6C8-A32D-453D-A586-A3D6EA663283}">
      <dgm:prSet/>
      <dgm:spPr/>
      <dgm:t>
        <a:bodyPr/>
        <a:lstStyle/>
        <a:p>
          <a:endParaRPr lang="it-IT" sz="1800" b="1">
            <a:latin typeface="Arial Narrow" panose="020B0606020202030204" pitchFamily="34" charset="0"/>
          </a:endParaRPr>
        </a:p>
      </dgm:t>
    </dgm:pt>
    <dgm:pt modelId="{D2F55D4D-F1C3-4F9C-A356-C5D80B875695}">
      <dgm:prSet phldrT="[Testo]" custT="1"/>
      <dgm:spPr/>
      <dgm:t>
        <a:bodyPr/>
        <a:lstStyle/>
        <a:p>
          <a:r>
            <a:rPr lang="it-IT" sz="2400" b="1" dirty="0">
              <a:solidFill>
                <a:srgbClr val="C00000"/>
              </a:solidFill>
              <a:latin typeface="Arial Narrow" panose="020B0606020202030204" pitchFamily="34" charset="0"/>
            </a:rPr>
            <a:t>Conflitto di interessi</a:t>
          </a:r>
        </a:p>
      </dgm:t>
    </dgm:pt>
    <dgm:pt modelId="{D0BF2C8D-451E-4168-A4A7-D8F1EDF759CB}" type="parTrans" cxnId="{C33F2756-2D84-4198-81EE-AB9AD4716746}">
      <dgm:prSet/>
      <dgm:spPr/>
      <dgm:t>
        <a:bodyPr/>
        <a:lstStyle/>
        <a:p>
          <a:endParaRPr lang="it-IT" sz="1800" b="1">
            <a:latin typeface="Arial Narrow" panose="020B0606020202030204" pitchFamily="34" charset="0"/>
          </a:endParaRPr>
        </a:p>
      </dgm:t>
    </dgm:pt>
    <dgm:pt modelId="{8994D97D-07B0-48EC-B1AF-B4CE64F01ECA}" type="sibTrans" cxnId="{C33F2756-2D84-4198-81EE-AB9AD4716746}">
      <dgm:prSet/>
      <dgm:spPr/>
      <dgm:t>
        <a:bodyPr/>
        <a:lstStyle/>
        <a:p>
          <a:endParaRPr lang="it-IT" sz="1800" b="1">
            <a:latin typeface="Arial Narrow" panose="020B0606020202030204" pitchFamily="34" charset="0"/>
          </a:endParaRPr>
        </a:p>
      </dgm:t>
    </dgm:pt>
    <dgm:pt modelId="{74A7A4DD-4928-4709-AFF5-DF32196AE990}">
      <dgm:prSet phldrT="[Testo]" custT="1"/>
      <dgm:spPr/>
      <dgm:t>
        <a:bodyPr/>
        <a:lstStyle/>
        <a:p>
          <a:r>
            <a:rPr lang="it-IT" sz="1600" b="1" dirty="0">
              <a:solidFill>
                <a:schemeClr val="tx1"/>
              </a:solidFill>
              <a:latin typeface="Arial Narrow" panose="020B0606020202030204" pitchFamily="34" charset="0"/>
            </a:rPr>
            <a:t>Il conflitto di interessi è la </a:t>
          </a:r>
          <a:r>
            <a:rPr lang="it-IT" sz="1600" b="1" dirty="0">
              <a:solidFill>
                <a:srgbClr val="C00000"/>
              </a:solidFill>
              <a:latin typeface="Arial Narrow" panose="020B0606020202030204" pitchFamily="34" charset="0"/>
            </a:rPr>
            <a:t>situazione o circostanza </a:t>
          </a:r>
          <a:r>
            <a:rPr lang="it-IT" sz="1600" b="1" dirty="0">
              <a:solidFill>
                <a:schemeClr val="tx1"/>
              </a:solidFill>
              <a:latin typeface="Arial Narrow" panose="020B0606020202030204" pitchFamily="34" charset="0"/>
            </a:rPr>
            <a:t>in cui due </a:t>
          </a:r>
          <a:r>
            <a:rPr lang="it-IT" sz="1600" b="1" dirty="0">
              <a:solidFill>
                <a:srgbClr val="C00000"/>
              </a:solidFill>
              <a:latin typeface="Arial Narrow" panose="020B0606020202030204" pitchFamily="34" charset="0"/>
            </a:rPr>
            <a:t>interessi</a:t>
          </a:r>
          <a:r>
            <a:rPr lang="it-IT" sz="1600" b="1" dirty="0">
              <a:solidFill>
                <a:schemeClr val="tx1"/>
              </a:solidFill>
              <a:latin typeface="Arial Narrow" panose="020B0606020202030204" pitchFamily="34" charset="0"/>
            </a:rPr>
            <a:t> in gioco </a:t>
          </a:r>
          <a:r>
            <a:rPr lang="it-IT" sz="1600" b="1" dirty="0">
              <a:solidFill>
                <a:srgbClr val="C00000"/>
              </a:solidFill>
              <a:latin typeface="Arial Narrow" panose="020B0606020202030204" pitchFamily="34" charset="0"/>
            </a:rPr>
            <a:t>non possono essere entrambi promossi </a:t>
          </a:r>
          <a:r>
            <a:rPr lang="it-IT" sz="1600" b="1" dirty="0">
              <a:solidFill>
                <a:schemeClr val="tx1"/>
              </a:solidFill>
              <a:latin typeface="Arial Narrow" panose="020B0606020202030204" pitchFamily="34" charset="0"/>
            </a:rPr>
            <a:t>dalle </a:t>
          </a:r>
          <a:r>
            <a:rPr lang="it-IT" sz="1600" b="1" dirty="0">
              <a:solidFill>
                <a:srgbClr val="C00000"/>
              </a:solidFill>
              <a:latin typeface="Arial Narrow" panose="020B0606020202030204" pitchFamily="34" charset="0"/>
            </a:rPr>
            <a:t>attività</a:t>
          </a:r>
          <a:r>
            <a:rPr lang="it-IT" sz="1600" b="1" dirty="0">
              <a:solidFill>
                <a:schemeClr val="tx1"/>
              </a:solidFill>
              <a:latin typeface="Arial Narrow" panose="020B0606020202030204" pitchFamily="34" charset="0"/>
            </a:rPr>
            <a:t>, dalle </a:t>
          </a:r>
          <a:r>
            <a:rPr lang="it-IT" sz="1600" b="1" dirty="0">
              <a:solidFill>
                <a:srgbClr val="C00000"/>
              </a:solidFill>
              <a:latin typeface="Arial Narrow" panose="020B0606020202030204" pitchFamily="34" charset="0"/>
            </a:rPr>
            <a:t>decisioni</a:t>
          </a:r>
          <a:r>
            <a:rPr lang="it-IT" sz="1600" b="1" dirty="0">
              <a:solidFill>
                <a:schemeClr val="tx1"/>
              </a:solidFill>
              <a:latin typeface="Arial Narrow" panose="020B0606020202030204" pitchFamily="34" charset="0"/>
            </a:rPr>
            <a:t> o dalle </a:t>
          </a:r>
          <a:r>
            <a:rPr lang="it-IT" sz="1600" b="1" dirty="0">
              <a:solidFill>
                <a:srgbClr val="C00000"/>
              </a:solidFill>
              <a:latin typeface="Arial Narrow" panose="020B0606020202030204" pitchFamily="34" charset="0"/>
            </a:rPr>
            <a:t>informazioni</a:t>
          </a:r>
          <a:r>
            <a:rPr lang="it-IT" sz="1600" b="1" dirty="0">
              <a:solidFill>
                <a:schemeClr val="tx1"/>
              </a:solidFill>
              <a:latin typeface="Arial Narrow" panose="020B0606020202030204" pitchFamily="34" charset="0"/>
            </a:rPr>
            <a:t> gestite una persona o da una organizzazione.</a:t>
          </a:r>
        </a:p>
      </dgm:t>
    </dgm:pt>
    <dgm:pt modelId="{132C2447-4739-46D7-B6CB-6FDFABECC19F}" type="parTrans" cxnId="{E0A67364-3F22-4F2F-B033-258552CB9C63}">
      <dgm:prSet/>
      <dgm:spPr/>
      <dgm:t>
        <a:bodyPr/>
        <a:lstStyle/>
        <a:p>
          <a:endParaRPr lang="it-IT" sz="1800" b="1">
            <a:latin typeface="Arial Narrow" panose="020B0606020202030204" pitchFamily="34" charset="0"/>
          </a:endParaRPr>
        </a:p>
      </dgm:t>
    </dgm:pt>
    <dgm:pt modelId="{90085FB3-62ED-425D-871B-D7337149ABEA}" type="sibTrans" cxnId="{E0A67364-3F22-4F2F-B033-258552CB9C63}">
      <dgm:prSet/>
      <dgm:spPr/>
      <dgm:t>
        <a:bodyPr/>
        <a:lstStyle/>
        <a:p>
          <a:endParaRPr lang="it-IT" sz="1800" b="1">
            <a:latin typeface="Arial Narrow" panose="020B0606020202030204" pitchFamily="34" charset="0"/>
          </a:endParaRPr>
        </a:p>
      </dgm:t>
    </dgm:pt>
    <dgm:pt modelId="{430369A1-FEBE-4F65-AE7B-CAF6E72FDE94}">
      <dgm:prSet custT="1"/>
      <dgm:spPr/>
      <dgm:t>
        <a:bodyPr/>
        <a:lstStyle/>
        <a:p>
          <a:r>
            <a:rPr lang="it-IT" sz="2400" b="1" dirty="0">
              <a:solidFill>
                <a:srgbClr val="C00000"/>
              </a:solidFill>
              <a:latin typeface="Arial Narrow" panose="020B0606020202030204" pitchFamily="34" charset="0"/>
            </a:rPr>
            <a:t>Azzardo morale</a:t>
          </a:r>
        </a:p>
      </dgm:t>
    </dgm:pt>
    <dgm:pt modelId="{69AF8C0E-0A2D-473F-B9F1-63C4331EDCB4}" type="parTrans" cxnId="{5E3402FF-993C-4DDB-A3B9-9ECA77DDC1AE}">
      <dgm:prSet/>
      <dgm:spPr/>
      <dgm:t>
        <a:bodyPr/>
        <a:lstStyle/>
        <a:p>
          <a:endParaRPr lang="it-IT" sz="1800" b="1">
            <a:latin typeface="Arial Narrow" panose="020B0606020202030204" pitchFamily="34" charset="0"/>
          </a:endParaRPr>
        </a:p>
      </dgm:t>
    </dgm:pt>
    <dgm:pt modelId="{B2727EEC-A152-4874-958C-A5560B269F7D}" type="sibTrans" cxnId="{5E3402FF-993C-4DDB-A3B9-9ECA77DDC1AE}">
      <dgm:prSet/>
      <dgm:spPr/>
      <dgm:t>
        <a:bodyPr/>
        <a:lstStyle/>
        <a:p>
          <a:endParaRPr lang="it-IT" sz="1800" b="1">
            <a:latin typeface="Arial Narrow" panose="020B0606020202030204" pitchFamily="34" charset="0"/>
          </a:endParaRPr>
        </a:p>
      </dgm:t>
    </dgm:pt>
    <dgm:pt modelId="{665E89E7-A219-44D4-A1DD-D3C02BA8215D}">
      <dgm:prSet custT="1"/>
      <dgm:spPr/>
      <dgm:t>
        <a:bodyPr/>
        <a:lstStyle/>
        <a:p>
          <a:r>
            <a:rPr lang="it-IT" sz="1600" b="1" dirty="0">
              <a:solidFill>
                <a:schemeClr val="tx1"/>
              </a:solidFill>
              <a:latin typeface="Arial Narrow" panose="020B0606020202030204" pitchFamily="34" charset="0"/>
            </a:rPr>
            <a:t>E’ un </a:t>
          </a:r>
          <a:r>
            <a:rPr lang="it-IT" sz="1600" b="1" dirty="0">
              <a:solidFill>
                <a:srgbClr val="C00000"/>
              </a:solidFill>
              <a:latin typeface="Arial Narrow" panose="020B0606020202030204" pitchFamily="34" charset="0"/>
            </a:rPr>
            <a:t>comportamento opportunistico</a:t>
          </a:r>
          <a:r>
            <a:rPr lang="it-IT" sz="1600" b="1" dirty="0">
              <a:solidFill>
                <a:schemeClr val="tx1"/>
              </a:solidFill>
              <a:latin typeface="Arial Narrow" panose="020B0606020202030204" pitchFamily="34" charset="0"/>
            </a:rPr>
            <a:t>, che può portare gli individui a perseguire i propri interessi a spese della controparte, confidando nella impossibilità, per quest'ultima, di verificare la presenza di dolo o negligenza.</a:t>
          </a:r>
        </a:p>
      </dgm:t>
    </dgm:pt>
    <dgm:pt modelId="{9E60E403-7337-47A6-A4FD-4A2A4EFDE255}" type="sibTrans" cxnId="{23275A02-5FB8-47EB-A05F-0667B44AF588}">
      <dgm:prSet/>
      <dgm:spPr/>
      <dgm:t>
        <a:bodyPr/>
        <a:lstStyle/>
        <a:p>
          <a:endParaRPr lang="it-IT">
            <a:latin typeface="Arial Narrow" panose="020B0606020202030204" pitchFamily="34" charset="0"/>
          </a:endParaRPr>
        </a:p>
      </dgm:t>
    </dgm:pt>
    <dgm:pt modelId="{CB5C9AB2-736A-40E7-802C-10547DE90EAD}" type="parTrans" cxnId="{23275A02-5FB8-47EB-A05F-0667B44AF588}">
      <dgm:prSet/>
      <dgm:spPr/>
      <dgm:t>
        <a:bodyPr/>
        <a:lstStyle/>
        <a:p>
          <a:endParaRPr lang="it-IT">
            <a:latin typeface="Arial Narrow" panose="020B0606020202030204" pitchFamily="34" charset="0"/>
          </a:endParaRPr>
        </a:p>
      </dgm:t>
    </dgm:pt>
    <dgm:pt modelId="{9412779E-DF67-425A-B644-971D687B13A9}" type="pres">
      <dgm:prSet presAssocID="{37284875-43E0-40C1-AE79-E3E5E47108D9}" presName="linear" presStyleCnt="0">
        <dgm:presLayoutVars>
          <dgm:dir/>
          <dgm:resizeHandles val="exact"/>
        </dgm:presLayoutVars>
      </dgm:prSet>
      <dgm:spPr/>
      <dgm:t>
        <a:bodyPr/>
        <a:lstStyle/>
        <a:p>
          <a:endParaRPr lang="it-IT"/>
        </a:p>
      </dgm:t>
    </dgm:pt>
    <dgm:pt modelId="{6EF2880B-48C5-4C0F-8FB0-7CE6F2BE47A2}" type="pres">
      <dgm:prSet presAssocID="{F1AEADFA-9347-4B5E-A4CF-5B9C550AC0D5}" presName="comp" presStyleCnt="0"/>
      <dgm:spPr/>
    </dgm:pt>
    <dgm:pt modelId="{D14B5105-47C9-4A71-8D68-29B7E8FC5D61}" type="pres">
      <dgm:prSet presAssocID="{F1AEADFA-9347-4B5E-A4CF-5B9C550AC0D5}" presName="box" presStyleLbl="node1" presStyleIdx="0" presStyleCnt="3" custScaleY="122451"/>
      <dgm:spPr/>
      <dgm:t>
        <a:bodyPr/>
        <a:lstStyle/>
        <a:p>
          <a:endParaRPr lang="it-IT"/>
        </a:p>
      </dgm:t>
    </dgm:pt>
    <dgm:pt modelId="{B9EE6394-FEFC-41CC-BA2F-AD4112712659}" type="pres">
      <dgm:prSet presAssocID="{F1AEADFA-9347-4B5E-A4CF-5B9C550AC0D5}"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61164620-DC8A-4192-ACA5-3A7F2D6DE725}" type="pres">
      <dgm:prSet presAssocID="{F1AEADFA-9347-4B5E-A4CF-5B9C550AC0D5}" presName="text" presStyleLbl="node1" presStyleIdx="0" presStyleCnt="3">
        <dgm:presLayoutVars>
          <dgm:bulletEnabled val="1"/>
        </dgm:presLayoutVars>
      </dgm:prSet>
      <dgm:spPr/>
      <dgm:t>
        <a:bodyPr/>
        <a:lstStyle/>
        <a:p>
          <a:endParaRPr lang="it-IT"/>
        </a:p>
      </dgm:t>
    </dgm:pt>
    <dgm:pt modelId="{D2ED69CD-A03A-4E64-A5D9-96247ED5A822}" type="pres">
      <dgm:prSet presAssocID="{FBA24423-3A78-41F9-A801-6376861F55BC}" presName="spacer" presStyleCnt="0"/>
      <dgm:spPr/>
    </dgm:pt>
    <dgm:pt modelId="{9AA40ED7-86A4-46A8-AFA2-6CF7F308E26D}" type="pres">
      <dgm:prSet presAssocID="{D2F55D4D-F1C3-4F9C-A356-C5D80B875695}" presName="comp" presStyleCnt="0"/>
      <dgm:spPr/>
    </dgm:pt>
    <dgm:pt modelId="{6177EC35-86CC-4AE8-8F2B-E54DE234805C}" type="pres">
      <dgm:prSet presAssocID="{D2F55D4D-F1C3-4F9C-A356-C5D80B875695}" presName="box" presStyleLbl="node1" presStyleIdx="1" presStyleCnt="3"/>
      <dgm:spPr/>
      <dgm:t>
        <a:bodyPr/>
        <a:lstStyle/>
        <a:p>
          <a:endParaRPr lang="it-IT"/>
        </a:p>
      </dgm:t>
    </dgm:pt>
    <dgm:pt modelId="{FD35BB13-518A-419E-BC92-B38D88125859}" type="pres">
      <dgm:prSet presAssocID="{D2F55D4D-F1C3-4F9C-A356-C5D80B875695}" presName="img" presStyleLbl="fgImgPlace1" presStyleIdx="1" presStyleCnt="3"/>
      <dgm:spPr>
        <a:blipFill>
          <a:blip xmlns:r="http://schemas.openxmlformats.org/officeDocument/2006/relationships" r:embed="rId2"/>
          <a:srcRect/>
          <a:stretch>
            <a:fillRect t="-20000" b="-20000"/>
          </a:stretch>
        </a:blipFill>
      </dgm:spPr>
    </dgm:pt>
    <dgm:pt modelId="{82519D0C-2052-40D2-A61E-75F340323610}" type="pres">
      <dgm:prSet presAssocID="{D2F55D4D-F1C3-4F9C-A356-C5D80B875695}" presName="text" presStyleLbl="node1" presStyleIdx="1" presStyleCnt="3">
        <dgm:presLayoutVars>
          <dgm:bulletEnabled val="1"/>
        </dgm:presLayoutVars>
      </dgm:prSet>
      <dgm:spPr/>
      <dgm:t>
        <a:bodyPr/>
        <a:lstStyle/>
        <a:p>
          <a:endParaRPr lang="it-IT"/>
        </a:p>
      </dgm:t>
    </dgm:pt>
    <dgm:pt modelId="{923DF30F-32BD-4874-AE4E-9901D6DA776F}" type="pres">
      <dgm:prSet presAssocID="{8994D97D-07B0-48EC-B1AF-B4CE64F01ECA}" presName="spacer" presStyleCnt="0"/>
      <dgm:spPr/>
    </dgm:pt>
    <dgm:pt modelId="{0C70E91A-CEB8-4E8C-92B6-710EFA24FE2C}" type="pres">
      <dgm:prSet presAssocID="{430369A1-FEBE-4F65-AE7B-CAF6E72FDE94}" presName="comp" presStyleCnt="0"/>
      <dgm:spPr/>
    </dgm:pt>
    <dgm:pt modelId="{0F6A4DC7-5566-4A13-930F-4C25AB5BD0D8}" type="pres">
      <dgm:prSet presAssocID="{430369A1-FEBE-4F65-AE7B-CAF6E72FDE94}" presName="box" presStyleLbl="node1" presStyleIdx="2" presStyleCnt="3"/>
      <dgm:spPr/>
      <dgm:t>
        <a:bodyPr/>
        <a:lstStyle/>
        <a:p>
          <a:endParaRPr lang="it-IT"/>
        </a:p>
      </dgm:t>
    </dgm:pt>
    <dgm:pt modelId="{1C8C5884-30BB-44FF-91CE-978B6BA38147}" type="pres">
      <dgm:prSet presAssocID="{430369A1-FEBE-4F65-AE7B-CAF6E72FDE94}"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32000" b="-32000"/>
          </a:stretch>
        </a:blipFill>
      </dgm:spPr>
    </dgm:pt>
    <dgm:pt modelId="{FFF4E64D-4594-4B5E-B942-EACE6E052857}" type="pres">
      <dgm:prSet presAssocID="{430369A1-FEBE-4F65-AE7B-CAF6E72FDE94}" presName="text" presStyleLbl="node1" presStyleIdx="2" presStyleCnt="3">
        <dgm:presLayoutVars>
          <dgm:bulletEnabled val="1"/>
        </dgm:presLayoutVars>
      </dgm:prSet>
      <dgm:spPr/>
      <dgm:t>
        <a:bodyPr/>
        <a:lstStyle/>
        <a:p>
          <a:endParaRPr lang="it-IT"/>
        </a:p>
      </dgm:t>
    </dgm:pt>
  </dgm:ptLst>
  <dgm:cxnLst>
    <dgm:cxn modelId="{3E37260C-2232-427F-815A-649690C6093E}" type="presOf" srcId="{F1AEADFA-9347-4B5E-A4CF-5B9C550AC0D5}" destId="{61164620-DC8A-4192-ACA5-3A7F2D6DE725}" srcOrd="1" destOrd="0" presId="urn:microsoft.com/office/officeart/2005/8/layout/vList4"/>
    <dgm:cxn modelId="{5E3402FF-993C-4DDB-A3B9-9ECA77DDC1AE}" srcId="{37284875-43E0-40C1-AE79-E3E5E47108D9}" destId="{430369A1-FEBE-4F65-AE7B-CAF6E72FDE94}" srcOrd="2" destOrd="0" parTransId="{69AF8C0E-0A2D-473F-B9F1-63C4331EDCB4}" sibTransId="{B2727EEC-A152-4874-958C-A5560B269F7D}"/>
    <dgm:cxn modelId="{0A24B07C-F598-49A6-B976-3013A47F8DAB}" type="presOf" srcId="{D2F55D4D-F1C3-4F9C-A356-C5D80B875695}" destId="{82519D0C-2052-40D2-A61E-75F340323610}" srcOrd="1" destOrd="0" presId="urn:microsoft.com/office/officeart/2005/8/layout/vList4"/>
    <dgm:cxn modelId="{93B30AE8-D277-4A3F-99FD-D64734FBB4F8}" type="presOf" srcId="{C1A40176-F32D-448F-A260-0D9CC51A2ED6}" destId="{61164620-DC8A-4192-ACA5-3A7F2D6DE725}" srcOrd="1" destOrd="1" presId="urn:microsoft.com/office/officeart/2005/8/layout/vList4"/>
    <dgm:cxn modelId="{9D493BC1-B215-419F-AEB4-089F41F6F2B7}" type="presOf" srcId="{C1A40176-F32D-448F-A260-0D9CC51A2ED6}" destId="{D14B5105-47C9-4A71-8D68-29B7E8FC5D61}" srcOrd="0" destOrd="1" presId="urn:microsoft.com/office/officeart/2005/8/layout/vList4"/>
    <dgm:cxn modelId="{F5F5677F-A774-4585-9CB0-C3C7EAE8BFB1}" srcId="{37284875-43E0-40C1-AE79-E3E5E47108D9}" destId="{F1AEADFA-9347-4B5E-A4CF-5B9C550AC0D5}" srcOrd="0" destOrd="0" parTransId="{25DD894E-CE3A-4617-9CDD-B11A92F4F5B7}" sibTransId="{FBA24423-3A78-41F9-A801-6376861F55BC}"/>
    <dgm:cxn modelId="{9B1DA409-CA76-41B4-BC60-2C0F9A5F50D9}" type="presOf" srcId="{74A7A4DD-4928-4709-AFF5-DF32196AE990}" destId="{6177EC35-86CC-4AE8-8F2B-E54DE234805C}" srcOrd="0" destOrd="1" presId="urn:microsoft.com/office/officeart/2005/8/layout/vList4"/>
    <dgm:cxn modelId="{C1A78E3F-CFAD-4340-82FD-056D9AE5D302}" type="presOf" srcId="{D2F55D4D-F1C3-4F9C-A356-C5D80B875695}" destId="{6177EC35-86CC-4AE8-8F2B-E54DE234805C}" srcOrd="0" destOrd="0" presId="urn:microsoft.com/office/officeart/2005/8/layout/vList4"/>
    <dgm:cxn modelId="{053984B9-BD15-4A07-A5C3-546600A6802C}" type="presOf" srcId="{37284875-43E0-40C1-AE79-E3E5E47108D9}" destId="{9412779E-DF67-425A-B644-971D687B13A9}" srcOrd="0" destOrd="0" presId="urn:microsoft.com/office/officeart/2005/8/layout/vList4"/>
    <dgm:cxn modelId="{C19CE6C8-A32D-453D-A586-A3D6EA663283}" srcId="{F1AEADFA-9347-4B5E-A4CF-5B9C550AC0D5}" destId="{C1A40176-F32D-448F-A260-0D9CC51A2ED6}" srcOrd="0" destOrd="0" parTransId="{5CC7776A-9FA0-4DE0-98F6-D2549EAF9B15}" sibTransId="{F2296785-4CF5-4AFA-90CF-A006606D0AD0}"/>
    <dgm:cxn modelId="{B8F0FCE5-9F5A-4412-8BB3-66F370F813EE}" type="presOf" srcId="{430369A1-FEBE-4F65-AE7B-CAF6E72FDE94}" destId="{FFF4E64D-4594-4B5E-B942-EACE6E052857}" srcOrd="1" destOrd="0" presId="urn:microsoft.com/office/officeart/2005/8/layout/vList4"/>
    <dgm:cxn modelId="{E0A67364-3F22-4F2F-B033-258552CB9C63}" srcId="{D2F55D4D-F1C3-4F9C-A356-C5D80B875695}" destId="{74A7A4DD-4928-4709-AFF5-DF32196AE990}" srcOrd="0" destOrd="0" parTransId="{132C2447-4739-46D7-B6CB-6FDFABECC19F}" sibTransId="{90085FB3-62ED-425D-871B-D7337149ABEA}"/>
    <dgm:cxn modelId="{C33F2756-2D84-4198-81EE-AB9AD4716746}" srcId="{37284875-43E0-40C1-AE79-E3E5E47108D9}" destId="{D2F55D4D-F1C3-4F9C-A356-C5D80B875695}" srcOrd="1" destOrd="0" parTransId="{D0BF2C8D-451E-4168-A4A7-D8F1EDF759CB}" sibTransId="{8994D97D-07B0-48EC-B1AF-B4CE64F01ECA}"/>
    <dgm:cxn modelId="{8A9212A1-6ACE-48B4-981C-C431468156AE}" type="presOf" srcId="{430369A1-FEBE-4F65-AE7B-CAF6E72FDE94}" destId="{0F6A4DC7-5566-4A13-930F-4C25AB5BD0D8}" srcOrd="0" destOrd="0" presId="urn:microsoft.com/office/officeart/2005/8/layout/vList4"/>
    <dgm:cxn modelId="{BAF8C46A-8FE6-4737-B0C5-C95DA1563F04}" type="presOf" srcId="{F1AEADFA-9347-4B5E-A4CF-5B9C550AC0D5}" destId="{D14B5105-47C9-4A71-8D68-29B7E8FC5D61}" srcOrd="0" destOrd="0" presId="urn:microsoft.com/office/officeart/2005/8/layout/vList4"/>
    <dgm:cxn modelId="{C533E8C4-1A97-4C48-B8D4-25EE0497E137}" type="presOf" srcId="{74A7A4DD-4928-4709-AFF5-DF32196AE990}" destId="{82519D0C-2052-40D2-A61E-75F340323610}" srcOrd="1" destOrd="1" presId="urn:microsoft.com/office/officeart/2005/8/layout/vList4"/>
    <dgm:cxn modelId="{993551B4-A9E0-45FA-8874-6C2D45DA601A}" type="presOf" srcId="{665E89E7-A219-44D4-A1DD-D3C02BA8215D}" destId="{0F6A4DC7-5566-4A13-930F-4C25AB5BD0D8}" srcOrd="0" destOrd="1" presId="urn:microsoft.com/office/officeart/2005/8/layout/vList4"/>
    <dgm:cxn modelId="{23275A02-5FB8-47EB-A05F-0667B44AF588}" srcId="{430369A1-FEBE-4F65-AE7B-CAF6E72FDE94}" destId="{665E89E7-A219-44D4-A1DD-D3C02BA8215D}" srcOrd="0" destOrd="0" parTransId="{CB5C9AB2-736A-40E7-802C-10547DE90EAD}" sibTransId="{9E60E403-7337-47A6-A4FD-4A2A4EFDE255}"/>
    <dgm:cxn modelId="{6F993D8B-9FF5-484F-89F5-4461AB60E35D}" type="presOf" srcId="{665E89E7-A219-44D4-A1DD-D3C02BA8215D}" destId="{FFF4E64D-4594-4B5E-B942-EACE6E052857}" srcOrd="1" destOrd="1" presId="urn:microsoft.com/office/officeart/2005/8/layout/vList4"/>
    <dgm:cxn modelId="{A1FD3BA5-CD38-4B2F-BE89-F74FC0BB752B}" type="presParOf" srcId="{9412779E-DF67-425A-B644-971D687B13A9}" destId="{6EF2880B-48C5-4C0F-8FB0-7CE6F2BE47A2}" srcOrd="0" destOrd="0" presId="urn:microsoft.com/office/officeart/2005/8/layout/vList4"/>
    <dgm:cxn modelId="{CEA143B2-4D0D-4EDC-9BE9-8467BC448E84}" type="presParOf" srcId="{6EF2880B-48C5-4C0F-8FB0-7CE6F2BE47A2}" destId="{D14B5105-47C9-4A71-8D68-29B7E8FC5D61}" srcOrd="0" destOrd="0" presId="urn:microsoft.com/office/officeart/2005/8/layout/vList4"/>
    <dgm:cxn modelId="{D248CA6A-23F1-43F5-AAA1-C74A6A2AE6CD}" type="presParOf" srcId="{6EF2880B-48C5-4C0F-8FB0-7CE6F2BE47A2}" destId="{B9EE6394-FEFC-41CC-BA2F-AD4112712659}" srcOrd="1" destOrd="0" presId="urn:microsoft.com/office/officeart/2005/8/layout/vList4"/>
    <dgm:cxn modelId="{AE357F7D-7A71-41DA-96A4-A0A8F1451F43}" type="presParOf" srcId="{6EF2880B-48C5-4C0F-8FB0-7CE6F2BE47A2}" destId="{61164620-DC8A-4192-ACA5-3A7F2D6DE725}" srcOrd="2" destOrd="0" presId="urn:microsoft.com/office/officeart/2005/8/layout/vList4"/>
    <dgm:cxn modelId="{8472BBA6-C30D-484B-9883-F040C8899152}" type="presParOf" srcId="{9412779E-DF67-425A-B644-971D687B13A9}" destId="{D2ED69CD-A03A-4E64-A5D9-96247ED5A822}" srcOrd="1" destOrd="0" presId="urn:microsoft.com/office/officeart/2005/8/layout/vList4"/>
    <dgm:cxn modelId="{591505FF-78F1-4A47-8F3A-799D2757D152}" type="presParOf" srcId="{9412779E-DF67-425A-B644-971D687B13A9}" destId="{9AA40ED7-86A4-46A8-AFA2-6CF7F308E26D}" srcOrd="2" destOrd="0" presId="urn:microsoft.com/office/officeart/2005/8/layout/vList4"/>
    <dgm:cxn modelId="{D722CEC5-0CF1-4AE0-A09E-3D1234D684AA}" type="presParOf" srcId="{9AA40ED7-86A4-46A8-AFA2-6CF7F308E26D}" destId="{6177EC35-86CC-4AE8-8F2B-E54DE234805C}" srcOrd="0" destOrd="0" presId="urn:microsoft.com/office/officeart/2005/8/layout/vList4"/>
    <dgm:cxn modelId="{1A3C8B37-61FE-4AE9-BA70-2D93FC2F16BB}" type="presParOf" srcId="{9AA40ED7-86A4-46A8-AFA2-6CF7F308E26D}" destId="{FD35BB13-518A-419E-BC92-B38D88125859}" srcOrd="1" destOrd="0" presId="urn:microsoft.com/office/officeart/2005/8/layout/vList4"/>
    <dgm:cxn modelId="{FAD8B757-8C9B-4A59-9F16-BB01BF93A35C}" type="presParOf" srcId="{9AA40ED7-86A4-46A8-AFA2-6CF7F308E26D}" destId="{82519D0C-2052-40D2-A61E-75F340323610}" srcOrd="2" destOrd="0" presId="urn:microsoft.com/office/officeart/2005/8/layout/vList4"/>
    <dgm:cxn modelId="{A6172EB1-9161-40AB-A577-F30350575F27}" type="presParOf" srcId="{9412779E-DF67-425A-B644-971D687B13A9}" destId="{923DF30F-32BD-4874-AE4E-9901D6DA776F}" srcOrd="3" destOrd="0" presId="urn:microsoft.com/office/officeart/2005/8/layout/vList4"/>
    <dgm:cxn modelId="{B1F4E321-97B8-46C0-BAB5-9D3BCC45521E}" type="presParOf" srcId="{9412779E-DF67-425A-B644-971D687B13A9}" destId="{0C70E91A-CEB8-4E8C-92B6-710EFA24FE2C}" srcOrd="4" destOrd="0" presId="urn:microsoft.com/office/officeart/2005/8/layout/vList4"/>
    <dgm:cxn modelId="{4744CB3B-B8DF-4B09-AF46-14E55E56F391}" type="presParOf" srcId="{0C70E91A-CEB8-4E8C-92B6-710EFA24FE2C}" destId="{0F6A4DC7-5566-4A13-930F-4C25AB5BD0D8}" srcOrd="0" destOrd="0" presId="urn:microsoft.com/office/officeart/2005/8/layout/vList4"/>
    <dgm:cxn modelId="{D1747B36-E137-4B1D-A125-CFFD6516E6E7}" type="presParOf" srcId="{0C70E91A-CEB8-4E8C-92B6-710EFA24FE2C}" destId="{1C8C5884-30BB-44FF-91CE-978B6BA38147}" srcOrd="1" destOrd="0" presId="urn:microsoft.com/office/officeart/2005/8/layout/vList4"/>
    <dgm:cxn modelId="{0ED41075-69B2-4E99-A475-26F1A3A8F990}" type="presParOf" srcId="{0C70E91A-CEB8-4E8C-92B6-710EFA24FE2C}" destId="{FFF4E64D-4594-4B5E-B942-EACE6E052857}"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68F365C-8857-49FC-8F64-81BFBCA4C503}" type="doc">
      <dgm:prSet loTypeId="urn:microsoft.com/office/officeart/2005/8/layout/hList9" loCatId="list" qsTypeId="urn:microsoft.com/office/officeart/2005/8/quickstyle/simple1" qsCatId="simple" csTypeId="urn:microsoft.com/office/officeart/2005/8/colors/accent0_1" csCatId="mainScheme" phldr="1"/>
      <dgm:spPr/>
      <dgm:t>
        <a:bodyPr/>
        <a:lstStyle/>
        <a:p>
          <a:endParaRPr lang="it-IT"/>
        </a:p>
      </dgm:t>
    </dgm:pt>
    <dgm:pt modelId="{CE6E1063-F565-4044-9C77-624F9E9E06EF}">
      <dgm:prSet phldrT="[Testo]" custT="1"/>
      <dgm:spPr/>
      <dgm:t>
        <a:bodyPr/>
        <a:lstStyle/>
        <a:p>
          <a:r>
            <a:rPr lang="it-IT" sz="2000" dirty="0">
              <a:solidFill>
                <a:srgbClr val="C00000"/>
              </a:solidFill>
              <a:latin typeface="Bahnschrift SemiBold SemiConden" panose="020B0502040204020203" pitchFamily="34" charset="0"/>
            </a:rPr>
            <a:t>Articolo 7</a:t>
          </a:r>
        </a:p>
      </dgm:t>
    </dgm:pt>
    <dgm:pt modelId="{6944B832-2DE6-442F-8E3B-2EF37328C1C2}" type="parTrans" cxnId="{6727C18F-0EFA-4F01-A23F-3B0F96C0C808}">
      <dgm:prSet/>
      <dgm:spPr/>
      <dgm:t>
        <a:bodyPr/>
        <a:lstStyle/>
        <a:p>
          <a:endParaRPr lang="it-IT">
            <a:latin typeface="Bahnschrift SemiBold SemiConden" panose="020B0502040204020203" pitchFamily="34" charset="0"/>
          </a:endParaRPr>
        </a:p>
      </dgm:t>
    </dgm:pt>
    <dgm:pt modelId="{62885BBA-6B52-4B9A-91C7-964CE1307990}" type="sibTrans" cxnId="{6727C18F-0EFA-4F01-A23F-3B0F96C0C808}">
      <dgm:prSet/>
      <dgm:spPr/>
      <dgm:t>
        <a:bodyPr/>
        <a:lstStyle/>
        <a:p>
          <a:endParaRPr lang="it-IT">
            <a:latin typeface="Bahnschrift SemiBold SemiConden" panose="020B0502040204020203" pitchFamily="34" charset="0"/>
          </a:endParaRPr>
        </a:p>
      </dgm:t>
    </dgm:pt>
    <dgm:pt modelId="{4D0EA15F-32E2-432A-8CEE-E730DB1982D9}">
      <dgm:prSet phldrT="[Testo]" custT="1"/>
      <dgm:spPr/>
      <dgm:t>
        <a:bodyPr/>
        <a:lstStyle/>
        <a:p>
          <a:r>
            <a:rPr lang="it-IT" sz="1400" dirty="0">
              <a:solidFill>
                <a:srgbClr val="C00000"/>
              </a:solidFill>
              <a:latin typeface="Bahnschrift SemiBold SemiConden" panose="020B0502040204020203" pitchFamily="34" charset="0"/>
            </a:rPr>
            <a:t>non chiede, né sollecita, per sé o per altri, regali o altre utilità. </a:t>
          </a:r>
        </a:p>
      </dgm:t>
    </dgm:pt>
    <dgm:pt modelId="{69FB17F8-EE4E-45D1-8B46-51B9CA19F190}" type="parTrans" cxnId="{23271B03-1AE4-4F5F-ACC4-B23F8D142A4A}">
      <dgm:prSet/>
      <dgm:spPr/>
      <dgm:t>
        <a:bodyPr/>
        <a:lstStyle/>
        <a:p>
          <a:endParaRPr lang="it-IT">
            <a:latin typeface="Bahnschrift SemiBold SemiConden" panose="020B0502040204020203" pitchFamily="34" charset="0"/>
          </a:endParaRPr>
        </a:p>
      </dgm:t>
    </dgm:pt>
    <dgm:pt modelId="{799AED0E-DF8B-4A8A-9715-60C0C7FCA12B}" type="sibTrans" cxnId="{23271B03-1AE4-4F5F-ACC4-B23F8D142A4A}">
      <dgm:prSet/>
      <dgm:spPr/>
      <dgm:t>
        <a:bodyPr/>
        <a:lstStyle/>
        <a:p>
          <a:endParaRPr lang="it-IT">
            <a:latin typeface="Bahnschrift SemiBold SemiConden" panose="020B0502040204020203" pitchFamily="34" charset="0"/>
          </a:endParaRPr>
        </a:p>
      </dgm:t>
    </dgm:pt>
    <dgm:pt modelId="{2F40446C-77D1-41E6-9F11-622B134A66B1}">
      <dgm:prSet phldrT="[Testo]" custT="1"/>
      <dgm:spPr/>
      <dgm:t>
        <a:bodyPr/>
        <a:lstStyle/>
        <a:p>
          <a:r>
            <a:rPr lang="it-IT" sz="1400" dirty="0">
              <a:solidFill>
                <a:srgbClr val="C00000"/>
              </a:solidFill>
              <a:latin typeface="Bahnschrift SemiBold SemiConden" panose="020B0502040204020203" pitchFamily="34" charset="0"/>
            </a:rPr>
            <a:t>non accetta</a:t>
          </a:r>
          <a:r>
            <a:rPr lang="it-IT" sz="1400" dirty="0">
              <a:latin typeface="Bahnschrift SemiBold SemiConden" panose="020B0502040204020203" pitchFamily="34" charset="0"/>
            </a:rPr>
            <a:t>, per sé o per altri, regali o altre utilità, salvo quelli occasionali e di </a:t>
          </a:r>
          <a:r>
            <a:rPr lang="it-IT" sz="1400" dirty="0">
              <a:solidFill>
                <a:srgbClr val="C00000"/>
              </a:solidFill>
              <a:latin typeface="Bahnschrift SemiBold SemiConden" panose="020B0502040204020203" pitchFamily="34" charset="0"/>
            </a:rPr>
            <a:t>modico valore </a:t>
          </a:r>
          <a:r>
            <a:rPr lang="it-IT" sz="1400" dirty="0">
              <a:latin typeface="Bahnschrift SemiBold SemiConden" panose="020B0502040204020203" pitchFamily="34" charset="0"/>
            </a:rPr>
            <a:t>ricevuti nell’ambito delle normali relazioni di cortesia e delle usuali ricorrenze. </a:t>
          </a:r>
          <a:endParaRPr lang="it-IT" sz="1400" dirty="0">
            <a:solidFill>
              <a:srgbClr val="C00000"/>
            </a:solidFill>
            <a:latin typeface="Bahnschrift SemiBold SemiConden" panose="020B0502040204020203" pitchFamily="34" charset="0"/>
          </a:endParaRPr>
        </a:p>
      </dgm:t>
    </dgm:pt>
    <dgm:pt modelId="{00432022-C691-434A-96C8-E28998602210}" type="parTrans" cxnId="{8AF1E490-17D2-40D8-950A-B78D1BA3E0ED}">
      <dgm:prSet/>
      <dgm:spPr/>
      <dgm:t>
        <a:bodyPr/>
        <a:lstStyle/>
        <a:p>
          <a:endParaRPr lang="it-IT">
            <a:latin typeface="Bahnschrift SemiBold SemiConden" panose="020B0502040204020203" pitchFamily="34" charset="0"/>
          </a:endParaRPr>
        </a:p>
      </dgm:t>
    </dgm:pt>
    <dgm:pt modelId="{95E356D9-4B0B-49BE-942E-5D759877B4B4}" type="sibTrans" cxnId="{8AF1E490-17D2-40D8-950A-B78D1BA3E0ED}">
      <dgm:prSet/>
      <dgm:spPr/>
      <dgm:t>
        <a:bodyPr/>
        <a:lstStyle/>
        <a:p>
          <a:endParaRPr lang="it-IT">
            <a:latin typeface="Bahnschrift SemiBold SemiConden" panose="020B0502040204020203" pitchFamily="34" charset="0"/>
          </a:endParaRPr>
        </a:p>
      </dgm:t>
    </dgm:pt>
    <dgm:pt modelId="{AC4998D8-FE66-41C8-9F74-442C967428F2}">
      <dgm:prSet phldrT="[Testo]" custT="1"/>
      <dgm:spPr/>
      <dgm:t>
        <a:bodyPr/>
        <a:lstStyle/>
        <a:p>
          <a:r>
            <a:rPr lang="it-IT" sz="1800" dirty="0">
              <a:solidFill>
                <a:srgbClr val="C00000"/>
              </a:solidFill>
              <a:latin typeface="Bahnschrift SemiBold SemiConden" panose="020B0502040204020203" pitchFamily="34" charset="0"/>
            </a:rPr>
            <a:t>Articolo 8</a:t>
          </a:r>
        </a:p>
      </dgm:t>
    </dgm:pt>
    <dgm:pt modelId="{B82AF00E-AABB-457B-BF0B-ADB9D578CF34}" type="parTrans" cxnId="{CE5F5B18-68CD-4B57-BD3B-62467E9C3AA4}">
      <dgm:prSet/>
      <dgm:spPr/>
      <dgm:t>
        <a:bodyPr/>
        <a:lstStyle/>
        <a:p>
          <a:endParaRPr lang="it-IT">
            <a:latin typeface="Bahnschrift SemiBold SemiConden" panose="020B0502040204020203" pitchFamily="34" charset="0"/>
          </a:endParaRPr>
        </a:p>
      </dgm:t>
    </dgm:pt>
    <dgm:pt modelId="{9AB7A70E-03DF-4CFB-B0FD-69A5CD9FD585}" type="sibTrans" cxnId="{CE5F5B18-68CD-4B57-BD3B-62467E9C3AA4}">
      <dgm:prSet/>
      <dgm:spPr/>
      <dgm:t>
        <a:bodyPr/>
        <a:lstStyle/>
        <a:p>
          <a:endParaRPr lang="it-IT">
            <a:latin typeface="Bahnschrift SemiBold SemiConden" panose="020B0502040204020203" pitchFamily="34" charset="0"/>
          </a:endParaRPr>
        </a:p>
      </dgm:t>
    </dgm:pt>
    <dgm:pt modelId="{4A664F2F-8A71-4AF4-A747-DC2742259B41}">
      <dgm:prSet phldrT="[Testo]" custT="1"/>
      <dgm:spPr/>
      <dgm:t>
        <a:bodyPr/>
        <a:lstStyle/>
        <a:p>
          <a:r>
            <a:rPr lang="it-IT" sz="1400" b="1" i="0" dirty="0">
              <a:latin typeface="Bahnschrift SemiBold SemiConden" panose="020B0502040204020203" pitchFamily="34" charset="0"/>
            </a:rPr>
            <a:t>l’adesione ad </a:t>
          </a:r>
          <a:r>
            <a:rPr lang="it-IT" sz="1400" b="1" i="0" dirty="0">
              <a:solidFill>
                <a:srgbClr val="C00000"/>
              </a:solidFill>
              <a:latin typeface="Bahnschrift SemiBold SemiConden" panose="020B0502040204020203" pitchFamily="34" charset="0"/>
            </a:rPr>
            <a:t>associazioni, organizzazioni, circoli o altri organismi di qualsiasi natura</a:t>
          </a:r>
          <a:endParaRPr lang="it-IT" sz="1400" i="0" dirty="0">
            <a:solidFill>
              <a:srgbClr val="C00000"/>
            </a:solidFill>
            <a:latin typeface="Bahnschrift SemiBold SemiConden" panose="020B0502040204020203" pitchFamily="34" charset="0"/>
          </a:endParaRPr>
        </a:p>
      </dgm:t>
    </dgm:pt>
    <dgm:pt modelId="{B11EF78A-2B08-4CF4-BCBA-BDB46F776553}" type="parTrans" cxnId="{606C9339-03BC-4668-89A3-6022DAFFB0E2}">
      <dgm:prSet/>
      <dgm:spPr/>
      <dgm:t>
        <a:bodyPr/>
        <a:lstStyle/>
        <a:p>
          <a:endParaRPr lang="it-IT">
            <a:latin typeface="Bahnschrift SemiBold SemiConden" panose="020B0502040204020203" pitchFamily="34" charset="0"/>
          </a:endParaRPr>
        </a:p>
      </dgm:t>
    </dgm:pt>
    <dgm:pt modelId="{5C1F476B-5122-4DE7-9C89-171A43E420D4}" type="sibTrans" cxnId="{606C9339-03BC-4668-89A3-6022DAFFB0E2}">
      <dgm:prSet/>
      <dgm:spPr/>
      <dgm:t>
        <a:bodyPr/>
        <a:lstStyle/>
        <a:p>
          <a:endParaRPr lang="it-IT">
            <a:latin typeface="Bahnschrift SemiBold SemiConden" panose="020B0502040204020203" pitchFamily="34" charset="0"/>
          </a:endParaRPr>
        </a:p>
      </dgm:t>
    </dgm:pt>
    <dgm:pt modelId="{2F34B27A-1521-4998-88E8-B4D25E4257BD}">
      <dgm:prSet phldrT="[Testo]" custT="1"/>
      <dgm:spPr/>
      <dgm:t>
        <a:bodyPr/>
        <a:lstStyle/>
        <a:p>
          <a:r>
            <a:rPr lang="it-IT" sz="1400" dirty="0">
              <a:latin typeface="Bahnschrift SemiBold SemiConden" panose="020B0502040204020203" pitchFamily="34" charset="0"/>
            </a:rPr>
            <a:t>Indipendentemente dalla circostanza che il fatto costituisca reato, il dipendente </a:t>
          </a:r>
          <a:r>
            <a:rPr lang="it-IT" sz="1400" dirty="0">
              <a:solidFill>
                <a:srgbClr val="C00000"/>
              </a:solidFill>
              <a:latin typeface="Bahnschrift SemiBold SemiConden" panose="020B0502040204020203" pitchFamily="34" charset="0"/>
            </a:rPr>
            <a:t>non chiede</a:t>
          </a:r>
          <a:r>
            <a:rPr lang="it-IT" sz="1400" dirty="0">
              <a:latin typeface="Bahnschrift SemiBold SemiConden" panose="020B0502040204020203" pitchFamily="34" charset="0"/>
            </a:rPr>
            <a:t>, per sé o per altri, regali o altre utilità, neanche occasionali e di modico valore, </a:t>
          </a:r>
          <a:r>
            <a:rPr lang="it-IT" sz="1400" dirty="0">
              <a:solidFill>
                <a:srgbClr val="C00000"/>
              </a:solidFill>
              <a:latin typeface="Bahnschrift SemiBold SemiConden" panose="020B0502040204020203" pitchFamily="34" charset="0"/>
            </a:rPr>
            <a:t>a titolo di corrispettivo </a:t>
          </a:r>
          <a:r>
            <a:rPr lang="it-IT" sz="1400" dirty="0">
              <a:latin typeface="Bahnschrift SemiBold SemiConden" panose="020B0502040204020203" pitchFamily="34" charset="0"/>
            </a:rPr>
            <a:t>per compiere o per aver compiuto un atto del proprio ufficio da soggetti che possano trarre benefici da decisioni o attività inerenti all’ufficio, né da soggetti nei cui confronti è o sta per essere chiamato a svolgere o a esercitare attività o potestà proprie dell’ufficio ricoperto. </a:t>
          </a:r>
        </a:p>
      </dgm:t>
    </dgm:pt>
    <dgm:pt modelId="{E139D9A1-0D50-4CC3-A78C-9BB6759197BD}" type="parTrans" cxnId="{857245A5-7ACB-431C-ADC2-FC7754FEAA58}">
      <dgm:prSet/>
      <dgm:spPr/>
      <dgm:t>
        <a:bodyPr/>
        <a:lstStyle/>
        <a:p>
          <a:endParaRPr lang="it-IT"/>
        </a:p>
      </dgm:t>
    </dgm:pt>
    <dgm:pt modelId="{05B979A5-1800-44D1-AF90-20908FA71BA0}" type="sibTrans" cxnId="{857245A5-7ACB-431C-ADC2-FC7754FEAA58}">
      <dgm:prSet/>
      <dgm:spPr/>
      <dgm:t>
        <a:bodyPr/>
        <a:lstStyle/>
        <a:p>
          <a:endParaRPr lang="it-IT"/>
        </a:p>
      </dgm:t>
    </dgm:pt>
    <dgm:pt modelId="{9BE36D9D-5635-4B27-B9BA-F712E07357FC}">
      <dgm:prSet custT="1"/>
      <dgm:spPr/>
      <dgm:t>
        <a:bodyPr/>
        <a:lstStyle/>
        <a:p>
          <a:r>
            <a:rPr lang="it-IT" sz="1400" b="1" i="0" dirty="0">
              <a:latin typeface="Bahnschrift SemiBold SemiConden" panose="020B0502040204020203" pitchFamily="34" charset="0"/>
            </a:rPr>
            <a:t>deve essere </a:t>
          </a:r>
          <a:r>
            <a:rPr lang="it-IT" sz="1400" b="1" i="0" dirty="0">
              <a:solidFill>
                <a:srgbClr val="C00000"/>
              </a:solidFill>
              <a:latin typeface="Bahnschrift SemiBold SemiConden" panose="020B0502040204020203" pitchFamily="34" charset="0"/>
            </a:rPr>
            <a:t>comunicata</a:t>
          </a:r>
          <a:r>
            <a:rPr lang="it-IT" sz="1400" b="1" i="0" dirty="0">
              <a:latin typeface="Bahnschrift SemiBold SemiConden" panose="020B0502040204020203" pitchFamily="34" charset="0"/>
            </a:rPr>
            <a:t> dal dipendente almeno trenta giorni prima dell’adesione formale al dirigente dell’unità operativa o struttura di appartenenza e all’U.O.C. Gestione Risorse Umane (che ne trasmette copia al Responsabile aziendale per la Prevenzione della Corruzione e per la Trasparenza), </a:t>
          </a:r>
        </a:p>
      </dgm:t>
    </dgm:pt>
    <dgm:pt modelId="{11EB603D-4BD4-4E85-A510-FA9EBE1695CB}" type="parTrans" cxnId="{2CC706B2-6EE4-4C07-BE80-CE6D36E87333}">
      <dgm:prSet/>
      <dgm:spPr/>
      <dgm:t>
        <a:bodyPr/>
        <a:lstStyle/>
        <a:p>
          <a:endParaRPr lang="it-IT"/>
        </a:p>
      </dgm:t>
    </dgm:pt>
    <dgm:pt modelId="{C2933052-8F5A-4CFF-B16F-2FC733377A7D}" type="sibTrans" cxnId="{2CC706B2-6EE4-4C07-BE80-CE6D36E87333}">
      <dgm:prSet/>
      <dgm:spPr/>
      <dgm:t>
        <a:bodyPr/>
        <a:lstStyle/>
        <a:p>
          <a:endParaRPr lang="it-IT"/>
        </a:p>
      </dgm:t>
    </dgm:pt>
    <dgm:pt modelId="{132634C0-0628-4D1E-994F-86B145A641C0}">
      <dgm:prSet phldrT="[Testo]" custT="1"/>
      <dgm:spPr/>
      <dgm:t>
        <a:bodyPr/>
        <a:lstStyle/>
        <a:p>
          <a:r>
            <a:rPr lang="it-IT" sz="1400" b="1" i="0" dirty="0">
              <a:solidFill>
                <a:srgbClr val="C00000"/>
              </a:solidFill>
              <a:latin typeface="Bahnschrift SemiBold SemiConden" panose="020B0502040204020203" pitchFamily="34" charset="0"/>
            </a:rPr>
            <a:t>i cui ambiti di interessi possano interferire con lo svolgimento dell’attività dell’ufficio</a:t>
          </a:r>
          <a:endParaRPr lang="it-IT" sz="1400" i="0" dirty="0">
            <a:solidFill>
              <a:srgbClr val="C00000"/>
            </a:solidFill>
            <a:latin typeface="Bahnschrift SemiBold SemiConden" panose="020B0502040204020203" pitchFamily="34" charset="0"/>
          </a:endParaRPr>
        </a:p>
      </dgm:t>
    </dgm:pt>
    <dgm:pt modelId="{B51B26B9-084A-4C0B-B39D-B2342A13991B}" type="parTrans" cxnId="{5DD0D774-1984-4634-B524-083C4CB84A42}">
      <dgm:prSet/>
      <dgm:spPr/>
      <dgm:t>
        <a:bodyPr/>
        <a:lstStyle/>
        <a:p>
          <a:endParaRPr lang="it-IT"/>
        </a:p>
      </dgm:t>
    </dgm:pt>
    <dgm:pt modelId="{5FDFD972-1F4A-48CA-8B2D-E02112D0D3E0}" type="sibTrans" cxnId="{5DD0D774-1984-4634-B524-083C4CB84A42}">
      <dgm:prSet/>
      <dgm:spPr/>
      <dgm:t>
        <a:bodyPr/>
        <a:lstStyle/>
        <a:p>
          <a:endParaRPr lang="it-IT"/>
        </a:p>
      </dgm:t>
    </dgm:pt>
    <dgm:pt modelId="{A6E0983E-275C-4F99-9B84-D30BE7F80C85}">
      <dgm:prSet custT="1"/>
      <dgm:spPr/>
      <dgm:t>
        <a:bodyPr/>
        <a:lstStyle/>
        <a:p>
          <a:r>
            <a:rPr lang="it-IT" sz="1400" b="1" i="0" dirty="0">
              <a:solidFill>
                <a:srgbClr val="C00000"/>
              </a:solidFill>
              <a:latin typeface="Bahnschrift SemiBold SemiConden" panose="020B0502040204020203" pitchFamily="34" charset="0"/>
            </a:rPr>
            <a:t>al fine di consentire all’Azienda di valutare le eventuali ipotesi di conflitto di interesse </a:t>
          </a:r>
          <a:r>
            <a:rPr lang="it-IT" sz="1400" b="1" i="0" dirty="0">
              <a:latin typeface="Bahnschrift SemiBold SemiConden" panose="020B0502040204020203" pitchFamily="34" charset="0"/>
            </a:rPr>
            <a:t>sulla base degli scopi e degli ambiti di attività dell’associazione stessa. </a:t>
          </a:r>
        </a:p>
      </dgm:t>
    </dgm:pt>
    <dgm:pt modelId="{1B7AB932-9F20-478C-B0FF-D43CB62BE354}" type="parTrans" cxnId="{AA7F45BF-3C37-4CDC-A017-AD56709DCFC0}">
      <dgm:prSet/>
      <dgm:spPr/>
      <dgm:t>
        <a:bodyPr/>
        <a:lstStyle/>
        <a:p>
          <a:endParaRPr lang="it-IT"/>
        </a:p>
      </dgm:t>
    </dgm:pt>
    <dgm:pt modelId="{96DD7B47-4178-4A33-8B18-FFE69475CFDE}" type="sibTrans" cxnId="{AA7F45BF-3C37-4CDC-A017-AD56709DCFC0}">
      <dgm:prSet/>
      <dgm:spPr/>
      <dgm:t>
        <a:bodyPr/>
        <a:lstStyle/>
        <a:p>
          <a:endParaRPr lang="it-IT"/>
        </a:p>
      </dgm:t>
    </dgm:pt>
    <dgm:pt modelId="{A8778BB1-11E6-4096-9600-5468EAECC08E}" type="pres">
      <dgm:prSet presAssocID="{568F365C-8857-49FC-8F64-81BFBCA4C503}" presName="list" presStyleCnt="0">
        <dgm:presLayoutVars>
          <dgm:dir/>
          <dgm:animLvl val="lvl"/>
        </dgm:presLayoutVars>
      </dgm:prSet>
      <dgm:spPr/>
      <dgm:t>
        <a:bodyPr/>
        <a:lstStyle/>
        <a:p>
          <a:endParaRPr lang="it-IT"/>
        </a:p>
      </dgm:t>
    </dgm:pt>
    <dgm:pt modelId="{F538D3DA-B8B7-41D5-A859-BC23246B29F9}" type="pres">
      <dgm:prSet presAssocID="{CE6E1063-F565-4044-9C77-624F9E9E06EF}" presName="posSpace" presStyleCnt="0"/>
      <dgm:spPr/>
    </dgm:pt>
    <dgm:pt modelId="{19D50788-DA8F-4FFF-8131-C98270978244}" type="pres">
      <dgm:prSet presAssocID="{CE6E1063-F565-4044-9C77-624F9E9E06EF}" presName="vertFlow" presStyleCnt="0"/>
      <dgm:spPr/>
    </dgm:pt>
    <dgm:pt modelId="{8E19BD30-6E1C-4483-B744-5E40A65FC06E}" type="pres">
      <dgm:prSet presAssocID="{CE6E1063-F565-4044-9C77-624F9E9E06EF}" presName="topSpace" presStyleCnt="0"/>
      <dgm:spPr/>
    </dgm:pt>
    <dgm:pt modelId="{CB8A8B93-40BD-425D-AAA5-F9A9B1F830F9}" type="pres">
      <dgm:prSet presAssocID="{CE6E1063-F565-4044-9C77-624F9E9E06EF}" presName="firstComp" presStyleCnt="0"/>
      <dgm:spPr/>
    </dgm:pt>
    <dgm:pt modelId="{3E7CF02B-89A9-4031-800A-C565008F8241}" type="pres">
      <dgm:prSet presAssocID="{CE6E1063-F565-4044-9C77-624F9E9E06EF}" presName="firstChild" presStyleLbl="bgAccFollowNode1" presStyleIdx="0" presStyleCnt="7" custScaleX="215437" custLinFactNeighborX="884" custLinFactNeighborY="-21004"/>
      <dgm:spPr/>
      <dgm:t>
        <a:bodyPr/>
        <a:lstStyle/>
        <a:p>
          <a:endParaRPr lang="it-IT"/>
        </a:p>
      </dgm:t>
    </dgm:pt>
    <dgm:pt modelId="{ACD9F1E9-C510-4B39-8D6E-2AC88361A315}" type="pres">
      <dgm:prSet presAssocID="{CE6E1063-F565-4044-9C77-624F9E9E06EF}" presName="firstChildTx" presStyleLbl="bgAccFollowNode1" presStyleIdx="0" presStyleCnt="7">
        <dgm:presLayoutVars>
          <dgm:bulletEnabled val="1"/>
        </dgm:presLayoutVars>
      </dgm:prSet>
      <dgm:spPr/>
      <dgm:t>
        <a:bodyPr/>
        <a:lstStyle/>
        <a:p>
          <a:endParaRPr lang="it-IT"/>
        </a:p>
      </dgm:t>
    </dgm:pt>
    <dgm:pt modelId="{9627D657-0923-43FA-8A22-A8F7769C9ADE}" type="pres">
      <dgm:prSet presAssocID="{2F40446C-77D1-41E6-9F11-622B134A66B1}" presName="comp" presStyleCnt="0"/>
      <dgm:spPr/>
    </dgm:pt>
    <dgm:pt modelId="{CB2D5D05-68AE-4486-88BA-C018147D5472}" type="pres">
      <dgm:prSet presAssocID="{2F40446C-77D1-41E6-9F11-622B134A66B1}" presName="child" presStyleLbl="bgAccFollowNode1" presStyleIdx="1" presStyleCnt="7" custScaleX="216738" custScaleY="173517" custLinFactNeighborX="884" custLinFactNeighborY="5087"/>
      <dgm:spPr/>
      <dgm:t>
        <a:bodyPr/>
        <a:lstStyle/>
        <a:p>
          <a:endParaRPr lang="it-IT"/>
        </a:p>
      </dgm:t>
    </dgm:pt>
    <dgm:pt modelId="{3A72D386-8515-4EE4-80D9-BCA46736C250}" type="pres">
      <dgm:prSet presAssocID="{2F40446C-77D1-41E6-9F11-622B134A66B1}" presName="childTx" presStyleLbl="bgAccFollowNode1" presStyleIdx="1" presStyleCnt="7">
        <dgm:presLayoutVars>
          <dgm:bulletEnabled val="1"/>
        </dgm:presLayoutVars>
      </dgm:prSet>
      <dgm:spPr/>
      <dgm:t>
        <a:bodyPr/>
        <a:lstStyle/>
        <a:p>
          <a:endParaRPr lang="it-IT"/>
        </a:p>
      </dgm:t>
    </dgm:pt>
    <dgm:pt modelId="{C485EAA3-6915-4515-A6DE-B90184805798}" type="pres">
      <dgm:prSet presAssocID="{2F34B27A-1521-4998-88E8-B4D25E4257BD}" presName="comp" presStyleCnt="0"/>
      <dgm:spPr/>
    </dgm:pt>
    <dgm:pt modelId="{D18169D9-AAE7-4DD9-A121-BD24746D743C}" type="pres">
      <dgm:prSet presAssocID="{2F34B27A-1521-4998-88E8-B4D25E4257BD}" presName="child" presStyleLbl="bgAccFollowNode1" presStyleIdx="2" presStyleCnt="7" custScaleX="215448" custScaleY="375106" custLinFactNeighborX="884" custLinFactNeighborY="27468"/>
      <dgm:spPr/>
      <dgm:t>
        <a:bodyPr/>
        <a:lstStyle/>
        <a:p>
          <a:endParaRPr lang="it-IT"/>
        </a:p>
      </dgm:t>
    </dgm:pt>
    <dgm:pt modelId="{E8839C34-0183-4AA5-827F-62E48CD31ADB}" type="pres">
      <dgm:prSet presAssocID="{2F34B27A-1521-4998-88E8-B4D25E4257BD}" presName="childTx" presStyleLbl="bgAccFollowNode1" presStyleIdx="2" presStyleCnt="7">
        <dgm:presLayoutVars>
          <dgm:bulletEnabled val="1"/>
        </dgm:presLayoutVars>
      </dgm:prSet>
      <dgm:spPr/>
      <dgm:t>
        <a:bodyPr/>
        <a:lstStyle/>
        <a:p>
          <a:endParaRPr lang="it-IT"/>
        </a:p>
      </dgm:t>
    </dgm:pt>
    <dgm:pt modelId="{140B01EA-9BA4-46AA-B589-D4F733E0466F}" type="pres">
      <dgm:prSet presAssocID="{CE6E1063-F565-4044-9C77-624F9E9E06EF}" presName="negSpace" presStyleCnt="0"/>
      <dgm:spPr/>
    </dgm:pt>
    <dgm:pt modelId="{998ED0FB-D1DD-49F2-9918-7C17AC3894D3}" type="pres">
      <dgm:prSet presAssocID="{CE6E1063-F565-4044-9C77-624F9E9E06EF}" presName="circle" presStyleLbl="node1" presStyleIdx="0" presStyleCnt="2" custScaleX="291067" custScaleY="97359" custLinFactY="300000" custLinFactNeighborX="-15724" custLinFactNeighborY="392299"/>
      <dgm:spPr/>
      <dgm:t>
        <a:bodyPr/>
        <a:lstStyle/>
        <a:p>
          <a:endParaRPr lang="it-IT"/>
        </a:p>
      </dgm:t>
    </dgm:pt>
    <dgm:pt modelId="{A1FE2C1E-A355-4C05-82F1-5DAD7A495B0E}" type="pres">
      <dgm:prSet presAssocID="{62885BBA-6B52-4B9A-91C7-964CE1307990}" presName="transSpace" presStyleCnt="0"/>
      <dgm:spPr/>
    </dgm:pt>
    <dgm:pt modelId="{7B90233C-4890-4631-892A-3CA267074033}" type="pres">
      <dgm:prSet presAssocID="{AC4998D8-FE66-41C8-9F74-442C967428F2}" presName="posSpace" presStyleCnt="0"/>
      <dgm:spPr/>
    </dgm:pt>
    <dgm:pt modelId="{99376720-1784-47B3-B0CB-81FCE80689E4}" type="pres">
      <dgm:prSet presAssocID="{AC4998D8-FE66-41C8-9F74-442C967428F2}" presName="vertFlow" presStyleCnt="0"/>
      <dgm:spPr/>
    </dgm:pt>
    <dgm:pt modelId="{35EED99C-0904-414A-A873-4F108E2AD0CA}" type="pres">
      <dgm:prSet presAssocID="{AC4998D8-FE66-41C8-9F74-442C967428F2}" presName="topSpace" presStyleCnt="0"/>
      <dgm:spPr/>
    </dgm:pt>
    <dgm:pt modelId="{28CDF920-CEC5-4941-A2A9-791809359A6B}" type="pres">
      <dgm:prSet presAssocID="{AC4998D8-FE66-41C8-9F74-442C967428F2}" presName="firstComp" presStyleCnt="0"/>
      <dgm:spPr/>
    </dgm:pt>
    <dgm:pt modelId="{46A47452-7DB8-49CA-BDAB-85944319891D}" type="pres">
      <dgm:prSet presAssocID="{AC4998D8-FE66-41C8-9F74-442C967428F2}" presName="firstChild" presStyleLbl="bgAccFollowNode1" presStyleIdx="3" presStyleCnt="7" custScaleX="177833" custLinFactNeighborX="-88889" custLinFactNeighborY="-17407"/>
      <dgm:spPr/>
      <dgm:t>
        <a:bodyPr/>
        <a:lstStyle/>
        <a:p>
          <a:endParaRPr lang="it-IT"/>
        </a:p>
      </dgm:t>
    </dgm:pt>
    <dgm:pt modelId="{481F750F-7CEF-4A9F-A6A4-9768864B73F1}" type="pres">
      <dgm:prSet presAssocID="{AC4998D8-FE66-41C8-9F74-442C967428F2}" presName="firstChildTx" presStyleLbl="bgAccFollowNode1" presStyleIdx="3" presStyleCnt="7">
        <dgm:presLayoutVars>
          <dgm:bulletEnabled val="1"/>
        </dgm:presLayoutVars>
      </dgm:prSet>
      <dgm:spPr/>
      <dgm:t>
        <a:bodyPr/>
        <a:lstStyle/>
        <a:p>
          <a:endParaRPr lang="it-IT"/>
        </a:p>
      </dgm:t>
    </dgm:pt>
    <dgm:pt modelId="{BC9E1339-9D6B-4F9B-AAB1-B9E0BE3372FA}" type="pres">
      <dgm:prSet presAssocID="{132634C0-0628-4D1E-994F-86B145A641C0}" presName="comp" presStyleCnt="0"/>
      <dgm:spPr/>
    </dgm:pt>
    <dgm:pt modelId="{5458A271-3B38-47DC-9598-AFB4C8349EC5}" type="pres">
      <dgm:prSet presAssocID="{132634C0-0628-4D1E-994F-86B145A641C0}" presName="child" presStyleLbl="bgAccFollowNode1" presStyleIdx="4" presStyleCnt="7" custScaleX="190723" custLinFactNeighborX="-82883" custLinFactNeighborY="-1011"/>
      <dgm:spPr/>
      <dgm:t>
        <a:bodyPr/>
        <a:lstStyle/>
        <a:p>
          <a:endParaRPr lang="it-IT"/>
        </a:p>
      </dgm:t>
    </dgm:pt>
    <dgm:pt modelId="{E030E534-F703-4141-B505-728524D945A0}" type="pres">
      <dgm:prSet presAssocID="{132634C0-0628-4D1E-994F-86B145A641C0}" presName="childTx" presStyleLbl="bgAccFollowNode1" presStyleIdx="4" presStyleCnt="7">
        <dgm:presLayoutVars>
          <dgm:bulletEnabled val="1"/>
        </dgm:presLayoutVars>
      </dgm:prSet>
      <dgm:spPr/>
      <dgm:t>
        <a:bodyPr/>
        <a:lstStyle/>
        <a:p>
          <a:endParaRPr lang="it-IT"/>
        </a:p>
      </dgm:t>
    </dgm:pt>
    <dgm:pt modelId="{D6FB5540-B2A3-4550-9D8C-BAFC7FABD258}" type="pres">
      <dgm:prSet presAssocID="{9BE36D9D-5635-4B27-B9BA-F712E07357FC}" presName="comp" presStyleCnt="0"/>
      <dgm:spPr/>
    </dgm:pt>
    <dgm:pt modelId="{E5CDC302-584B-4F26-B2E4-049895513D50}" type="pres">
      <dgm:prSet presAssocID="{9BE36D9D-5635-4B27-B9BA-F712E07357FC}" presName="child" presStyleLbl="bgAccFollowNode1" presStyleIdx="5" presStyleCnt="7" custScaleX="190723" custScaleY="245686" custLinFactNeighborX="-82883" custLinFactNeighborY="23619"/>
      <dgm:spPr/>
      <dgm:t>
        <a:bodyPr/>
        <a:lstStyle/>
        <a:p>
          <a:endParaRPr lang="it-IT"/>
        </a:p>
      </dgm:t>
    </dgm:pt>
    <dgm:pt modelId="{C835A5FA-F712-49D7-B618-25F4AF4EDF01}" type="pres">
      <dgm:prSet presAssocID="{9BE36D9D-5635-4B27-B9BA-F712E07357FC}" presName="childTx" presStyleLbl="bgAccFollowNode1" presStyleIdx="5" presStyleCnt="7">
        <dgm:presLayoutVars>
          <dgm:bulletEnabled val="1"/>
        </dgm:presLayoutVars>
      </dgm:prSet>
      <dgm:spPr/>
      <dgm:t>
        <a:bodyPr/>
        <a:lstStyle/>
        <a:p>
          <a:endParaRPr lang="it-IT"/>
        </a:p>
      </dgm:t>
    </dgm:pt>
    <dgm:pt modelId="{EFFC1A3F-DAE4-4F55-8557-749A43A1B313}" type="pres">
      <dgm:prSet presAssocID="{A6E0983E-275C-4F99-9B84-D30BE7F80C85}" presName="comp" presStyleCnt="0"/>
      <dgm:spPr/>
    </dgm:pt>
    <dgm:pt modelId="{9AD97CB9-77C5-4561-919D-51CF8D092C88}" type="pres">
      <dgm:prSet presAssocID="{A6E0983E-275C-4F99-9B84-D30BE7F80C85}" presName="child" presStyleLbl="bgAccFollowNode1" presStyleIdx="6" presStyleCnt="7" custScaleX="190723" custScaleY="139622" custLinFactNeighborX="-82883" custLinFactNeighborY="47668"/>
      <dgm:spPr/>
      <dgm:t>
        <a:bodyPr/>
        <a:lstStyle/>
        <a:p>
          <a:endParaRPr lang="it-IT"/>
        </a:p>
      </dgm:t>
    </dgm:pt>
    <dgm:pt modelId="{A5C83364-0B5D-4E06-B31F-955E448FF0CB}" type="pres">
      <dgm:prSet presAssocID="{A6E0983E-275C-4F99-9B84-D30BE7F80C85}" presName="childTx" presStyleLbl="bgAccFollowNode1" presStyleIdx="6" presStyleCnt="7">
        <dgm:presLayoutVars>
          <dgm:bulletEnabled val="1"/>
        </dgm:presLayoutVars>
      </dgm:prSet>
      <dgm:spPr/>
      <dgm:t>
        <a:bodyPr/>
        <a:lstStyle/>
        <a:p>
          <a:endParaRPr lang="it-IT"/>
        </a:p>
      </dgm:t>
    </dgm:pt>
    <dgm:pt modelId="{D7FA7626-7258-47B9-924A-4241B29A1A8B}" type="pres">
      <dgm:prSet presAssocID="{AC4998D8-FE66-41C8-9F74-442C967428F2}" presName="negSpace" presStyleCnt="0"/>
      <dgm:spPr/>
    </dgm:pt>
    <dgm:pt modelId="{226D4F63-DC17-476A-873B-3C761BF80676}" type="pres">
      <dgm:prSet presAssocID="{AC4998D8-FE66-41C8-9F74-442C967428F2}" presName="circle" presStyleLbl="node1" presStyleIdx="1" presStyleCnt="2" custScaleX="186443" custScaleY="70112" custLinFactNeighborX="-53446" custLinFactNeighborY="-12472"/>
      <dgm:spPr/>
      <dgm:t>
        <a:bodyPr/>
        <a:lstStyle/>
        <a:p>
          <a:endParaRPr lang="it-IT"/>
        </a:p>
      </dgm:t>
    </dgm:pt>
  </dgm:ptLst>
  <dgm:cxnLst>
    <dgm:cxn modelId="{8AF1E490-17D2-40D8-950A-B78D1BA3E0ED}" srcId="{CE6E1063-F565-4044-9C77-624F9E9E06EF}" destId="{2F40446C-77D1-41E6-9F11-622B134A66B1}" srcOrd="1" destOrd="0" parTransId="{00432022-C691-434A-96C8-E28998602210}" sibTransId="{95E356D9-4B0B-49BE-942E-5D759877B4B4}"/>
    <dgm:cxn modelId="{741B2C35-A608-481E-A76B-B1E56DA7B424}" type="presOf" srcId="{2F34B27A-1521-4998-88E8-B4D25E4257BD}" destId="{E8839C34-0183-4AA5-827F-62E48CD31ADB}" srcOrd="1" destOrd="0" presId="urn:microsoft.com/office/officeart/2005/8/layout/hList9"/>
    <dgm:cxn modelId="{86049C54-6900-4D96-AAB0-DD1E7AE91EB4}" type="presOf" srcId="{4D0EA15F-32E2-432A-8CEE-E730DB1982D9}" destId="{ACD9F1E9-C510-4B39-8D6E-2AC88361A315}" srcOrd="1" destOrd="0" presId="urn:microsoft.com/office/officeart/2005/8/layout/hList9"/>
    <dgm:cxn modelId="{55E19817-1CFE-4878-8270-C40585BBA8E6}" type="presOf" srcId="{4D0EA15F-32E2-432A-8CEE-E730DB1982D9}" destId="{3E7CF02B-89A9-4031-800A-C565008F8241}" srcOrd="0" destOrd="0" presId="urn:microsoft.com/office/officeart/2005/8/layout/hList9"/>
    <dgm:cxn modelId="{E42EAA9D-A40D-439A-B224-0E4918559A75}" type="presOf" srcId="{A6E0983E-275C-4F99-9B84-D30BE7F80C85}" destId="{9AD97CB9-77C5-4561-919D-51CF8D092C88}" srcOrd="0" destOrd="0" presId="urn:microsoft.com/office/officeart/2005/8/layout/hList9"/>
    <dgm:cxn modelId="{2A7964AC-A263-4A30-AD11-A0A88490F085}" type="presOf" srcId="{A6E0983E-275C-4F99-9B84-D30BE7F80C85}" destId="{A5C83364-0B5D-4E06-B31F-955E448FF0CB}" srcOrd="1" destOrd="0" presId="urn:microsoft.com/office/officeart/2005/8/layout/hList9"/>
    <dgm:cxn modelId="{7E9613BD-3335-4AE1-8F48-849310F2A68E}" type="presOf" srcId="{AC4998D8-FE66-41C8-9F74-442C967428F2}" destId="{226D4F63-DC17-476A-873B-3C761BF80676}" srcOrd="0" destOrd="0" presId="urn:microsoft.com/office/officeart/2005/8/layout/hList9"/>
    <dgm:cxn modelId="{2CC706B2-6EE4-4C07-BE80-CE6D36E87333}" srcId="{AC4998D8-FE66-41C8-9F74-442C967428F2}" destId="{9BE36D9D-5635-4B27-B9BA-F712E07357FC}" srcOrd="2" destOrd="0" parTransId="{11EB603D-4BD4-4E85-A510-FA9EBE1695CB}" sibTransId="{C2933052-8F5A-4CFF-B16F-2FC733377A7D}"/>
    <dgm:cxn modelId="{CB884DA4-ACD5-4CFD-A6E8-A9ABC230B1AD}" type="presOf" srcId="{2F34B27A-1521-4998-88E8-B4D25E4257BD}" destId="{D18169D9-AAE7-4DD9-A121-BD24746D743C}" srcOrd="0" destOrd="0" presId="urn:microsoft.com/office/officeart/2005/8/layout/hList9"/>
    <dgm:cxn modelId="{857245A5-7ACB-431C-ADC2-FC7754FEAA58}" srcId="{CE6E1063-F565-4044-9C77-624F9E9E06EF}" destId="{2F34B27A-1521-4998-88E8-B4D25E4257BD}" srcOrd="2" destOrd="0" parTransId="{E139D9A1-0D50-4CC3-A78C-9BB6759197BD}" sibTransId="{05B979A5-1800-44D1-AF90-20908FA71BA0}"/>
    <dgm:cxn modelId="{5DD0D774-1984-4634-B524-083C4CB84A42}" srcId="{AC4998D8-FE66-41C8-9F74-442C967428F2}" destId="{132634C0-0628-4D1E-994F-86B145A641C0}" srcOrd="1" destOrd="0" parTransId="{B51B26B9-084A-4C0B-B39D-B2342A13991B}" sibTransId="{5FDFD972-1F4A-48CA-8B2D-E02112D0D3E0}"/>
    <dgm:cxn modelId="{23271B03-1AE4-4F5F-ACC4-B23F8D142A4A}" srcId="{CE6E1063-F565-4044-9C77-624F9E9E06EF}" destId="{4D0EA15F-32E2-432A-8CEE-E730DB1982D9}" srcOrd="0" destOrd="0" parTransId="{69FB17F8-EE4E-45D1-8B46-51B9CA19F190}" sibTransId="{799AED0E-DF8B-4A8A-9715-60C0C7FCA12B}"/>
    <dgm:cxn modelId="{6727C18F-0EFA-4F01-A23F-3B0F96C0C808}" srcId="{568F365C-8857-49FC-8F64-81BFBCA4C503}" destId="{CE6E1063-F565-4044-9C77-624F9E9E06EF}" srcOrd="0" destOrd="0" parTransId="{6944B832-2DE6-442F-8E3B-2EF37328C1C2}" sibTransId="{62885BBA-6B52-4B9A-91C7-964CE1307990}"/>
    <dgm:cxn modelId="{AA7F45BF-3C37-4CDC-A017-AD56709DCFC0}" srcId="{AC4998D8-FE66-41C8-9F74-442C967428F2}" destId="{A6E0983E-275C-4F99-9B84-D30BE7F80C85}" srcOrd="3" destOrd="0" parTransId="{1B7AB932-9F20-478C-B0FF-D43CB62BE354}" sibTransId="{96DD7B47-4178-4A33-8B18-FFE69475CFDE}"/>
    <dgm:cxn modelId="{BA76C876-E0FF-4483-9C8E-B2967CA86C4D}" type="presOf" srcId="{9BE36D9D-5635-4B27-B9BA-F712E07357FC}" destId="{C835A5FA-F712-49D7-B618-25F4AF4EDF01}" srcOrd="1" destOrd="0" presId="urn:microsoft.com/office/officeart/2005/8/layout/hList9"/>
    <dgm:cxn modelId="{CE5F5B18-68CD-4B57-BD3B-62467E9C3AA4}" srcId="{568F365C-8857-49FC-8F64-81BFBCA4C503}" destId="{AC4998D8-FE66-41C8-9F74-442C967428F2}" srcOrd="1" destOrd="0" parTransId="{B82AF00E-AABB-457B-BF0B-ADB9D578CF34}" sibTransId="{9AB7A70E-03DF-4CFB-B0FD-69A5CD9FD585}"/>
    <dgm:cxn modelId="{06694FB7-01B3-4481-BBCC-1BA1ED6BCC89}" type="presOf" srcId="{568F365C-8857-49FC-8F64-81BFBCA4C503}" destId="{A8778BB1-11E6-4096-9600-5468EAECC08E}" srcOrd="0" destOrd="0" presId="urn:microsoft.com/office/officeart/2005/8/layout/hList9"/>
    <dgm:cxn modelId="{40913E81-05A6-4750-9705-1A96A7049629}" type="presOf" srcId="{4A664F2F-8A71-4AF4-A747-DC2742259B41}" destId="{481F750F-7CEF-4A9F-A6A4-9768864B73F1}" srcOrd="1" destOrd="0" presId="urn:microsoft.com/office/officeart/2005/8/layout/hList9"/>
    <dgm:cxn modelId="{606C9339-03BC-4668-89A3-6022DAFFB0E2}" srcId="{AC4998D8-FE66-41C8-9F74-442C967428F2}" destId="{4A664F2F-8A71-4AF4-A747-DC2742259B41}" srcOrd="0" destOrd="0" parTransId="{B11EF78A-2B08-4CF4-BCBA-BDB46F776553}" sibTransId="{5C1F476B-5122-4DE7-9C89-171A43E420D4}"/>
    <dgm:cxn modelId="{28080845-E28C-4F87-8B50-611A287601E9}" type="presOf" srcId="{CE6E1063-F565-4044-9C77-624F9E9E06EF}" destId="{998ED0FB-D1DD-49F2-9918-7C17AC3894D3}" srcOrd="0" destOrd="0" presId="urn:microsoft.com/office/officeart/2005/8/layout/hList9"/>
    <dgm:cxn modelId="{4005D48E-0BAD-4CD1-9111-8089AA3B2777}" type="presOf" srcId="{132634C0-0628-4D1E-994F-86B145A641C0}" destId="{E030E534-F703-4141-B505-728524D945A0}" srcOrd="1" destOrd="0" presId="urn:microsoft.com/office/officeart/2005/8/layout/hList9"/>
    <dgm:cxn modelId="{90920F47-4568-4982-8266-F7CC8BB29966}" type="presOf" srcId="{9BE36D9D-5635-4B27-B9BA-F712E07357FC}" destId="{E5CDC302-584B-4F26-B2E4-049895513D50}" srcOrd="0" destOrd="0" presId="urn:microsoft.com/office/officeart/2005/8/layout/hList9"/>
    <dgm:cxn modelId="{FD6BA69A-E6E2-4AA9-81D6-5E25B77F0713}" type="presOf" srcId="{132634C0-0628-4D1E-994F-86B145A641C0}" destId="{5458A271-3B38-47DC-9598-AFB4C8349EC5}" srcOrd="0" destOrd="0" presId="urn:microsoft.com/office/officeart/2005/8/layout/hList9"/>
    <dgm:cxn modelId="{17BE257C-0EC1-40E6-B092-B1FBD4BD9540}" type="presOf" srcId="{4A664F2F-8A71-4AF4-A747-DC2742259B41}" destId="{46A47452-7DB8-49CA-BDAB-85944319891D}" srcOrd="0" destOrd="0" presId="urn:microsoft.com/office/officeart/2005/8/layout/hList9"/>
    <dgm:cxn modelId="{94C935F8-3F37-48DD-A22D-5B1F177ED3D5}" type="presOf" srcId="{2F40446C-77D1-41E6-9F11-622B134A66B1}" destId="{3A72D386-8515-4EE4-80D9-BCA46736C250}" srcOrd="1" destOrd="0" presId="urn:microsoft.com/office/officeart/2005/8/layout/hList9"/>
    <dgm:cxn modelId="{9F9E1A77-801E-481D-B54A-F408ED2434C6}" type="presOf" srcId="{2F40446C-77D1-41E6-9F11-622B134A66B1}" destId="{CB2D5D05-68AE-4486-88BA-C018147D5472}" srcOrd="0" destOrd="0" presId="urn:microsoft.com/office/officeart/2005/8/layout/hList9"/>
    <dgm:cxn modelId="{4596E812-DC32-40E1-B83C-931B0E473D20}" type="presParOf" srcId="{A8778BB1-11E6-4096-9600-5468EAECC08E}" destId="{F538D3DA-B8B7-41D5-A859-BC23246B29F9}" srcOrd="0" destOrd="0" presId="urn:microsoft.com/office/officeart/2005/8/layout/hList9"/>
    <dgm:cxn modelId="{71A212E9-41B7-4D5C-A7A1-BE5CDA9D5C82}" type="presParOf" srcId="{A8778BB1-11E6-4096-9600-5468EAECC08E}" destId="{19D50788-DA8F-4FFF-8131-C98270978244}" srcOrd="1" destOrd="0" presId="urn:microsoft.com/office/officeart/2005/8/layout/hList9"/>
    <dgm:cxn modelId="{E94F3226-066C-48E6-99BA-FB297A099215}" type="presParOf" srcId="{19D50788-DA8F-4FFF-8131-C98270978244}" destId="{8E19BD30-6E1C-4483-B744-5E40A65FC06E}" srcOrd="0" destOrd="0" presId="urn:microsoft.com/office/officeart/2005/8/layout/hList9"/>
    <dgm:cxn modelId="{7C4F0D58-4405-4914-9FAD-9F9B7985F78A}" type="presParOf" srcId="{19D50788-DA8F-4FFF-8131-C98270978244}" destId="{CB8A8B93-40BD-425D-AAA5-F9A9B1F830F9}" srcOrd="1" destOrd="0" presId="urn:microsoft.com/office/officeart/2005/8/layout/hList9"/>
    <dgm:cxn modelId="{A7D4CADC-3171-4C7C-875E-F3B6494434DE}" type="presParOf" srcId="{CB8A8B93-40BD-425D-AAA5-F9A9B1F830F9}" destId="{3E7CF02B-89A9-4031-800A-C565008F8241}" srcOrd="0" destOrd="0" presId="urn:microsoft.com/office/officeart/2005/8/layout/hList9"/>
    <dgm:cxn modelId="{147B6FEA-AC76-41D8-A94A-992DEFE4245F}" type="presParOf" srcId="{CB8A8B93-40BD-425D-AAA5-F9A9B1F830F9}" destId="{ACD9F1E9-C510-4B39-8D6E-2AC88361A315}" srcOrd="1" destOrd="0" presId="urn:microsoft.com/office/officeart/2005/8/layout/hList9"/>
    <dgm:cxn modelId="{CC3229D4-36FD-4800-81CF-A3F0B255348F}" type="presParOf" srcId="{19D50788-DA8F-4FFF-8131-C98270978244}" destId="{9627D657-0923-43FA-8A22-A8F7769C9ADE}" srcOrd="2" destOrd="0" presId="urn:microsoft.com/office/officeart/2005/8/layout/hList9"/>
    <dgm:cxn modelId="{E1A85871-467A-4511-A1DD-EB71A1E043E5}" type="presParOf" srcId="{9627D657-0923-43FA-8A22-A8F7769C9ADE}" destId="{CB2D5D05-68AE-4486-88BA-C018147D5472}" srcOrd="0" destOrd="0" presId="urn:microsoft.com/office/officeart/2005/8/layout/hList9"/>
    <dgm:cxn modelId="{93F50C91-F9B7-40A1-9622-F51EDBF4B886}" type="presParOf" srcId="{9627D657-0923-43FA-8A22-A8F7769C9ADE}" destId="{3A72D386-8515-4EE4-80D9-BCA46736C250}" srcOrd="1" destOrd="0" presId="urn:microsoft.com/office/officeart/2005/8/layout/hList9"/>
    <dgm:cxn modelId="{1A6579EF-AFD7-480A-B058-82C6A06B8242}" type="presParOf" srcId="{19D50788-DA8F-4FFF-8131-C98270978244}" destId="{C485EAA3-6915-4515-A6DE-B90184805798}" srcOrd="3" destOrd="0" presId="urn:microsoft.com/office/officeart/2005/8/layout/hList9"/>
    <dgm:cxn modelId="{74B42510-D535-4919-A172-94551A1BF8D8}" type="presParOf" srcId="{C485EAA3-6915-4515-A6DE-B90184805798}" destId="{D18169D9-AAE7-4DD9-A121-BD24746D743C}" srcOrd="0" destOrd="0" presId="urn:microsoft.com/office/officeart/2005/8/layout/hList9"/>
    <dgm:cxn modelId="{7846B0A6-2ADA-4C84-A2B2-FD4C1356764A}" type="presParOf" srcId="{C485EAA3-6915-4515-A6DE-B90184805798}" destId="{E8839C34-0183-4AA5-827F-62E48CD31ADB}" srcOrd="1" destOrd="0" presId="urn:microsoft.com/office/officeart/2005/8/layout/hList9"/>
    <dgm:cxn modelId="{9E706CFA-48EA-4CBD-8007-1B168386E96F}" type="presParOf" srcId="{A8778BB1-11E6-4096-9600-5468EAECC08E}" destId="{140B01EA-9BA4-46AA-B589-D4F733E0466F}" srcOrd="2" destOrd="0" presId="urn:microsoft.com/office/officeart/2005/8/layout/hList9"/>
    <dgm:cxn modelId="{3AC2FF8A-A006-45AC-853A-000D30B04F53}" type="presParOf" srcId="{A8778BB1-11E6-4096-9600-5468EAECC08E}" destId="{998ED0FB-D1DD-49F2-9918-7C17AC3894D3}" srcOrd="3" destOrd="0" presId="urn:microsoft.com/office/officeart/2005/8/layout/hList9"/>
    <dgm:cxn modelId="{C0FE723D-F113-4731-B8E8-B68BBC810EB4}" type="presParOf" srcId="{A8778BB1-11E6-4096-9600-5468EAECC08E}" destId="{A1FE2C1E-A355-4C05-82F1-5DAD7A495B0E}" srcOrd="4" destOrd="0" presId="urn:microsoft.com/office/officeart/2005/8/layout/hList9"/>
    <dgm:cxn modelId="{60EA54C4-6D87-433F-AB78-E8B3DDE3B89E}" type="presParOf" srcId="{A8778BB1-11E6-4096-9600-5468EAECC08E}" destId="{7B90233C-4890-4631-892A-3CA267074033}" srcOrd="5" destOrd="0" presId="urn:microsoft.com/office/officeart/2005/8/layout/hList9"/>
    <dgm:cxn modelId="{4BCECCB2-C21E-4889-B0E3-E7C1468332C0}" type="presParOf" srcId="{A8778BB1-11E6-4096-9600-5468EAECC08E}" destId="{99376720-1784-47B3-B0CB-81FCE80689E4}" srcOrd="6" destOrd="0" presId="urn:microsoft.com/office/officeart/2005/8/layout/hList9"/>
    <dgm:cxn modelId="{C6687474-F6BD-4B6D-89EA-EDE8CA6E20AC}" type="presParOf" srcId="{99376720-1784-47B3-B0CB-81FCE80689E4}" destId="{35EED99C-0904-414A-A873-4F108E2AD0CA}" srcOrd="0" destOrd="0" presId="urn:microsoft.com/office/officeart/2005/8/layout/hList9"/>
    <dgm:cxn modelId="{23EEBBCF-E1AF-45A0-B3FB-F1A4B7F82814}" type="presParOf" srcId="{99376720-1784-47B3-B0CB-81FCE80689E4}" destId="{28CDF920-CEC5-4941-A2A9-791809359A6B}" srcOrd="1" destOrd="0" presId="urn:microsoft.com/office/officeart/2005/8/layout/hList9"/>
    <dgm:cxn modelId="{AE33373A-D05E-42F3-8465-AF4A32172007}" type="presParOf" srcId="{28CDF920-CEC5-4941-A2A9-791809359A6B}" destId="{46A47452-7DB8-49CA-BDAB-85944319891D}" srcOrd="0" destOrd="0" presId="urn:microsoft.com/office/officeart/2005/8/layout/hList9"/>
    <dgm:cxn modelId="{96930AFC-92B1-4F60-B9B6-56A24356F003}" type="presParOf" srcId="{28CDF920-CEC5-4941-A2A9-791809359A6B}" destId="{481F750F-7CEF-4A9F-A6A4-9768864B73F1}" srcOrd="1" destOrd="0" presId="urn:microsoft.com/office/officeart/2005/8/layout/hList9"/>
    <dgm:cxn modelId="{F2741FA5-3CDA-441F-B7DB-B242984EDFA2}" type="presParOf" srcId="{99376720-1784-47B3-B0CB-81FCE80689E4}" destId="{BC9E1339-9D6B-4F9B-AAB1-B9E0BE3372FA}" srcOrd="2" destOrd="0" presId="urn:microsoft.com/office/officeart/2005/8/layout/hList9"/>
    <dgm:cxn modelId="{BB65E484-8B05-45B0-B56B-231B5726B1AC}" type="presParOf" srcId="{BC9E1339-9D6B-4F9B-AAB1-B9E0BE3372FA}" destId="{5458A271-3B38-47DC-9598-AFB4C8349EC5}" srcOrd="0" destOrd="0" presId="urn:microsoft.com/office/officeart/2005/8/layout/hList9"/>
    <dgm:cxn modelId="{74B09D35-BE4A-4799-80B7-8AA5FF0E65E3}" type="presParOf" srcId="{BC9E1339-9D6B-4F9B-AAB1-B9E0BE3372FA}" destId="{E030E534-F703-4141-B505-728524D945A0}" srcOrd="1" destOrd="0" presId="urn:microsoft.com/office/officeart/2005/8/layout/hList9"/>
    <dgm:cxn modelId="{8A11A4F9-6D34-49B6-8CBC-BCFA15FC44BD}" type="presParOf" srcId="{99376720-1784-47B3-B0CB-81FCE80689E4}" destId="{D6FB5540-B2A3-4550-9D8C-BAFC7FABD258}" srcOrd="3" destOrd="0" presId="urn:microsoft.com/office/officeart/2005/8/layout/hList9"/>
    <dgm:cxn modelId="{F44C9BA0-A95D-4EDC-8705-C8F988332CF7}" type="presParOf" srcId="{D6FB5540-B2A3-4550-9D8C-BAFC7FABD258}" destId="{E5CDC302-584B-4F26-B2E4-049895513D50}" srcOrd="0" destOrd="0" presId="urn:microsoft.com/office/officeart/2005/8/layout/hList9"/>
    <dgm:cxn modelId="{54BE1FDA-FCE3-47F2-BDC2-AF8EAD4B79F9}" type="presParOf" srcId="{D6FB5540-B2A3-4550-9D8C-BAFC7FABD258}" destId="{C835A5FA-F712-49D7-B618-25F4AF4EDF01}" srcOrd="1" destOrd="0" presId="urn:microsoft.com/office/officeart/2005/8/layout/hList9"/>
    <dgm:cxn modelId="{3DCAB86E-1F60-49F7-B1BA-DB9D9C9D0817}" type="presParOf" srcId="{99376720-1784-47B3-B0CB-81FCE80689E4}" destId="{EFFC1A3F-DAE4-4F55-8557-749A43A1B313}" srcOrd="4" destOrd="0" presId="urn:microsoft.com/office/officeart/2005/8/layout/hList9"/>
    <dgm:cxn modelId="{D280321C-9509-49DB-BDBF-F360F31299AC}" type="presParOf" srcId="{EFFC1A3F-DAE4-4F55-8557-749A43A1B313}" destId="{9AD97CB9-77C5-4561-919D-51CF8D092C88}" srcOrd="0" destOrd="0" presId="urn:microsoft.com/office/officeart/2005/8/layout/hList9"/>
    <dgm:cxn modelId="{DD568F1F-AD16-4750-A2EC-360B19CD4731}" type="presParOf" srcId="{EFFC1A3F-DAE4-4F55-8557-749A43A1B313}" destId="{A5C83364-0B5D-4E06-B31F-955E448FF0CB}" srcOrd="1" destOrd="0" presId="urn:microsoft.com/office/officeart/2005/8/layout/hList9"/>
    <dgm:cxn modelId="{0930C658-367C-45BB-B0C3-2942F8258565}" type="presParOf" srcId="{A8778BB1-11E6-4096-9600-5468EAECC08E}" destId="{D7FA7626-7258-47B9-924A-4241B29A1A8B}" srcOrd="7" destOrd="0" presId="urn:microsoft.com/office/officeart/2005/8/layout/hList9"/>
    <dgm:cxn modelId="{6AAD9611-40EA-4289-B34B-8FA5C987D5C8}" type="presParOf" srcId="{A8778BB1-11E6-4096-9600-5468EAECC08E}" destId="{226D4F63-DC17-476A-873B-3C761BF80676}"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68F365C-8857-49FC-8F64-81BFBCA4C503}" type="doc">
      <dgm:prSet loTypeId="urn:microsoft.com/office/officeart/2005/8/layout/hList9" loCatId="list" qsTypeId="urn:microsoft.com/office/officeart/2005/8/quickstyle/simple1" qsCatId="simple" csTypeId="urn:microsoft.com/office/officeart/2005/8/colors/accent0_1" csCatId="mainScheme" phldr="1"/>
      <dgm:spPr/>
      <dgm:t>
        <a:bodyPr/>
        <a:lstStyle/>
        <a:p>
          <a:endParaRPr lang="it-IT"/>
        </a:p>
      </dgm:t>
    </dgm:pt>
    <dgm:pt modelId="{CE6E1063-F565-4044-9C77-624F9E9E06EF}">
      <dgm:prSet phldrT="[Testo]" custT="1"/>
      <dgm:spPr/>
      <dgm:t>
        <a:bodyPr/>
        <a:lstStyle/>
        <a:p>
          <a:r>
            <a:rPr lang="it-IT" sz="3200" dirty="0">
              <a:solidFill>
                <a:srgbClr val="C00000"/>
              </a:solidFill>
              <a:latin typeface="Bahnschrift SemiBold SemiConden" panose="020B0502040204020203" pitchFamily="34" charset="0"/>
            </a:rPr>
            <a:t>Articolo 6</a:t>
          </a:r>
        </a:p>
      </dgm:t>
    </dgm:pt>
    <dgm:pt modelId="{6944B832-2DE6-442F-8E3B-2EF37328C1C2}" type="parTrans" cxnId="{6727C18F-0EFA-4F01-A23F-3B0F96C0C808}">
      <dgm:prSet/>
      <dgm:spPr/>
      <dgm:t>
        <a:bodyPr/>
        <a:lstStyle/>
        <a:p>
          <a:endParaRPr lang="it-IT">
            <a:latin typeface="Bahnschrift SemiBold SemiConden" panose="020B0502040204020203" pitchFamily="34" charset="0"/>
          </a:endParaRPr>
        </a:p>
      </dgm:t>
    </dgm:pt>
    <dgm:pt modelId="{62885BBA-6B52-4B9A-91C7-964CE1307990}" type="sibTrans" cxnId="{6727C18F-0EFA-4F01-A23F-3B0F96C0C808}">
      <dgm:prSet/>
      <dgm:spPr/>
      <dgm:t>
        <a:bodyPr/>
        <a:lstStyle/>
        <a:p>
          <a:endParaRPr lang="it-IT">
            <a:latin typeface="Bahnschrift SemiBold SemiConden" panose="020B0502040204020203" pitchFamily="34" charset="0"/>
          </a:endParaRPr>
        </a:p>
      </dgm:t>
    </dgm:pt>
    <dgm:pt modelId="{4D0EA15F-32E2-432A-8CEE-E730DB1982D9}">
      <dgm:prSet phldrT="[Testo]" custT="1"/>
      <dgm:spPr/>
      <dgm:t>
        <a:bodyPr/>
        <a:lstStyle/>
        <a:p>
          <a:r>
            <a:rPr lang="it-IT" sz="1400" dirty="0">
              <a:solidFill>
                <a:schemeClr val="tx1"/>
              </a:solidFill>
              <a:latin typeface="Bahnschrift SemiBold SemiConden" panose="020B0502040204020203" pitchFamily="34" charset="0"/>
            </a:rPr>
            <a:t>Nei rapporti privati, comprese le </a:t>
          </a:r>
          <a:r>
            <a:rPr lang="it-IT" sz="1400" dirty="0">
              <a:solidFill>
                <a:srgbClr val="C00000"/>
              </a:solidFill>
              <a:latin typeface="Bahnschrift SemiBold SemiConden" panose="020B0502040204020203" pitchFamily="34" charset="0"/>
            </a:rPr>
            <a:t>relazioni </a:t>
          </a:r>
          <a:r>
            <a:rPr lang="it-IT" sz="1400" dirty="0" err="1">
              <a:solidFill>
                <a:srgbClr val="C00000"/>
              </a:solidFill>
              <a:latin typeface="Bahnschrift SemiBold SemiConden" panose="020B0502040204020203" pitchFamily="34" charset="0"/>
            </a:rPr>
            <a:t>extralavorative</a:t>
          </a:r>
          <a:r>
            <a:rPr lang="it-IT" sz="1400" dirty="0">
              <a:solidFill>
                <a:srgbClr val="C00000"/>
              </a:solidFill>
              <a:latin typeface="Bahnschrift SemiBold SemiConden" panose="020B0502040204020203" pitchFamily="34" charset="0"/>
            </a:rPr>
            <a:t> </a:t>
          </a:r>
          <a:r>
            <a:rPr lang="it-IT" sz="1400" dirty="0">
              <a:solidFill>
                <a:schemeClr val="tx1"/>
              </a:solidFill>
              <a:latin typeface="Bahnschrift SemiBold SemiConden" panose="020B0502040204020203" pitchFamily="34" charset="0"/>
            </a:rPr>
            <a:t>con pubblici ufficiali nell’esercizio delle loro funzioni, </a:t>
          </a:r>
        </a:p>
      </dgm:t>
    </dgm:pt>
    <dgm:pt modelId="{69FB17F8-EE4E-45D1-8B46-51B9CA19F190}" type="parTrans" cxnId="{23271B03-1AE4-4F5F-ACC4-B23F8D142A4A}">
      <dgm:prSet/>
      <dgm:spPr/>
      <dgm:t>
        <a:bodyPr/>
        <a:lstStyle/>
        <a:p>
          <a:endParaRPr lang="it-IT">
            <a:latin typeface="Bahnschrift SemiBold SemiConden" panose="020B0502040204020203" pitchFamily="34" charset="0"/>
          </a:endParaRPr>
        </a:p>
      </dgm:t>
    </dgm:pt>
    <dgm:pt modelId="{799AED0E-DF8B-4A8A-9715-60C0C7FCA12B}" type="sibTrans" cxnId="{23271B03-1AE4-4F5F-ACC4-B23F8D142A4A}">
      <dgm:prSet/>
      <dgm:spPr/>
      <dgm:t>
        <a:bodyPr/>
        <a:lstStyle/>
        <a:p>
          <a:endParaRPr lang="it-IT">
            <a:latin typeface="Bahnschrift SemiBold SemiConden" panose="020B0502040204020203" pitchFamily="34" charset="0"/>
          </a:endParaRPr>
        </a:p>
      </dgm:t>
    </dgm:pt>
    <dgm:pt modelId="{17D4229E-99ED-4131-B010-56A95DA4E836}">
      <dgm:prSet phldrT="[Testo]" custT="1"/>
      <dgm:spPr/>
      <dgm:t>
        <a:bodyPr/>
        <a:lstStyle/>
        <a:p>
          <a:r>
            <a:rPr lang="it-IT" sz="1400" dirty="0">
              <a:solidFill>
                <a:srgbClr val="C00000"/>
              </a:solidFill>
              <a:latin typeface="Bahnschrift SemiBold SemiConden" panose="020B0502040204020203" pitchFamily="34" charset="0"/>
            </a:rPr>
            <a:t>il dipendente non sfrutta, né menziona la posizione che ricopre nell’Azienda </a:t>
          </a:r>
          <a:r>
            <a:rPr lang="it-IT" sz="1400" dirty="0">
              <a:solidFill>
                <a:schemeClr val="tx1"/>
              </a:solidFill>
              <a:latin typeface="Bahnschrift SemiBold SemiConden" panose="020B0502040204020203" pitchFamily="34" charset="0"/>
            </a:rPr>
            <a:t>per ottenere utilità che non gli spettino</a:t>
          </a:r>
        </a:p>
      </dgm:t>
    </dgm:pt>
    <dgm:pt modelId="{5DC0C8A6-6556-4E39-9373-0DB1C9D703E3}" type="parTrans" cxnId="{0F5E224E-206C-4E78-BF5E-F5FF7AFC036D}">
      <dgm:prSet/>
      <dgm:spPr/>
      <dgm:t>
        <a:bodyPr/>
        <a:lstStyle/>
        <a:p>
          <a:endParaRPr lang="it-IT"/>
        </a:p>
      </dgm:t>
    </dgm:pt>
    <dgm:pt modelId="{37A3E680-E4D6-4A40-843D-FB86217622CA}" type="sibTrans" cxnId="{0F5E224E-206C-4E78-BF5E-F5FF7AFC036D}">
      <dgm:prSet/>
      <dgm:spPr/>
      <dgm:t>
        <a:bodyPr/>
        <a:lstStyle/>
        <a:p>
          <a:endParaRPr lang="it-IT"/>
        </a:p>
      </dgm:t>
    </dgm:pt>
    <dgm:pt modelId="{8D33410B-13AE-4F76-BB70-B0409C333316}">
      <dgm:prSet phldrT="[Testo]" custT="1"/>
      <dgm:spPr/>
      <dgm:t>
        <a:bodyPr/>
        <a:lstStyle/>
        <a:p>
          <a:r>
            <a:rPr lang="it-IT" sz="1400" dirty="0">
              <a:solidFill>
                <a:schemeClr val="tx1"/>
              </a:solidFill>
              <a:latin typeface="Bahnschrift SemiBold SemiConden" panose="020B0502040204020203" pitchFamily="34" charset="0"/>
            </a:rPr>
            <a:t>e non assume nessun altro comportamento che possa nuocere all’immagine dell’Azienda stessa</a:t>
          </a:r>
        </a:p>
      </dgm:t>
    </dgm:pt>
    <dgm:pt modelId="{B5C45DF9-D1D9-44E5-98BF-2568CE60563E}" type="parTrans" cxnId="{89DC5784-7A23-48BA-87F1-F1B6DE364FE2}">
      <dgm:prSet/>
      <dgm:spPr/>
      <dgm:t>
        <a:bodyPr/>
        <a:lstStyle/>
        <a:p>
          <a:endParaRPr lang="it-IT"/>
        </a:p>
      </dgm:t>
    </dgm:pt>
    <dgm:pt modelId="{1E27F2AE-D16F-42B0-B4EB-9E24B0BE84B7}" type="sibTrans" cxnId="{89DC5784-7A23-48BA-87F1-F1B6DE364FE2}">
      <dgm:prSet/>
      <dgm:spPr/>
      <dgm:t>
        <a:bodyPr/>
        <a:lstStyle/>
        <a:p>
          <a:endParaRPr lang="it-IT"/>
        </a:p>
      </dgm:t>
    </dgm:pt>
    <dgm:pt modelId="{A8778BB1-11E6-4096-9600-5468EAECC08E}" type="pres">
      <dgm:prSet presAssocID="{568F365C-8857-49FC-8F64-81BFBCA4C503}" presName="list" presStyleCnt="0">
        <dgm:presLayoutVars>
          <dgm:dir/>
          <dgm:animLvl val="lvl"/>
        </dgm:presLayoutVars>
      </dgm:prSet>
      <dgm:spPr/>
      <dgm:t>
        <a:bodyPr/>
        <a:lstStyle/>
        <a:p>
          <a:endParaRPr lang="it-IT"/>
        </a:p>
      </dgm:t>
    </dgm:pt>
    <dgm:pt modelId="{F538D3DA-B8B7-41D5-A859-BC23246B29F9}" type="pres">
      <dgm:prSet presAssocID="{CE6E1063-F565-4044-9C77-624F9E9E06EF}" presName="posSpace" presStyleCnt="0"/>
      <dgm:spPr/>
    </dgm:pt>
    <dgm:pt modelId="{19D50788-DA8F-4FFF-8131-C98270978244}" type="pres">
      <dgm:prSet presAssocID="{CE6E1063-F565-4044-9C77-624F9E9E06EF}" presName="vertFlow" presStyleCnt="0"/>
      <dgm:spPr/>
    </dgm:pt>
    <dgm:pt modelId="{8E19BD30-6E1C-4483-B744-5E40A65FC06E}" type="pres">
      <dgm:prSet presAssocID="{CE6E1063-F565-4044-9C77-624F9E9E06EF}" presName="topSpace" presStyleCnt="0"/>
      <dgm:spPr/>
    </dgm:pt>
    <dgm:pt modelId="{CB8A8B93-40BD-425D-AAA5-F9A9B1F830F9}" type="pres">
      <dgm:prSet presAssocID="{CE6E1063-F565-4044-9C77-624F9E9E06EF}" presName="firstComp" presStyleCnt="0"/>
      <dgm:spPr/>
    </dgm:pt>
    <dgm:pt modelId="{3E7CF02B-89A9-4031-800A-C565008F8241}" type="pres">
      <dgm:prSet presAssocID="{CE6E1063-F565-4044-9C77-624F9E9E06EF}" presName="firstChild" presStyleLbl="bgAccFollowNode1" presStyleIdx="0" presStyleCnt="3" custScaleX="159422" custLinFactNeighborX="-1706" custLinFactNeighborY="-21981"/>
      <dgm:spPr/>
      <dgm:t>
        <a:bodyPr/>
        <a:lstStyle/>
        <a:p>
          <a:endParaRPr lang="it-IT"/>
        </a:p>
      </dgm:t>
    </dgm:pt>
    <dgm:pt modelId="{ACD9F1E9-C510-4B39-8D6E-2AC88361A315}" type="pres">
      <dgm:prSet presAssocID="{CE6E1063-F565-4044-9C77-624F9E9E06EF}" presName="firstChildTx" presStyleLbl="bgAccFollowNode1" presStyleIdx="0" presStyleCnt="3">
        <dgm:presLayoutVars>
          <dgm:bulletEnabled val="1"/>
        </dgm:presLayoutVars>
      </dgm:prSet>
      <dgm:spPr/>
      <dgm:t>
        <a:bodyPr/>
        <a:lstStyle/>
        <a:p>
          <a:endParaRPr lang="it-IT"/>
        </a:p>
      </dgm:t>
    </dgm:pt>
    <dgm:pt modelId="{3D46018C-8F82-413D-940E-A87464581C8E}" type="pres">
      <dgm:prSet presAssocID="{17D4229E-99ED-4131-B010-56A95DA4E836}" presName="comp" presStyleCnt="0"/>
      <dgm:spPr/>
    </dgm:pt>
    <dgm:pt modelId="{0BFA0CE1-6BC2-4C46-9CD1-D8CE0FA87B66}" type="pres">
      <dgm:prSet presAssocID="{17D4229E-99ED-4131-B010-56A95DA4E836}" presName="child" presStyleLbl="bgAccFollowNode1" presStyleIdx="1" presStyleCnt="3" custScaleX="159570" custLinFactNeighborX="42" custLinFactNeighborY="-9036"/>
      <dgm:spPr/>
      <dgm:t>
        <a:bodyPr/>
        <a:lstStyle/>
        <a:p>
          <a:endParaRPr lang="it-IT"/>
        </a:p>
      </dgm:t>
    </dgm:pt>
    <dgm:pt modelId="{4A4DFCDB-7907-4ED7-9374-D78627CBAE24}" type="pres">
      <dgm:prSet presAssocID="{17D4229E-99ED-4131-B010-56A95DA4E836}" presName="childTx" presStyleLbl="bgAccFollowNode1" presStyleIdx="1" presStyleCnt="3">
        <dgm:presLayoutVars>
          <dgm:bulletEnabled val="1"/>
        </dgm:presLayoutVars>
      </dgm:prSet>
      <dgm:spPr/>
      <dgm:t>
        <a:bodyPr/>
        <a:lstStyle/>
        <a:p>
          <a:endParaRPr lang="it-IT"/>
        </a:p>
      </dgm:t>
    </dgm:pt>
    <dgm:pt modelId="{D02D071B-825A-43BA-A471-6C9891FD6059}" type="pres">
      <dgm:prSet presAssocID="{8D33410B-13AE-4F76-BB70-B0409C333316}" presName="comp" presStyleCnt="0"/>
      <dgm:spPr/>
    </dgm:pt>
    <dgm:pt modelId="{15F99CCC-1288-4368-8A13-D8DFCE379331}" type="pres">
      <dgm:prSet presAssocID="{8D33410B-13AE-4F76-BB70-B0409C333316}" presName="child" presStyleLbl="bgAccFollowNode1" presStyleIdx="2" presStyleCnt="3" custScaleX="159654"/>
      <dgm:spPr/>
      <dgm:t>
        <a:bodyPr/>
        <a:lstStyle/>
        <a:p>
          <a:endParaRPr lang="it-IT"/>
        </a:p>
      </dgm:t>
    </dgm:pt>
    <dgm:pt modelId="{CCD1A853-B2A9-45E4-954D-3A1FD5CD7523}" type="pres">
      <dgm:prSet presAssocID="{8D33410B-13AE-4F76-BB70-B0409C333316}" presName="childTx" presStyleLbl="bgAccFollowNode1" presStyleIdx="2" presStyleCnt="3">
        <dgm:presLayoutVars>
          <dgm:bulletEnabled val="1"/>
        </dgm:presLayoutVars>
      </dgm:prSet>
      <dgm:spPr/>
      <dgm:t>
        <a:bodyPr/>
        <a:lstStyle/>
        <a:p>
          <a:endParaRPr lang="it-IT"/>
        </a:p>
      </dgm:t>
    </dgm:pt>
    <dgm:pt modelId="{140B01EA-9BA4-46AA-B589-D4F733E0466F}" type="pres">
      <dgm:prSet presAssocID="{CE6E1063-F565-4044-9C77-624F9E9E06EF}" presName="negSpace" presStyleCnt="0"/>
      <dgm:spPr/>
    </dgm:pt>
    <dgm:pt modelId="{998ED0FB-D1DD-49F2-9918-7C17AC3894D3}" type="pres">
      <dgm:prSet presAssocID="{CE6E1063-F565-4044-9C77-624F9E9E06EF}" presName="circle" presStyleLbl="node1" presStyleIdx="0" presStyleCnt="1" custScaleX="204590" custScaleY="76380" custLinFactX="-100000" custLinFactNeighborX="-146639" custLinFactNeighborY="4966"/>
      <dgm:spPr/>
      <dgm:t>
        <a:bodyPr/>
        <a:lstStyle/>
        <a:p>
          <a:endParaRPr lang="it-IT"/>
        </a:p>
      </dgm:t>
    </dgm:pt>
  </dgm:ptLst>
  <dgm:cxnLst>
    <dgm:cxn modelId="{89DC5784-7A23-48BA-87F1-F1B6DE364FE2}" srcId="{CE6E1063-F565-4044-9C77-624F9E9E06EF}" destId="{8D33410B-13AE-4F76-BB70-B0409C333316}" srcOrd="2" destOrd="0" parTransId="{B5C45DF9-D1D9-44E5-98BF-2568CE60563E}" sibTransId="{1E27F2AE-D16F-42B0-B4EB-9E24B0BE84B7}"/>
    <dgm:cxn modelId="{D0DDBFB0-132C-458A-8461-69D756608758}" type="presOf" srcId="{17D4229E-99ED-4131-B010-56A95DA4E836}" destId="{4A4DFCDB-7907-4ED7-9374-D78627CBAE24}" srcOrd="1" destOrd="0" presId="urn:microsoft.com/office/officeart/2005/8/layout/hList9"/>
    <dgm:cxn modelId="{45511943-EC09-45D2-96FD-1024A95BDFC7}" type="presOf" srcId="{17D4229E-99ED-4131-B010-56A95DA4E836}" destId="{0BFA0CE1-6BC2-4C46-9CD1-D8CE0FA87B66}" srcOrd="0" destOrd="0" presId="urn:microsoft.com/office/officeart/2005/8/layout/hList9"/>
    <dgm:cxn modelId="{86049C54-6900-4D96-AAB0-DD1E7AE91EB4}" type="presOf" srcId="{4D0EA15F-32E2-432A-8CEE-E730DB1982D9}" destId="{ACD9F1E9-C510-4B39-8D6E-2AC88361A315}" srcOrd="1" destOrd="0" presId="urn:microsoft.com/office/officeart/2005/8/layout/hList9"/>
    <dgm:cxn modelId="{0F5E224E-206C-4E78-BF5E-F5FF7AFC036D}" srcId="{CE6E1063-F565-4044-9C77-624F9E9E06EF}" destId="{17D4229E-99ED-4131-B010-56A95DA4E836}" srcOrd="1" destOrd="0" parTransId="{5DC0C8A6-6556-4E39-9373-0DB1C9D703E3}" sibTransId="{37A3E680-E4D6-4A40-843D-FB86217622CA}"/>
    <dgm:cxn modelId="{06694FB7-01B3-4481-BBCC-1BA1ED6BCC89}" type="presOf" srcId="{568F365C-8857-49FC-8F64-81BFBCA4C503}" destId="{A8778BB1-11E6-4096-9600-5468EAECC08E}" srcOrd="0" destOrd="0" presId="urn:microsoft.com/office/officeart/2005/8/layout/hList9"/>
    <dgm:cxn modelId="{D7954B82-0B21-47DA-A7DB-3B319A93ECF2}" type="presOf" srcId="{8D33410B-13AE-4F76-BB70-B0409C333316}" destId="{15F99CCC-1288-4368-8A13-D8DFCE379331}" srcOrd="0" destOrd="0" presId="urn:microsoft.com/office/officeart/2005/8/layout/hList9"/>
    <dgm:cxn modelId="{28080845-E28C-4F87-8B50-611A287601E9}" type="presOf" srcId="{CE6E1063-F565-4044-9C77-624F9E9E06EF}" destId="{998ED0FB-D1DD-49F2-9918-7C17AC3894D3}" srcOrd="0" destOrd="0" presId="urn:microsoft.com/office/officeart/2005/8/layout/hList9"/>
    <dgm:cxn modelId="{55E19817-1CFE-4878-8270-C40585BBA8E6}" type="presOf" srcId="{4D0EA15F-32E2-432A-8CEE-E730DB1982D9}" destId="{3E7CF02B-89A9-4031-800A-C565008F8241}" srcOrd="0" destOrd="0" presId="urn:microsoft.com/office/officeart/2005/8/layout/hList9"/>
    <dgm:cxn modelId="{01DDC5EC-AAA1-4374-9FC9-9A746A5902F3}" type="presOf" srcId="{8D33410B-13AE-4F76-BB70-B0409C333316}" destId="{CCD1A853-B2A9-45E4-954D-3A1FD5CD7523}" srcOrd="1" destOrd="0" presId="urn:microsoft.com/office/officeart/2005/8/layout/hList9"/>
    <dgm:cxn modelId="{6727C18F-0EFA-4F01-A23F-3B0F96C0C808}" srcId="{568F365C-8857-49FC-8F64-81BFBCA4C503}" destId="{CE6E1063-F565-4044-9C77-624F9E9E06EF}" srcOrd="0" destOrd="0" parTransId="{6944B832-2DE6-442F-8E3B-2EF37328C1C2}" sibTransId="{62885BBA-6B52-4B9A-91C7-964CE1307990}"/>
    <dgm:cxn modelId="{23271B03-1AE4-4F5F-ACC4-B23F8D142A4A}" srcId="{CE6E1063-F565-4044-9C77-624F9E9E06EF}" destId="{4D0EA15F-32E2-432A-8CEE-E730DB1982D9}" srcOrd="0" destOrd="0" parTransId="{69FB17F8-EE4E-45D1-8B46-51B9CA19F190}" sibTransId="{799AED0E-DF8B-4A8A-9715-60C0C7FCA12B}"/>
    <dgm:cxn modelId="{4596E812-DC32-40E1-B83C-931B0E473D20}" type="presParOf" srcId="{A8778BB1-11E6-4096-9600-5468EAECC08E}" destId="{F538D3DA-B8B7-41D5-A859-BC23246B29F9}" srcOrd="0" destOrd="0" presId="urn:microsoft.com/office/officeart/2005/8/layout/hList9"/>
    <dgm:cxn modelId="{71A212E9-41B7-4D5C-A7A1-BE5CDA9D5C82}" type="presParOf" srcId="{A8778BB1-11E6-4096-9600-5468EAECC08E}" destId="{19D50788-DA8F-4FFF-8131-C98270978244}" srcOrd="1" destOrd="0" presId="urn:microsoft.com/office/officeart/2005/8/layout/hList9"/>
    <dgm:cxn modelId="{E94F3226-066C-48E6-99BA-FB297A099215}" type="presParOf" srcId="{19D50788-DA8F-4FFF-8131-C98270978244}" destId="{8E19BD30-6E1C-4483-B744-5E40A65FC06E}" srcOrd="0" destOrd="0" presId="urn:microsoft.com/office/officeart/2005/8/layout/hList9"/>
    <dgm:cxn modelId="{7C4F0D58-4405-4914-9FAD-9F9B7985F78A}" type="presParOf" srcId="{19D50788-DA8F-4FFF-8131-C98270978244}" destId="{CB8A8B93-40BD-425D-AAA5-F9A9B1F830F9}" srcOrd="1" destOrd="0" presId="urn:microsoft.com/office/officeart/2005/8/layout/hList9"/>
    <dgm:cxn modelId="{A7D4CADC-3171-4C7C-875E-F3B6494434DE}" type="presParOf" srcId="{CB8A8B93-40BD-425D-AAA5-F9A9B1F830F9}" destId="{3E7CF02B-89A9-4031-800A-C565008F8241}" srcOrd="0" destOrd="0" presId="urn:microsoft.com/office/officeart/2005/8/layout/hList9"/>
    <dgm:cxn modelId="{147B6FEA-AC76-41D8-A94A-992DEFE4245F}" type="presParOf" srcId="{CB8A8B93-40BD-425D-AAA5-F9A9B1F830F9}" destId="{ACD9F1E9-C510-4B39-8D6E-2AC88361A315}" srcOrd="1" destOrd="0" presId="urn:microsoft.com/office/officeart/2005/8/layout/hList9"/>
    <dgm:cxn modelId="{3C679278-54C6-4423-B8D8-ADB8DD70C076}" type="presParOf" srcId="{19D50788-DA8F-4FFF-8131-C98270978244}" destId="{3D46018C-8F82-413D-940E-A87464581C8E}" srcOrd="2" destOrd="0" presId="urn:microsoft.com/office/officeart/2005/8/layout/hList9"/>
    <dgm:cxn modelId="{0B648223-D755-42AD-98FA-77B88FE0476E}" type="presParOf" srcId="{3D46018C-8F82-413D-940E-A87464581C8E}" destId="{0BFA0CE1-6BC2-4C46-9CD1-D8CE0FA87B66}" srcOrd="0" destOrd="0" presId="urn:microsoft.com/office/officeart/2005/8/layout/hList9"/>
    <dgm:cxn modelId="{7A874362-602B-4951-AB85-4A52B6CBF0FB}" type="presParOf" srcId="{3D46018C-8F82-413D-940E-A87464581C8E}" destId="{4A4DFCDB-7907-4ED7-9374-D78627CBAE24}" srcOrd="1" destOrd="0" presId="urn:microsoft.com/office/officeart/2005/8/layout/hList9"/>
    <dgm:cxn modelId="{4208729A-4DAA-4A3F-B3B0-0B2CA6184A68}" type="presParOf" srcId="{19D50788-DA8F-4FFF-8131-C98270978244}" destId="{D02D071B-825A-43BA-A471-6C9891FD6059}" srcOrd="3" destOrd="0" presId="urn:microsoft.com/office/officeart/2005/8/layout/hList9"/>
    <dgm:cxn modelId="{0E5E8086-2E0D-412C-823C-9590326D4285}" type="presParOf" srcId="{D02D071B-825A-43BA-A471-6C9891FD6059}" destId="{15F99CCC-1288-4368-8A13-D8DFCE379331}" srcOrd="0" destOrd="0" presId="urn:microsoft.com/office/officeart/2005/8/layout/hList9"/>
    <dgm:cxn modelId="{71790472-BB4D-4FD0-9B31-412A298DA531}" type="presParOf" srcId="{D02D071B-825A-43BA-A471-6C9891FD6059}" destId="{CCD1A853-B2A9-45E4-954D-3A1FD5CD7523}" srcOrd="1" destOrd="0" presId="urn:microsoft.com/office/officeart/2005/8/layout/hList9"/>
    <dgm:cxn modelId="{9E706CFA-48EA-4CBD-8007-1B168386E96F}" type="presParOf" srcId="{A8778BB1-11E6-4096-9600-5468EAECC08E}" destId="{140B01EA-9BA4-46AA-B589-D4F733E0466F}" srcOrd="2" destOrd="0" presId="urn:microsoft.com/office/officeart/2005/8/layout/hList9"/>
    <dgm:cxn modelId="{3AC2FF8A-A006-45AC-853A-000D30B04F53}" type="presParOf" srcId="{A8778BB1-11E6-4096-9600-5468EAECC08E}" destId="{998ED0FB-D1DD-49F2-9918-7C17AC3894D3}"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68F365C-8857-49FC-8F64-81BFBCA4C503}" type="doc">
      <dgm:prSet loTypeId="urn:microsoft.com/office/officeart/2005/8/layout/hList9" loCatId="list" qsTypeId="urn:microsoft.com/office/officeart/2005/8/quickstyle/simple1" qsCatId="simple" csTypeId="urn:microsoft.com/office/officeart/2005/8/colors/accent0_1" csCatId="mainScheme" phldr="1"/>
      <dgm:spPr/>
      <dgm:t>
        <a:bodyPr/>
        <a:lstStyle/>
        <a:p>
          <a:endParaRPr lang="it-IT"/>
        </a:p>
      </dgm:t>
    </dgm:pt>
    <dgm:pt modelId="{CE6E1063-F565-4044-9C77-624F9E9E06EF}">
      <dgm:prSet phldrT="[Testo]" custT="1"/>
      <dgm:spPr/>
      <dgm:t>
        <a:bodyPr/>
        <a:lstStyle/>
        <a:p>
          <a:r>
            <a:rPr lang="it-IT" sz="3200" dirty="0">
              <a:solidFill>
                <a:srgbClr val="C00000"/>
              </a:solidFill>
              <a:latin typeface="Bahnschrift SemiBold SemiConden" panose="020B0502040204020203" pitchFamily="34" charset="0"/>
            </a:rPr>
            <a:t>Articolo 24</a:t>
          </a:r>
        </a:p>
      </dgm:t>
    </dgm:pt>
    <dgm:pt modelId="{6944B832-2DE6-442F-8E3B-2EF37328C1C2}" type="parTrans" cxnId="{6727C18F-0EFA-4F01-A23F-3B0F96C0C808}">
      <dgm:prSet/>
      <dgm:spPr/>
      <dgm:t>
        <a:bodyPr/>
        <a:lstStyle/>
        <a:p>
          <a:endParaRPr lang="it-IT">
            <a:latin typeface="Bahnschrift SemiBold SemiConden" panose="020B0502040204020203" pitchFamily="34" charset="0"/>
          </a:endParaRPr>
        </a:p>
      </dgm:t>
    </dgm:pt>
    <dgm:pt modelId="{62885BBA-6B52-4B9A-91C7-964CE1307990}" type="sibTrans" cxnId="{6727C18F-0EFA-4F01-A23F-3B0F96C0C808}">
      <dgm:prSet/>
      <dgm:spPr/>
      <dgm:t>
        <a:bodyPr/>
        <a:lstStyle/>
        <a:p>
          <a:endParaRPr lang="it-IT">
            <a:latin typeface="Bahnschrift SemiBold SemiConden" panose="020B0502040204020203" pitchFamily="34" charset="0"/>
          </a:endParaRPr>
        </a:p>
      </dgm:t>
    </dgm:pt>
    <dgm:pt modelId="{4D0EA15F-32E2-432A-8CEE-E730DB1982D9}">
      <dgm:prSet phldrT="[Testo]" custT="1"/>
      <dgm:spPr/>
      <dgm:t>
        <a:bodyPr/>
        <a:lstStyle/>
        <a:p>
          <a:r>
            <a:rPr lang="it-IT" sz="1400" dirty="0">
              <a:solidFill>
                <a:schemeClr val="tx1"/>
              </a:solidFill>
              <a:latin typeface="Bahnschrift SemiBold SemiConden" panose="020B0502040204020203" pitchFamily="34" charset="0"/>
            </a:rPr>
            <a:t>AREE OBBLIGATORIE</a:t>
          </a:r>
        </a:p>
      </dgm:t>
    </dgm:pt>
    <dgm:pt modelId="{69FB17F8-EE4E-45D1-8B46-51B9CA19F190}" type="parTrans" cxnId="{23271B03-1AE4-4F5F-ACC4-B23F8D142A4A}">
      <dgm:prSet/>
      <dgm:spPr/>
      <dgm:t>
        <a:bodyPr/>
        <a:lstStyle/>
        <a:p>
          <a:endParaRPr lang="it-IT">
            <a:latin typeface="Bahnschrift SemiBold SemiConden" panose="020B0502040204020203" pitchFamily="34" charset="0"/>
          </a:endParaRPr>
        </a:p>
      </dgm:t>
    </dgm:pt>
    <dgm:pt modelId="{799AED0E-DF8B-4A8A-9715-60C0C7FCA12B}" type="sibTrans" cxnId="{23271B03-1AE4-4F5F-ACC4-B23F8D142A4A}">
      <dgm:prSet/>
      <dgm:spPr/>
      <dgm:t>
        <a:bodyPr/>
        <a:lstStyle/>
        <a:p>
          <a:endParaRPr lang="it-IT">
            <a:latin typeface="Bahnschrift SemiBold SemiConden" panose="020B0502040204020203" pitchFamily="34" charset="0"/>
          </a:endParaRPr>
        </a:p>
      </dgm:t>
    </dgm:pt>
    <dgm:pt modelId="{17D4229E-99ED-4131-B010-56A95DA4E836}">
      <dgm:prSet phldrT="[Testo]" custT="1"/>
      <dgm:spPr/>
      <dgm:t>
        <a:bodyPr/>
        <a:lstStyle/>
        <a:p>
          <a:r>
            <a:rPr lang="it-IT" sz="1400" dirty="0">
              <a:solidFill>
                <a:schemeClr val="tx1"/>
              </a:solidFill>
              <a:latin typeface="Bahnschrift SemiBold SemiConden" panose="020B0502040204020203" pitchFamily="34" charset="0"/>
            </a:rPr>
            <a:t>AREE GENERALI</a:t>
          </a:r>
        </a:p>
      </dgm:t>
    </dgm:pt>
    <dgm:pt modelId="{5DC0C8A6-6556-4E39-9373-0DB1C9D703E3}" type="parTrans" cxnId="{0F5E224E-206C-4E78-BF5E-F5FF7AFC036D}">
      <dgm:prSet/>
      <dgm:spPr/>
      <dgm:t>
        <a:bodyPr/>
        <a:lstStyle/>
        <a:p>
          <a:endParaRPr lang="it-IT"/>
        </a:p>
      </dgm:t>
    </dgm:pt>
    <dgm:pt modelId="{37A3E680-E4D6-4A40-843D-FB86217622CA}" type="sibTrans" cxnId="{0F5E224E-206C-4E78-BF5E-F5FF7AFC036D}">
      <dgm:prSet/>
      <dgm:spPr/>
      <dgm:t>
        <a:bodyPr/>
        <a:lstStyle/>
        <a:p>
          <a:endParaRPr lang="it-IT"/>
        </a:p>
      </dgm:t>
    </dgm:pt>
    <dgm:pt modelId="{8D33410B-13AE-4F76-BB70-B0409C333316}">
      <dgm:prSet phldrT="[Testo]" custT="1"/>
      <dgm:spPr/>
      <dgm:t>
        <a:bodyPr/>
        <a:lstStyle/>
        <a:p>
          <a:r>
            <a:rPr lang="it-IT" sz="1400" dirty="0">
              <a:solidFill>
                <a:srgbClr val="C00000"/>
              </a:solidFill>
              <a:latin typeface="Bahnschrift SemiBold SemiConden" panose="020B0502040204020203" pitchFamily="34" charset="0"/>
            </a:rPr>
            <a:t>AREE SPECIFICHE</a:t>
          </a:r>
        </a:p>
      </dgm:t>
    </dgm:pt>
    <dgm:pt modelId="{B5C45DF9-D1D9-44E5-98BF-2568CE60563E}" type="parTrans" cxnId="{89DC5784-7A23-48BA-87F1-F1B6DE364FE2}">
      <dgm:prSet/>
      <dgm:spPr/>
      <dgm:t>
        <a:bodyPr/>
        <a:lstStyle/>
        <a:p>
          <a:endParaRPr lang="it-IT"/>
        </a:p>
      </dgm:t>
    </dgm:pt>
    <dgm:pt modelId="{1E27F2AE-D16F-42B0-B4EB-9E24B0BE84B7}" type="sibTrans" cxnId="{89DC5784-7A23-48BA-87F1-F1B6DE364FE2}">
      <dgm:prSet/>
      <dgm:spPr/>
      <dgm:t>
        <a:bodyPr/>
        <a:lstStyle/>
        <a:p>
          <a:endParaRPr lang="it-IT"/>
        </a:p>
      </dgm:t>
    </dgm:pt>
    <dgm:pt modelId="{A8778BB1-11E6-4096-9600-5468EAECC08E}" type="pres">
      <dgm:prSet presAssocID="{568F365C-8857-49FC-8F64-81BFBCA4C503}" presName="list" presStyleCnt="0">
        <dgm:presLayoutVars>
          <dgm:dir/>
          <dgm:animLvl val="lvl"/>
        </dgm:presLayoutVars>
      </dgm:prSet>
      <dgm:spPr/>
      <dgm:t>
        <a:bodyPr/>
        <a:lstStyle/>
        <a:p>
          <a:endParaRPr lang="it-IT"/>
        </a:p>
      </dgm:t>
    </dgm:pt>
    <dgm:pt modelId="{F538D3DA-B8B7-41D5-A859-BC23246B29F9}" type="pres">
      <dgm:prSet presAssocID="{CE6E1063-F565-4044-9C77-624F9E9E06EF}" presName="posSpace" presStyleCnt="0"/>
      <dgm:spPr/>
    </dgm:pt>
    <dgm:pt modelId="{19D50788-DA8F-4FFF-8131-C98270978244}" type="pres">
      <dgm:prSet presAssocID="{CE6E1063-F565-4044-9C77-624F9E9E06EF}" presName="vertFlow" presStyleCnt="0"/>
      <dgm:spPr/>
    </dgm:pt>
    <dgm:pt modelId="{8E19BD30-6E1C-4483-B744-5E40A65FC06E}" type="pres">
      <dgm:prSet presAssocID="{CE6E1063-F565-4044-9C77-624F9E9E06EF}" presName="topSpace" presStyleCnt="0"/>
      <dgm:spPr/>
    </dgm:pt>
    <dgm:pt modelId="{CB8A8B93-40BD-425D-AAA5-F9A9B1F830F9}" type="pres">
      <dgm:prSet presAssocID="{CE6E1063-F565-4044-9C77-624F9E9E06EF}" presName="firstComp" presStyleCnt="0"/>
      <dgm:spPr/>
    </dgm:pt>
    <dgm:pt modelId="{3E7CF02B-89A9-4031-800A-C565008F8241}" type="pres">
      <dgm:prSet presAssocID="{CE6E1063-F565-4044-9C77-624F9E9E06EF}" presName="firstChild" presStyleLbl="bgAccFollowNode1" presStyleIdx="0" presStyleCnt="3" custScaleX="159422" custLinFactNeighborX="-1706" custLinFactNeighborY="-21981"/>
      <dgm:spPr/>
      <dgm:t>
        <a:bodyPr/>
        <a:lstStyle/>
        <a:p>
          <a:endParaRPr lang="it-IT"/>
        </a:p>
      </dgm:t>
    </dgm:pt>
    <dgm:pt modelId="{ACD9F1E9-C510-4B39-8D6E-2AC88361A315}" type="pres">
      <dgm:prSet presAssocID="{CE6E1063-F565-4044-9C77-624F9E9E06EF}" presName="firstChildTx" presStyleLbl="bgAccFollowNode1" presStyleIdx="0" presStyleCnt="3">
        <dgm:presLayoutVars>
          <dgm:bulletEnabled val="1"/>
        </dgm:presLayoutVars>
      </dgm:prSet>
      <dgm:spPr/>
      <dgm:t>
        <a:bodyPr/>
        <a:lstStyle/>
        <a:p>
          <a:endParaRPr lang="it-IT"/>
        </a:p>
      </dgm:t>
    </dgm:pt>
    <dgm:pt modelId="{3D46018C-8F82-413D-940E-A87464581C8E}" type="pres">
      <dgm:prSet presAssocID="{17D4229E-99ED-4131-B010-56A95DA4E836}" presName="comp" presStyleCnt="0"/>
      <dgm:spPr/>
    </dgm:pt>
    <dgm:pt modelId="{0BFA0CE1-6BC2-4C46-9CD1-D8CE0FA87B66}" type="pres">
      <dgm:prSet presAssocID="{17D4229E-99ED-4131-B010-56A95DA4E836}" presName="child" presStyleLbl="bgAccFollowNode1" presStyleIdx="1" presStyleCnt="3" custScaleX="159570" custLinFactNeighborX="42" custLinFactNeighborY="-9036"/>
      <dgm:spPr/>
      <dgm:t>
        <a:bodyPr/>
        <a:lstStyle/>
        <a:p>
          <a:endParaRPr lang="it-IT"/>
        </a:p>
      </dgm:t>
    </dgm:pt>
    <dgm:pt modelId="{4A4DFCDB-7907-4ED7-9374-D78627CBAE24}" type="pres">
      <dgm:prSet presAssocID="{17D4229E-99ED-4131-B010-56A95DA4E836}" presName="childTx" presStyleLbl="bgAccFollowNode1" presStyleIdx="1" presStyleCnt="3">
        <dgm:presLayoutVars>
          <dgm:bulletEnabled val="1"/>
        </dgm:presLayoutVars>
      </dgm:prSet>
      <dgm:spPr/>
      <dgm:t>
        <a:bodyPr/>
        <a:lstStyle/>
        <a:p>
          <a:endParaRPr lang="it-IT"/>
        </a:p>
      </dgm:t>
    </dgm:pt>
    <dgm:pt modelId="{D02D071B-825A-43BA-A471-6C9891FD6059}" type="pres">
      <dgm:prSet presAssocID="{8D33410B-13AE-4F76-BB70-B0409C333316}" presName="comp" presStyleCnt="0"/>
      <dgm:spPr/>
    </dgm:pt>
    <dgm:pt modelId="{15F99CCC-1288-4368-8A13-D8DFCE379331}" type="pres">
      <dgm:prSet presAssocID="{8D33410B-13AE-4F76-BB70-B0409C333316}" presName="child" presStyleLbl="bgAccFollowNode1" presStyleIdx="2" presStyleCnt="3" custScaleX="159654"/>
      <dgm:spPr/>
      <dgm:t>
        <a:bodyPr/>
        <a:lstStyle/>
        <a:p>
          <a:endParaRPr lang="it-IT"/>
        </a:p>
      </dgm:t>
    </dgm:pt>
    <dgm:pt modelId="{CCD1A853-B2A9-45E4-954D-3A1FD5CD7523}" type="pres">
      <dgm:prSet presAssocID="{8D33410B-13AE-4F76-BB70-B0409C333316}" presName="childTx" presStyleLbl="bgAccFollowNode1" presStyleIdx="2" presStyleCnt="3">
        <dgm:presLayoutVars>
          <dgm:bulletEnabled val="1"/>
        </dgm:presLayoutVars>
      </dgm:prSet>
      <dgm:spPr/>
      <dgm:t>
        <a:bodyPr/>
        <a:lstStyle/>
        <a:p>
          <a:endParaRPr lang="it-IT"/>
        </a:p>
      </dgm:t>
    </dgm:pt>
    <dgm:pt modelId="{140B01EA-9BA4-46AA-B589-D4F733E0466F}" type="pres">
      <dgm:prSet presAssocID="{CE6E1063-F565-4044-9C77-624F9E9E06EF}" presName="negSpace" presStyleCnt="0"/>
      <dgm:spPr/>
    </dgm:pt>
    <dgm:pt modelId="{998ED0FB-D1DD-49F2-9918-7C17AC3894D3}" type="pres">
      <dgm:prSet presAssocID="{CE6E1063-F565-4044-9C77-624F9E9E06EF}" presName="circle" presStyleLbl="node1" presStyleIdx="0" presStyleCnt="1" custScaleX="267918" custScaleY="167926" custLinFactX="-100000" custLinFactNeighborX="-146639" custLinFactNeighborY="4966"/>
      <dgm:spPr/>
      <dgm:t>
        <a:bodyPr/>
        <a:lstStyle/>
        <a:p>
          <a:endParaRPr lang="it-IT"/>
        </a:p>
      </dgm:t>
    </dgm:pt>
  </dgm:ptLst>
  <dgm:cxnLst>
    <dgm:cxn modelId="{89DC5784-7A23-48BA-87F1-F1B6DE364FE2}" srcId="{CE6E1063-F565-4044-9C77-624F9E9E06EF}" destId="{8D33410B-13AE-4F76-BB70-B0409C333316}" srcOrd="2" destOrd="0" parTransId="{B5C45DF9-D1D9-44E5-98BF-2568CE60563E}" sibTransId="{1E27F2AE-D16F-42B0-B4EB-9E24B0BE84B7}"/>
    <dgm:cxn modelId="{D0DDBFB0-132C-458A-8461-69D756608758}" type="presOf" srcId="{17D4229E-99ED-4131-B010-56A95DA4E836}" destId="{4A4DFCDB-7907-4ED7-9374-D78627CBAE24}" srcOrd="1" destOrd="0" presId="urn:microsoft.com/office/officeart/2005/8/layout/hList9"/>
    <dgm:cxn modelId="{45511943-EC09-45D2-96FD-1024A95BDFC7}" type="presOf" srcId="{17D4229E-99ED-4131-B010-56A95DA4E836}" destId="{0BFA0CE1-6BC2-4C46-9CD1-D8CE0FA87B66}" srcOrd="0" destOrd="0" presId="urn:microsoft.com/office/officeart/2005/8/layout/hList9"/>
    <dgm:cxn modelId="{86049C54-6900-4D96-AAB0-DD1E7AE91EB4}" type="presOf" srcId="{4D0EA15F-32E2-432A-8CEE-E730DB1982D9}" destId="{ACD9F1E9-C510-4B39-8D6E-2AC88361A315}" srcOrd="1" destOrd="0" presId="urn:microsoft.com/office/officeart/2005/8/layout/hList9"/>
    <dgm:cxn modelId="{0F5E224E-206C-4E78-BF5E-F5FF7AFC036D}" srcId="{CE6E1063-F565-4044-9C77-624F9E9E06EF}" destId="{17D4229E-99ED-4131-B010-56A95DA4E836}" srcOrd="1" destOrd="0" parTransId="{5DC0C8A6-6556-4E39-9373-0DB1C9D703E3}" sibTransId="{37A3E680-E4D6-4A40-843D-FB86217622CA}"/>
    <dgm:cxn modelId="{06694FB7-01B3-4481-BBCC-1BA1ED6BCC89}" type="presOf" srcId="{568F365C-8857-49FC-8F64-81BFBCA4C503}" destId="{A8778BB1-11E6-4096-9600-5468EAECC08E}" srcOrd="0" destOrd="0" presId="urn:microsoft.com/office/officeart/2005/8/layout/hList9"/>
    <dgm:cxn modelId="{D7954B82-0B21-47DA-A7DB-3B319A93ECF2}" type="presOf" srcId="{8D33410B-13AE-4F76-BB70-B0409C333316}" destId="{15F99CCC-1288-4368-8A13-D8DFCE379331}" srcOrd="0" destOrd="0" presId="urn:microsoft.com/office/officeart/2005/8/layout/hList9"/>
    <dgm:cxn modelId="{28080845-E28C-4F87-8B50-611A287601E9}" type="presOf" srcId="{CE6E1063-F565-4044-9C77-624F9E9E06EF}" destId="{998ED0FB-D1DD-49F2-9918-7C17AC3894D3}" srcOrd="0" destOrd="0" presId="urn:microsoft.com/office/officeart/2005/8/layout/hList9"/>
    <dgm:cxn modelId="{55E19817-1CFE-4878-8270-C40585BBA8E6}" type="presOf" srcId="{4D0EA15F-32E2-432A-8CEE-E730DB1982D9}" destId="{3E7CF02B-89A9-4031-800A-C565008F8241}" srcOrd="0" destOrd="0" presId="urn:microsoft.com/office/officeart/2005/8/layout/hList9"/>
    <dgm:cxn modelId="{01DDC5EC-AAA1-4374-9FC9-9A746A5902F3}" type="presOf" srcId="{8D33410B-13AE-4F76-BB70-B0409C333316}" destId="{CCD1A853-B2A9-45E4-954D-3A1FD5CD7523}" srcOrd="1" destOrd="0" presId="urn:microsoft.com/office/officeart/2005/8/layout/hList9"/>
    <dgm:cxn modelId="{6727C18F-0EFA-4F01-A23F-3B0F96C0C808}" srcId="{568F365C-8857-49FC-8F64-81BFBCA4C503}" destId="{CE6E1063-F565-4044-9C77-624F9E9E06EF}" srcOrd="0" destOrd="0" parTransId="{6944B832-2DE6-442F-8E3B-2EF37328C1C2}" sibTransId="{62885BBA-6B52-4B9A-91C7-964CE1307990}"/>
    <dgm:cxn modelId="{23271B03-1AE4-4F5F-ACC4-B23F8D142A4A}" srcId="{CE6E1063-F565-4044-9C77-624F9E9E06EF}" destId="{4D0EA15F-32E2-432A-8CEE-E730DB1982D9}" srcOrd="0" destOrd="0" parTransId="{69FB17F8-EE4E-45D1-8B46-51B9CA19F190}" sibTransId="{799AED0E-DF8B-4A8A-9715-60C0C7FCA12B}"/>
    <dgm:cxn modelId="{4596E812-DC32-40E1-B83C-931B0E473D20}" type="presParOf" srcId="{A8778BB1-11E6-4096-9600-5468EAECC08E}" destId="{F538D3DA-B8B7-41D5-A859-BC23246B29F9}" srcOrd="0" destOrd="0" presId="urn:microsoft.com/office/officeart/2005/8/layout/hList9"/>
    <dgm:cxn modelId="{71A212E9-41B7-4D5C-A7A1-BE5CDA9D5C82}" type="presParOf" srcId="{A8778BB1-11E6-4096-9600-5468EAECC08E}" destId="{19D50788-DA8F-4FFF-8131-C98270978244}" srcOrd="1" destOrd="0" presId="urn:microsoft.com/office/officeart/2005/8/layout/hList9"/>
    <dgm:cxn modelId="{E94F3226-066C-48E6-99BA-FB297A099215}" type="presParOf" srcId="{19D50788-DA8F-4FFF-8131-C98270978244}" destId="{8E19BD30-6E1C-4483-B744-5E40A65FC06E}" srcOrd="0" destOrd="0" presId="urn:microsoft.com/office/officeart/2005/8/layout/hList9"/>
    <dgm:cxn modelId="{7C4F0D58-4405-4914-9FAD-9F9B7985F78A}" type="presParOf" srcId="{19D50788-DA8F-4FFF-8131-C98270978244}" destId="{CB8A8B93-40BD-425D-AAA5-F9A9B1F830F9}" srcOrd="1" destOrd="0" presId="urn:microsoft.com/office/officeart/2005/8/layout/hList9"/>
    <dgm:cxn modelId="{A7D4CADC-3171-4C7C-875E-F3B6494434DE}" type="presParOf" srcId="{CB8A8B93-40BD-425D-AAA5-F9A9B1F830F9}" destId="{3E7CF02B-89A9-4031-800A-C565008F8241}" srcOrd="0" destOrd="0" presId="urn:microsoft.com/office/officeart/2005/8/layout/hList9"/>
    <dgm:cxn modelId="{147B6FEA-AC76-41D8-A94A-992DEFE4245F}" type="presParOf" srcId="{CB8A8B93-40BD-425D-AAA5-F9A9B1F830F9}" destId="{ACD9F1E9-C510-4B39-8D6E-2AC88361A315}" srcOrd="1" destOrd="0" presId="urn:microsoft.com/office/officeart/2005/8/layout/hList9"/>
    <dgm:cxn modelId="{3C679278-54C6-4423-B8D8-ADB8DD70C076}" type="presParOf" srcId="{19D50788-DA8F-4FFF-8131-C98270978244}" destId="{3D46018C-8F82-413D-940E-A87464581C8E}" srcOrd="2" destOrd="0" presId="urn:microsoft.com/office/officeart/2005/8/layout/hList9"/>
    <dgm:cxn modelId="{0B648223-D755-42AD-98FA-77B88FE0476E}" type="presParOf" srcId="{3D46018C-8F82-413D-940E-A87464581C8E}" destId="{0BFA0CE1-6BC2-4C46-9CD1-D8CE0FA87B66}" srcOrd="0" destOrd="0" presId="urn:microsoft.com/office/officeart/2005/8/layout/hList9"/>
    <dgm:cxn modelId="{7A874362-602B-4951-AB85-4A52B6CBF0FB}" type="presParOf" srcId="{3D46018C-8F82-413D-940E-A87464581C8E}" destId="{4A4DFCDB-7907-4ED7-9374-D78627CBAE24}" srcOrd="1" destOrd="0" presId="urn:microsoft.com/office/officeart/2005/8/layout/hList9"/>
    <dgm:cxn modelId="{4208729A-4DAA-4A3F-B3B0-0B2CA6184A68}" type="presParOf" srcId="{19D50788-DA8F-4FFF-8131-C98270978244}" destId="{D02D071B-825A-43BA-A471-6C9891FD6059}" srcOrd="3" destOrd="0" presId="urn:microsoft.com/office/officeart/2005/8/layout/hList9"/>
    <dgm:cxn modelId="{0E5E8086-2E0D-412C-823C-9590326D4285}" type="presParOf" srcId="{D02D071B-825A-43BA-A471-6C9891FD6059}" destId="{15F99CCC-1288-4368-8A13-D8DFCE379331}" srcOrd="0" destOrd="0" presId="urn:microsoft.com/office/officeart/2005/8/layout/hList9"/>
    <dgm:cxn modelId="{71790472-BB4D-4FD0-9B31-412A298DA531}" type="presParOf" srcId="{D02D071B-825A-43BA-A471-6C9891FD6059}" destId="{CCD1A853-B2A9-45E4-954D-3A1FD5CD7523}" srcOrd="1" destOrd="0" presId="urn:microsoft.com/office/officeart/2005/8/layout/hList9"/>
    <dgm:cxn modelId="{9E706CFA-48EA-4CBD-8007-1B168386E96F}" type="presParOf" srcId="{A8778BB1-11E6-4096-9600-5468EAECC08E}" destId="{140B01EA-9BA4-46AA-B589-D4F733E0466F}" srcOrd="2" destOrd="0" presId="urn:microsoft.com/office/officeart/2005/8/layout/hList9"/>
    <dgm:cxn modelId="{3AC2FF8A-A006-45AC-853A-000D30B04F53}" type="presParOf" srcId="{A8778BB1-11E6-4096-9600-5468EAECC08E}" destId="{998ED0FB-D1DD-49F2-9918-7C17AC3894D3}"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F59CA5-96F3-4347-B084-FF1DD89D5DD8}" type="doc">
      <dgm:prSet loTypeId="urn:microsoft.com/office/officeart/2009/3/layout/FramedTextPicture" loCatId="" qsTypeId="urn:microsoft.com/office/officeart/2005/8/quickstyle/simple4" qsCatId="simple" csTypeId="urn:microsoft.com/office/officeart/2005/8/colors/accent2_2" csCatId="accent2" phldr="1"/>
      <dgm:spPr/>
      <dgm:t>
        <a:bodyPr/>
        <a:lstStyle/>
        <a:p>
          <a:endParaRPr lang="it-IT"/>
        </a:p>
      </dgm:t>
    </dgm:pt>
    <dgm:pt modelId="{118E52D9-8B2E-C049-B86C-7F7B529FB803}">
      <dgm:prSet phldrT="[Text]" custT="1"/>
      <dgm:spPr>
        <a:solidFill>
          <a:schemeClr val="bg1"/>
        </a:solidFill>
      </dgm:spPr>
      <dgm:t>
        <a:bodyPr/>
        <a:lstStyle/>
        <a:p>
          <a:pPr marL="265113" indent="0" algn="l"/>
          <a:r>
            <a:rPr lang="it-IT" sz="1600" b="1" i="1" dirty="0">
              <a:latin typeface="Arial Narrow" panose="020B0606020202030204" pitchFamily="34" charset="0"/>
            </a:rPr>
            <a:t>La situazione di conflitto di interessi si configura laddove la cura dell’interesse pubblico cui è preposto il funzionario </a:t>
          </a:r>
          <a:r>
            <a:rPr lang="it-IT" sz="1600" b="1" i="1" dirty="0">
              <a:solidFill>
                <a:srgbClr val="FF0000"/>
              </a:solidFill>
              <a:latin typeface="Arial Narrow" panose="020B0606020202030204" pitchFamily="34" charset="0"/>
            </a:rPr>
            <a:t>potrebbe essere deviata </a:t>
          </a:r>
          <a:r>
            <a:rPr lang="it-IT" sz="1600" b="1" i="1" dirty="0">
              <a:latin typeface="Arial Narrow" panose="020B0606020202030204" pitchFamily="34" charset="0"/>
            </a:rPr>
            <a:t>per favorire il soddisfacimento di </a:t>
          </a:r>
          <a:r>
            <a:rPr lang="it-IT" sz="1600" b="1" i="1" dirty="0">
              <a:solidFill>
                <a:srgbClr val="FF0000"/>
              </a:solidFill>
              <a:latin typeface="Arial Narrow" panose="020B0606020202030204" pitchFamily="34" charset="0"/>
            </a:rPr>
            <a:t>interessi contrapposti </a:t>
          </a:r>
          <a:r>
            <a:rPr lang="it-IT" sz="1600" b="1" i="1" dirty="0">
              <a:latin typeface="Arial Narrow" panose="020B0606020202030204" pitchFamily="34" charset="0"/>
            </a:rPr>
            <a:t>di cui sia titolare il medesimo funzionario </a:t>
          </a:r>
          <a:r>
            <a:rPr lang="it-IT" sz="1600" b="1" i="1" dirty="0">
              <a:solidFill>
                <a:srgbClr val="FF0000"/>
              </a:solidFill>
              <a:latin typeface="Arial Narrow" panose="020B0606020202030204" pitchFamily="34" charset="0"/>
            </a:rPr>
            <a:t>direttamente o indirettamente</a:t>
          </a:r>
          <a:r>
            <a:rPr lang="it-IT" sz="1600" b="1" i="1" dirty="0">
              <a:latin typeface="Arial Narrow" panose="020B0606020202030204" pitchFamily="34" charset="0"/>
            </a:rPr>
            <a:t>. </a:t>
          </a:r>
        </a:p>
        <a:p>
          <a:pPr marL="265113" indent="0" algn="l"/>
          <a:r>
            <a:rPr lang="it-IT" sz="1600" b="1" i="1" dirty="0">
              <a:latin typeface="Arial Narrow" panose="020B0606020202030204" pitchFamily="34" charset="0"/>
            </a:rPr>
            <a:t>Si tratta dunque di una </a:t>
          </a:r>
          <a:r>
            <a:rPr lang="it-IT" sz="1600" b="1" i="1" dirty="0">
              <a:solidFill>
                <a:srgbClr val="FF0000"/>
              </a:solidFill>
              <a:latin typeface="Arial Narrow" panose="020B0606020202030204" pitchFamily="34" charset="0"/>
            </a:rPr>
            <a:t>condizione</a:t>
          </a:r>
          <a:r>
            <a:rPr lang="it-IT" sz="1600" b="1" i="1" dirty="0">
              <a:latin typeface="Arial Narrow" panose="020B0606020202030204" pitchFamily="34" charset="0"/>
            </a:rPr>
            <a:t> che determina il rischio di comportamenti dannosi per l’amministrazione, </a:t>
          </a:r>
          <a:r>
            <a:rPr lang="it-IT" sz="1600" b="1" i="1" dirty="0">
              <a:solidFill>
                <a:srgbClr val="FF0000"/>
              </a:solidFill>
              <a:latin typeface="Arial Narrow" panose="020B0606020202030204" pitchFamily="34" charset="0"/>
            </a:rPr>
            <a:t>a prescindere che ad essa segua o meno una condotta impropria.</a:t>
          </a:r>
        </a:p>
        <a:p>
          <a:pPr marL="265113" indent="0" algn="l"/>
          <a:r>
            <a:rPr lang="it-IT" sz="1200" b="0" i="0" dirty="0">
              <a:latin typeface="Arial Narrow" panose="020B0606020202030204" pitchFamily="34" charset="0"/>
            </a:rPr>
            <a:t>Cons. Stato, Sezione consultiva per gli atti normativi, parere n. 667 del 5 marzo 2019 sullo schema di linee guida di ANAC aventi ad oggetto «individuazione e gestione dei conflitti di interesse nelle procedure di affidamento dei contratti pubblici», in attuazione dell’art. 213, co. 2, del decreto legislativo 18 aprile 2016, n. 50.</a:t>
          </a:r>
          <a:endParaRPr lang="it-IT" sz="1200" dirty="0">
            <a:latin typeface="Arial Narrow" panose="020B0606020202030204" pitchFamily="34" charset="0"/>
          </a:endParaRPr>
        </a:p>
      </dgm:t>
    </dgm:pt>
    <dgm:pt modelId="{ED025E89-E271-ED40-8337-18A5ECFEDC13}" type="parTrans" cxnId="{39B42329-6DF8-CC48-BB06-1F9061952F0B}">
      <dgm:prSet/>
      <dgm:spPr/>
      <dgm:t>
        <a:bodyPr/>
        <a:lstStyle/>
        <a:p>
          <a:endParaRPr lang="it-IT">
            <a:latin typeface="Arial Narrow" panose="020B0606020202030204" pitchFamily="34" charset="0"/>
          </a:endParaRPr>
        </a:p>
      </dgm:t>
    </dgm:pt>
    <dgm:pt modelId="{441E4F5E-3C93-9140-8D44-C218412CCB43}" type="sibTrans" cxnId="{39B42329-6DF8-CC48-BB06-1F9061952F0B}">
      <dgm:prSet/>
      <dgm:spPr/>
      <dgm:t>
        <a:bodyPr/>
        <a:lstStyle/>
        <a:p>
          <a:endParaRPr lang="it-IT">
            <a:latin typeface="Arial Narrow" panose="020B0606020202030204" pitchFamily="34" charset="0"/>
          </a:endParaRPr>
        </a:p>
      </dgm:t>
    </dgm:pt>
    <dgm:pt modelId="{B194D9CF-DE72-F34D-B8D5-518BC068ED37}" type="pres">
      <dgm:prSet presAssocID="{A7F59CA5-96F3-4347-B084-FF1DD89D5DD8}" presName="Name0" presStyleCnt="0">
        <dgm:presLayoutVars>
          <dgm:chMax/>
          <dgm:chPref/>
          <dgm:dir/>
        </dgm:presLayoutVars>
      </dgm:prSet>
      <dgm:spPr/>
      <dgm:t>
        <a:bodyPr/>
        <a:lstStyle/>
        <a:p>
          <a:endParaRPr lang="it-IT"/>
        </a:p>
      </dgm:t>
    </dgm:pt>
    <dgm:pt modelId="{1FC9B040-2C63-EB44-BF8D-3E7629848314}" type="pres">
      <dgm:prSet presAssocID="{118E52D9-8B2E-C049-B86C-7F7B529FB803}" presName="composite" presStyleCnt="0">
        <dgm:presLayoutVars>
          <dgm:chMax/>
          <dgm:chPref/>
        </dgm:presLayoutVars>
      </dgm:prSet>
      <dgm:spPr/>
    </dgm:pt>
    <dgm:pt modelId="{B349271F-8BB8-BF45-B2B3-D441EF8E851C}" type="pres">
      <dgm:prSet presAssocID="{118E52D9-8B2E-C049-B86C-7F7B529FB803}" presName="Image" presStyleLbl="bgImgPlace1" presStyleIdx="0" presStyleCnt="1"/>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t="-14000" b="-14000"/>
          </a:stretch>
        </a:blipFill>
      </dgm:spPr>
    </dgm:pt>
    <dgm:pt modelId="{7E79F776-66A7-C043-8ABD-1683108C9435}" type="pres">
      <dgm:prSet presAssocID="{118E52D9-8B2E-C049-B86C-7F7B529FB803}" presName="ParentText" presStyleLbl="revTx" presStyleIdx="0" presStyleCnt="1" custScaleX="108899" custLinFactNeighborY="1182">
        <dgm:presLayoutVars>
          <dgm:chMax val="0"/>
          <dgm:chPref val="0"/>
          <dgm:bulletEnabled val="1"/>
        </dgm:presLayoutVars>
      </dgm:prSet>
      <dgm:spPr/>
      <dgm:t>
        <a:bodyPr/>
        <a:lstStyle/>
        <a:p>
          <a:endParaRPr lang="it-IT"/>
        </a:p>
      </dgm:t>
    </dgm:pt>
    <dgm:pt modelId="{802E03A6-B442-DD48-B0F4-AC5EC762866B}" type="pres">
      <dgm:prSet presAssocID="{118E52D9-8B2E-C049-B86C-7F7B529FB803}" presName="tlFrame" presStyleLbl="node1" presStyleIdx="0" presStyleCnt="4"/>
      <dgm:spPr/>
    </dgm:pt>
    <dgm:pt modelId="{51D5547C-3976-6C43-8D90-29868B780E6A}" type="pres">
      <dgm:prSet presAssocID="{118E52D9-8B2E-C049-B86C-7F7B529FB803}" presName="trFrame" presStyleLbl="node1" presStyleIdx="1" presStyleCnt="4" custLinFactNeighborX="27659" custLinFactNeighborY="748"/>
      <dgm:spPr/>
    </dgm:pt>
    <dgm:pt modelId="{0A1856C6-915F-DE42-9C37-A4E8336BA0F5}" type="pres">
      <dgm:prSet presAssocID="{118E52D9-8B2E-C049-B86C-7F7B529FB803}" presName="blFrame" presStyleLbl="node1" presStyleIdx="2" presStyleCnt="4"/>
      <dgm:spPr/>
    </dgm:pt>
    <dgm:pt modelId="{F10932EB-EA01-9A4A-8306-B8F2220DBB94}" type="pres">
      <dgm:prSet presAssocID="{118E52D9-8B2E-C049-B86C-7F7B529FB803}" presName="brFrame" presStyleLbl="node1" presStyleIdx="3" presStyleCnt="4" custLinFactNeighborX="21545" custLinFactNeighborY="-1906"/>
      <dgm:spPr/>
    </dgm:pt>
  </dgm:ptLst>
  <dgm:cxnLst>
    <dgm:cxn modelId="{3FD13148-FA64-8D45-9376-9B03B5FAEE44}" type="presOf" srcId="{118E52D9-8B2E-C049-B86C-7F7B529FB803}" destId="{7E79F776-66A7-C043-8ABD-1683108C9435}" srcOrd="0" destOrd="0" presId="urn:microsoft.com/office/officeart/2009/3/layout/FramedTextPicture"/>
    <dgm:cxn modelId="{39B42329-6DF8-CC48-BB06-1F9061952F0B}" srcId="{A7F59CA5-96F3-4347-B084-FF1DD89D5DD8}" destId="{118E52D9-8B2E-C049-B86C-7F7B529FB803}" srcOrd="0" destOrd="0" parTransId="{ED025E89-E271-ED40-8337-18A5ECFEDC13}" sibTransId="{441E4F5E-3C93-9140-8D44-C218412CCB43}"/>
    <dgm:cxn modelId="{185D44B5-C0E1-EB4A-B828-9367D87129ED}" type="presOf" srcId="{A7F59CA5-96F3-4347-B084-FF1DD89D5DD8}" destId="{B194D9CF-DE72-F34D-B8D5-518BC068ED37}" srcOrd="0" destOrd="0" presId="urn:microsoft.com/office/officeart/2009/3/layout/FramedTextPicture"/>
    <dgm:cxn modelId="{C941439F-5012-A846-B3C9-5A57349EFA46}" type="presParOf" srcId="{B194D9CF-DE72-F34D-B8D5-518BC068ED37}" destId="{1FC9B040-2C63-EB44-BF8D-3E7629848314}" srcOrd="0" destOrd="0" presId="urn:microsoft.com/office/officeart/2009/3/layout/FramedTextPicture"/>
    <dgm:cxn modelId="{8835CBCF-33D3-6845-8EFC-3D66665F32E5}" type="presParOf" srcId="{1FC9B040-2C63-EB44-BF8D-3E7629848314}" destId="{B349271F-8BB8-BF45-B2B3-D441EF8E851C}" srcOrd="0" destOrd="0" presId="urn:microsoft.com/office/officeart/2009/3/layout/FramedTextPicture"/>
    <dgm:cxn modelId="{28FB9B35-6582-0847-90C4-34A7769352D6}" type="presParOf" srcId="{1FC9B040-2C63-EB44-BF8D-3E7629848314}" destId="{7E79F776-66A7-C043-8ABD-1683108C9435}" srcOrd="1" destOrd="0" presId="urn:microsoft.com/office/officeart/2009/3/layout/FramedTextPicture"/>
    <dgm:cxn modelId="{03A587B6-04BE-4F4F-A585-F7A781786436}" type="presParOf" srcId="{1FC9B040-2C63-EB44-BF8D-3E7629848314}" destId="{802E03A6-B442-DD48-B0F4-AC5EC762866B}" srcOrd="2" destOrd="0" presId="urn:microsoft.com/office/officeart/2009/3/layout/FramedTextPicture"/>
    <dgm:cxn modelId="{DF3A5469-75F7-FD41-84C3-8C9D3D67C4C2}" type="presParOf" srcId="{1FC9B040-2C63-EB44-BF8D-3E7629848314}" destId="{51D5547C-3976-6C43-8D90-29868B780E6A}" srcOrd="3" destOrd="0" presId="urn:microsoft.com/office/officeart/2009/3/layout/FramedTextPicture"/>
    <dgm:cxn modelId="{002518F2-7A87-C74C-80D8-00EA25CC6F86}" type="presParOf" srcId="{1FC9B040-2C63-EB44-BF8D-3E7629848314}" destId="{0A1856C6-915F-DE42-9C37-A4E8336BA0F5}" srcOrd="4" destOrd="0" presId="urn:microsoft.com/office/officeart/2009/3/layout/FramedTextPicture"/>
    <dgm:cxn modelId="{63663F55-3852-A04B-9568-6B5CBFA11B9B}" type="presParOf" srcId="{1FC9B040-2C63-EB44-BF8D-3E7629848314}" destId="{F10932EB-EA01-9A4A-8306-B8F2220DBB94}"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76D219-B720-44D8-B027-95F261F574D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it-IT"/>
        </a:p>
      </dgm:t>
    </dgm:pt>
    <dgm:pt modelId="{1FE39894-A5D3-4F91-904C-550A1CF6D4A9}">
      <dgm:prSet phldrT="[Testo]" custT="1"/>
      <dgm:spPr/>
      <dgm:t>
        <a:bodyPr/>
        <a:lstStyle/>
        <a:p>
          <a:r>
            <a:rPr lang="it-IT" sz="2000" dirty="0">
              <a:latin typeface="Bahnschrift SemiBold SemiConden" panose="020B0502040204020203" pitchFamily="34" charset="0"/>
            </a:rPr>
            <a:t>IMPARZIALITA’</a:t>
          </a:r>
        </a:p>
      </dgm:t>
    </dgm:pt>
    <dgm:pt modelId="{08539002-BA2C-4119-BAC2-7D1EA4B64538}" type="parTrans" cxnId="{CD2B6B63-DE04-44A5-AE1E-7DEACD29B183}">
      <dgm:prSet/>
      <dgm:spPr/>
      <dgm:t>
        <a:bodyPr/>
        <a:lstStyle/>
        <a:p>
          <a:endParaRPr lang="it-IT" sz="1800">
            <a:latin typeface="Bahnschrift SemiBold SemiConden" panose="020B0502040204020203" pitchFamily="34" charset="0"/>
          </a:endParaRPr>
        </a:p>
      </dgm:t>
    </dgm:pt>
    <dgm:pt modelId="{A356F627-6D29-4CC1-AD7C-AA87DFC6DA8D}" type="sibTrans" cxnId="{CD2B6B63-DE04-44A5-AE1E-7DEACD29B183}">
      <dgm:prSet/>
      <dgm:spPr/>
      <dgm:t>
        <a:bodyPr/>
        <a:lstStyle/>
        <a:p>
          <a:endParaRPr lang="it-IT" sz="1800">
            <a:latin typeface="Bahnschrift SemiBold SemiConden" panose="020B0502040204020203" pitchFamily="34" charset="0"/>
          </a:endParaRPr>
        </a:p>
      </dgm:t>
    </dgm:pt>
    <dgm:pt modelId="{7106097B-2FE9-4BFE-8FCB-150214FB1EEA}">
      <dgm:prSet phldrT="[Testo]" custT="1"/>
      <dgm:spPr/>
      <dgm:t>
        <a:bodyPr/>
        <a:lstStyle/>
        <a:p>
          <a:r>
            <a:rPr lang="it-IT" sz="1600" dirty="0">
              <a:latin typeface="Bahnschrift SemiBold SemiConden" panose="020B0502040204020203" pitchFamily="34" charset="0"/>
            </a:rPr>
            <a:t>l’astensione del dipendente in caso di conflitto di interessi</a:t>
          </a:r>
        </a:p>
      </dgm:t>
    </dgm:pt>
    <dgm:pt modelId="{A091DD88-D011-485C-84E7-7E56126CA636}" type="parTrans" cxnId="{D643FB8E-8A6A-4092-95C8-8079100F76CF}">
      <dgm:prSet/>
      <dgm:spPr/>
      <dgm:t>
        <a:bodyPr/>
        <a:lstStyle/>
        <a:p>
          <a:endParaRPr lang="it-IT" sz="1800">
            <a:latin typeface="Bahnschrift SemiBold SemiConden" panose="020B0502040204020203" pitchFamily="34" charset="0"/>
          </a:endParaRPr>
        </a:p>
      </dgm:t>
    </dgm:pt>
    <dgm:pt modelId="{9E9225AE-C3AE-4B90-A502-180855865322}" type="sibTrans" cxnId="{D643FB8E-8A6A-4092-95C8-8079100F76CF}">
      <dgm:prSet/>
      <dgm:spPr/>
      <dgm:t>
        <a:bodyPr/>
        <a:lstStyle/>
        <a:p>
          <a:endParaRPr lang="it-IT" sz="1800">
            <a:latin typeface="Bahnschrift SemiBold SemiConden" panose="020B0502040204020203" pitchFamily="34" charset="0"/>
          </a:endParaRPr>
        </a:p>
      </dgm:t>
    </dgm:pt>
    <dgm:pt modelId="{247E62A0-B943-46F1-B5C8-FE636DAC5896}">
      <dgm:prSet custT="1"/>
      <dgm:spPr/>
      <dgm:t>
        <a:bodyPr/>
        <a:lstStyle/>
        <a:p>
          <a:r>
            <a:rPr lang="it-IT" sz="1600" dirty="0">
              <a:latin typeface="Bahnschrift SemiBold SemiConden" panose="020B0502040204020203" pitchFamily="34" charset="0"/>
            </a:rPr>
            <a:t>le ipotesi di inconferibilità e incompatibilità di incarichi presso le pubbliche amministrazioni e presso enti privati in controllo pubblico, disciplinate dal d.lgs. 8 aprile 2013, n. 39</a:t>
          </a:r>
        </a:p>
      </dgm:t>
    </dgm:pt>
    <dgm:pt modelId="{264C7148-0B18-4EA8-BB36-9148667F66F8}" type="parTrans" cxnId="{ECA8C667-58E6-4DAE-855A-3945B2E4E6EA}">
      <dgm:prSet/>
      <dgm:spPr/>
      <dgm:t>
        <a:bodyPr/>
        <a:lstStyle/>
        <a:p>
          <a:endParaRPr lang="it-IT" sz="1800">
            <a:latin typeface="Bahnschrift SemiBold SemiConden" panose="020B0502040204020203" pitchFamily="34" charset="0"/>
          </a:endParaRPr>
        </a:p>
      </dgm:t>
    </dgm:pt>
    <dgm:pt modelId="{E686B8F0-8745-4DD5-9B35-CC0A5D2AF69B}" type="sibTrans" cxnId="{ECA8C667-58E6-4DAE-855A-3945B2E4E6EA}">
      <dgm:prSet/>
      <dgm:spPr/>
      <dgm:t>
        <a:bodyPr/>
        <a:lstStyle/>
        <a:p>
          <a:endParaRPr lang="it-IT" sz="1800">
            <a:latin typeface="Bahnschrift SemiBold SemiConden" panose="020B0502040204020203" pitchFamily="34" charset="0"/>
          </a:endParaRPr>
        </a:p>
      </dgm:t>
    </dgm:pt>
    <dgm:pt modelId="{DA4E14A9-DA31-4ECB-81CD-EC9D0FC1CBEE}">
      <dgm:prSet custT="1"/>
      <dgm:spPr/>
      <dgm:t>
        <a:bodyPr/>
        <a:lstStyle/>
        <a:p>
          <a:r>
            <a:rPr lang="it-IT" sz="1600" dirty="0">
              <a:latin typeface="Bahnschrift SemiBold SemiConden" panose="020B0502040204020203" pitchFamily="34" charset="0"/>
            </a:rPr>
            <a:t>l’adozione dei codici di comportamento</a:t>
          </a:r>
        </a:p>
      </dgm:t>
    </dgm:pt>
    <dgm:pt modelId="{BD595288-5D82-47FF-8ED9-F56BCA656DA0}" type="parTrans" cxnId="{1334CEA8-C69D-4F15-B527-885E336CEE44}">
      <dgm:prSet/>
      <dgm:spPr/>
      <dgm:t>
        <a:bodyPr/>
        <a:lstStyle/>
        <a:p>
          <a:endParaRPr lang="it-IT" sz="1800">
            <a:latin typeface="Bahnschrift SemiBold SemiConden" panose="020B0502040204020203" pitchFamily="34" charset="0"/>
          </a:endParaRPr>
        </a:p>
      </dgm:t>
    </dgm:pt>
    <dgm:pt modelId="{7D4A3CBE-8509-4A8B-85E5-2C6947516B02}" type="sibTrans" cxnId="{1334CEA8-C69D-4F15-B527-885E336CEE44}">
      <dgm:prSet/>
      <dgm:spPr/>
      <dgm:t>
        <a:bodyPr/>
        <a:lstStyle/>
        <a:p>
          <a:endParaRPr lang="it-IT" sz="1800">
            <a:latin typeface="Bahnschrift SemiBold SemiConden" panose="020B0502040204020203" pitchFamily="34" charset="0"/>
          </a:endParaRPr>
        </a:p>
      </dgm:t>
    </dgm:pt>
    <dgm:pt modelId="{E22F9373-1D5D-4BC7-BE60-AEE57B234AFD}">
      <dgm:prSet custT="1"/>
      <dgm:spPr/>
      <dgm:t>
        <a:bodyPr/>
        <a:lstStyle/>
        <a:p>
          <a:r>
            <a:rPr lang="it-IT" sz="1600" dirty="0">
              <a:latin typeface="Bahnschrift SemiBold SemiConden" panose="020B0502040204020203" pitchFamily="34" charset="0"/>
            </a:rPr>
            <a:t>il divieto di </a:t>
          </a:r>
          <a:r>
            <a:rPr lang="it-IT" sz="1600" i="1" dirty="0" err="1">
              <a:latin typeface="Bahnschrift SemiBold SemiConden" panose="020B0502040204020203" pitchFamily="34" charset="0"/>
            </a:rPr>
            <a:t>pantouflage</a:t>
          </a:r>
          <a:endParaRPr lang="it-IT" sz="1600" i="1" dirty="0">
            <a:latin typeface="Bahnschrift SemiBold SemiConden" panose="020B0502040204020203" pitchFamily="34" charset="0"/>
          </a:endParaRPr>
        </a:p>
      </dgm:t>
    </dgm:pt>
    <dgm:pt modelId="{A7123A4E-AB5F-4040-97ED-296F26EEF4DD}" type="parTrans" cxnId="{07FC20B1-0E47-465A-81D5-8AAAD346741A}">
      <dgm:prSet/>
      <dgm:spPr/>
      <dgm:t>
        <a:bodyPr/>
        <a:lstStyle/>
        <a:p>
          <a:endParaRPr lang="it-IT" sz="1800">
            <a:latin typeface="Bahnschrift SemiBold SemiConden" panose="020B0502040204020203" pitchFamily="34" charset="0"/>
          </a:endParaRPr>
        </a:p>
      </dgm:t>
    </dgm:pt>
    <dgm:pt modelId="{FF665590-FFAC-447F-B6FB-F3969C294765}" type="sibTrans" cxnId="{07FC20B1-0E47-465A-81D5-8AAAD346741A}">
      <dgm:prSet/>
      <dgm:spPr/>
      <dgm:t>
        <a:bodyPr/>
        <a:lstStyle/>
        <a:p>
          <a:endParaRPr lang="it-IT" sz="1800">
            <a:latin typeface="Bahnschrift SemiBold SemiConden" panose="020B0502040204020203" pitchFamily="34" charset="0"/>
          </a:endParaRPr>
        </a:p>
      </dgm:t>
    </dgm:pt>
    <dgm:pt modelId="{6DB000D5-C53B-422C-B9FF-2233C01D8884}">
      <dgm:prSet custT="1"/>
      <dgm:spPr/>
      <dgm:t>
        <a:bodyPr/>
        <a:lstStyle/>
        <a:p>
          <a:r>
            <a:rPr lang="it-IT" sz="1600" dirty="0">
              <a:latin typeface="Bahnschrift SemiBold SemiConden" panose="020B0502040204020203" pitchFamily="34" charset="0"/>
            </a:rPr>
            <a:t>l’affidamento di incarichi a soggetti esterni in qualità di consulenti ai sensi dell’art. 53 del d.lgs. n. 165 del 2001</a:t>
          </a:r>
        </a:p>
      </dgm:t>
    </dgm:pt>
    <dgm:pt modelId="{1E830C26-0B5F-442C-89E1-9175BC81AE6C}" type="parTrans" cxnId="{81F02B59-7C66-40F6-BE36-AC6FCAB0C0F0}">
      <dgm:prSet/>
      <dgm:spPr/>
      <dgm:t>
        <a:bodyPr/>
        <a:lstStyle/>
        <a:p>
          <a:endParaRPr lang="it-IT" sz="1800">
            <a:latin typeface="Bahnschrift SemiBold SemiConden" panose="020B0502040204020203" pitchFamily="34" charset="0"/>
          </a:endParaRPr>
        </a:p>
      </dgm:t>
    </dgm:pt>
    <dgm:pt modelId="{F17EEEB6-1258-4367-9AAA-205B86B15AAA}" type="sibTrans" cxnId="{81F02B59-7C66-40F6-BE36-AC6FCAB0C0F0}">
      <dgm:prSet/>
      <dgm:spPr/>
      <dgm:t>
        <a:bodyPr/>
        <a:lstStyle/>
        <a:p>
          <a:endParaRPr lang="it-IT" sz="1800">
            <a:latin typeface="Bahnschrift SemiBold SemiConden" panose="020B0502040204020203" pitchFamily="34" charset="0"/>
          </a:endParaRPr>
        </a:p>
      </dgm:t>
    </dgm:pt>
    <dgm:pt modelId="{84EF3B33-CAF5-4AA8-9DA4-684B42A1E090}">
      <dgm:prSet custT="1"/>
      <dgm:spPr/>
      <dgm:t>
        <a:bodyPr/>
        <a:lstStyle/>
        <a:p>
          <a:r>
            <a:rPr lang="it-IT" sz="1600" dirty="0">
              <a:latin typeface="Bahnschrift SemiBold SemiConden" panose="020B0502040204020203" pitchFamily="34" charset="0"/>
            </a:rPr>
            <a:t>l’autorizzazione a svolgere incarichi extra istituzionali</a:t>
          </a:r>
        </a:p>
      </dgm:t>
    </dgm:pt>
    <dgm:pt modelId="{CE358A08-F7F0-4D9A-B0FE-2DC1D6A6054A}" type="sibTrans" cxnId="{15DDD416-6A08-4F8A-AFF3-6C7958C085E0}">
      <dgm:prSet/>
      <dgm:spPr/>
      <dgm:t>
        <a:bodyPr/>
        <a:lstStyle/>
        <a:p>
          <a:endParaRPr lang="it-IT" sz="1800">
            <a:latin typeface="Bahnschrift SemiBold SemiConden" panose="020B0502040204020203" pitchFamily="34" charset="0"/>
          </a:endParaRPr>
        </a:p>
      </dgm:t>
    </dgm:pt>
    <dgm:pt modelId="{3118BF51-3114-456F-AB9D-2A2CDD56E622}" type="parTrans" cxnId="{15DDD416-6A08-4F8A-AFF3-6C7958C085E0}">
      <dgm:prSet/>
      <dgm:spPr/>
      <dgm:t>
        <a:bodyPr/>
        <a:lstStyle/>
        <a:p>
          <a:endParaRPr lang="it-IT" sz="1800">
            <a:latin typeface="Bahnschrift SemiBold SemiConden" panose="020B0502040204020203" pitchFamily="34" charset="0"/>
          </a:endParaRPr>
        </a:p>
      </dgm:t>
    </dgm:pt>
    <dgm:pt modelId="{FBF1372A-611E-4636-8DA7-42769FA931BA}" type="pres">
      <dgm:prSet presAssocID="{EE76D219-B720-44D8-B027-95F261F574D2}" presName="vert0" presStyleCnt="0">
        <dgm:presLayoutVars>
          <dgm:dir/>
          <dgm:animOne val="branch"/>
          <dgm:animLvl val="lvl"/>
        </dgm:presLayoutVars>
      </dgm:prSet>
      <dgm:spPr/>
      <dgm:t>
        <a:bodyPr/>
        <a:lstStyle/>
        <a:p>
          <a:endParaRPr lang="it-IT"/>
        </a:p>
      </dgm:t>
    </dgm:pt>
    <dgm:pt modelId="{9D75B7DF-36FC-4F2A-A664-DDA84A2FE29D}" type="pres">
      <dgm:prSet presAssocID="{1FE39894-A5D3-4F91-904C-550A1CF6D4A9}" presName="thickLine" presStyleLbl="alignNode1" presStyleIdx="0" presStyleCnt="1"/>
      <dgm:spPr/>
    </dgm:pt>
    <dgm:pt modelId="{D0AC38B8-F197-4058-ADC7-638FA5914CEA}" type="pres">
      <dgm:prSet presAssocID="{1FE39894-A5D3-4F91-904C-550A1CF6D4A9}" presName="horz1" presStyleCnt="0"/>
      <dgm:spPr/>
    </dgm:pt>
    <dgm:pt modelId="{CF0D1D87-EB10-4793-96A3-EA1A86FB9022}" type="pres">
      <dgm:prSet presAssocID="{1FE39894-A5D3-4F91-904C-550A1CF6D4A9}" presName="tx1" presStyleLbl="revTx" presStyleIdx="0" presStyleCnt="7"/>
      <dgm:spPr/>
      <dgm:t>
        <a:bodyPr/>
        <a:lstStyle/>
        <a:p>
          <a:endParaRPr lang="it-IT"/>
        </a:p>
      </dgm:t>
    </dgm:pt>
    <dgm:pt modelId="{461CD008-A98C-4675-9413-0813797F6435}" type="pres">
      <dgm:prSet presAssocID="{1FE39894-A5D3-4F91-904C-550A1CF6D4A9}" presName="vert1" presStyleCnt="0"/>
      <dgm:spPr/>
    </dgm:pt>
    <dgm:pt modelId="{4DA7A1AE-7BE3-41F3-90F0-91465D3AC9BF}" type="pres">
      <dgm:prSet presAssocID="{7106097B-2FE9-4BFE-8FCB-150214FB1EEA}" presName="vertSpace2a" presStyleCnt="0"/>
      <dgm:spPr/>
    </dgm:pt>
    <dgm:pt modelId="{A453F2AE-B26C-4D50-864D-00C4C57AD64F}" type="pres">
      <dgm:prSet presAssocID="{7106097B-2FE9-4BFE-8FCB-150214FB1EEA}" presName="horz2" presStyleCnt="0"/>
      <dgm:spPr/>
    </dgm:pt>
    <dgm:pt modelId="{1A617740-EEEC-4E4B-8087-5DA6B8EABD50}" type="pres">
      <dgm:prSet presAssocID="{7106097B-2FE9-4BFE-8FCB-150214FB1EEA}" presName="horzSpace2" presStyleCnt="0"/>
      <dgm:spPr/>
    </dgm:pt>
    <dgm:pt modelId="{0D3DEF22-2AE6-4113-832B-538A292AF33B}" type="pres">
      <dgm:prSet presAssocID="{7106097B-2FE9-4BFE-8FCB-150214FB1EEA}" presName="tx2" presStyleLbl="revTx" presStyleIdx="1" presStyleCnt="7"/>
      <dgm:spPr/>
      <dgm:t>
        <a:bodyPr/>
        <a:lstStyle/>
        <a:p>
          <a:endParaRPr lang="it-IT"/>
        </a:p>
      </dgm:t>
    </dgm:pt>
    <dgm:pt modelId="{4ADF3ED6-6FD6-4E8C-BD48-66F0A8C82EEF}" type="pres">
      <dgm:prSet presAssocID="{7106097B-2FE9-4BFE-8FCB-150214FB1EEA}" presName="vert2" presStyleCnt="0"/>
      <dgm:spPr/>
    </dgm:pt>
    <dgm:pt modelId="{C2C08744-8914-498B-B26F-6570A04F62C7}" type="pres">
      <dgm:prSet presAssocID="{7106097B-2FE9-4BFE-8FCB-150214FB1EEA}" presName="thinLine2b" presStyleLbl="callout" presStyleIdx="0" presStyleCnt="6"/>
      <dgm:spPr/>
    </dgm:pt>
    <dgm:pt modelId="{0882991F-40D0-4002-8884-608D9E375AB4}" type="pres">
      <dgm:prSet presAssocID="{7106097B-2FE9-4BFE-8FCB-150214FB1EEA}" presName="vertSpace2b" presStyleCnt="0"/>
      <dgm:spPr/>
    </dgm:pt>
    <dgm:pt modelId="{9B931B62-578D-4E7E-88FE-2DCA74A396C7}" type="pres">
      <dgm:prSet presAssocID="{247E62A0-B943-46F1-B5C8-FE636DAC5896}" presName="horz2" presStyleCnt="0"/>
      <dgm:spPr/>
    </dgm:pt>
    <dgm:pt modelId="{131E7C6A-4736-4E5B-9E7B-3F1956B5AF42}" type="pres">
      <dgm:prSet presAssocID="{247E62A0-B943-46F1-B5C8-FE636DAC5896}" presName="horzSpace2" presStyleCnt="0"/>
      <dgm:spPr/>
    </dgm:pt>
    <dgm:pt modelId="{7D9D0A6E-C903-4F2F-B29A-F79A11C4F572}" type="pres">
      <dgm:prSet presAssocID="{247E62A0-B943-46F1-B5C8-FE636DAC5896}" presName="tx2" presStyleLbl="revTx" presStyleIdx="2" presStyleCnt="7"/>
      <dgm:spPr/>
      <dgm:t>
        <a:bodyPr/>
        <a:lstStyle/>
        <a:p>
          <a:endParaRPr lang="it-IT"/>
        </a:p>
      </dgm:t>
    </dgm:pt>
    <dgm:pt modelId="{7AD7FC24-4651-40EF-8DC7-D11AFF9893BF}" type="pres">
      <dgm:prSet presAssocID="{247E62A0-B943-46F1-B5C8-FE636DAC5896}" presName="vert2" presStyleCnt="0"/>
      <dgm:spPr/>
    </dgm:pt>
    <dgm:pt modelId="{0A0BDE13-4A8B-4DFB-9882-C7E3EEF36DE0}" type="pres">
      <dgm:prSet presAssocID="{247E62A0-B943-46F1-B5C8-FE636DAC5896}" presName="thinLine2b" presStyleLbl="callout" presStyleIdx="1" presStyleCnt="6"/>
      <dgm:spPr/>
    </dgm:pt>
    <dgm:pt modelId="{D5D909C6-404B-4C9C-80D0-589B7CB007B3}" type="pres">
      <dgm:prSet presAssocID="{247E62A0-B943-46F1-B5C8-FE636DAC5896}" presName="vertSpace2b" presStyleCnt="0"/>
      <dgm:spPr/>
    </dgm:pt>
    <dgm:pt modelId="{011FFFE3-C1F2-43A0-AEF0-68A7F3F5F992}" type="pres">
      <dgm:prSet presAssocID="{DA4E14A9-DA31-4ECB-81CD-EC9D0FC1CBEE}" presName="horz2" presStyleCnt="0"/>
      <dgm:spPr/>
    </dgm:pt>
    <dgm:pt modelId="{AA83C895-563E-4F96-AFEA-BFF48BF3F630}" type="pres">
      <dgm:prSet presAssocID="{DA4E14A9-DA31-4ECB-81CD-EC9D0FC1CBEE}" presName="horzSpace2" presStyleCnt="0"/>
      <dgm:spPr/>
    </dgm:pt>
    <dgm:pt modelId="{1C32B30A-4B41-4CED-B99E-94D838F3DED4}" type="pres">
      <dgm:prSet presAssocID="{DA4E14A9-DA31-4ECB-81CD-EC9D0FC1CBEE}" presName="tx2" presStyleLbl="revTx" presStyleIdx="3" presStyleCnt="7"/>
      <dgm:spPr/>
      <dgm:t>
        <a:bodyPr/>
        <a:lstStyle/>
        <a:p>
          <a:endParaRPr lang="it-IT"/>
        </a:p>
      </dgm:t>
    </dgm:pt>
    <dgm:pt modelId="{176C46A6-2F55-44FC-88FB-026BBA284347}" type="pres">
      <dgm:prSet presAssocID="{DA4E14A9-DA31-4ECB-81CD-EC9D0FC1CBEE}" presName="vert2" presStyleCnt="0"/>
      <dgm:spPr/>
    </dgm:pt>
    <dgm:pt modelId="{604AD801-1147-46CE-ADD2-733D3C03689D}" type="pres">
      <dgm:prSet presAssocID="{DA4E14A9-DA31-4ECB-81CD-EC9D0FC1CBEE}" presName="thinLine2b" presStyleLbl="callout" presStyleIdx="2" presStyleCnt="6"/>
      <dgm:spPr/>
    </dgm:pt>
    <dgm:pt modelId="{B57BD565-69C9-4B89-833B-1F4D24B6F72D}" type="pres">
      <dgm:prSet presAssocID="{DA4E14A9-DA31-4ECB-81CD-EC9D0FC1CBEE}" presName="vertSpace2b" presStyleCnt="0"/>
      <dgm:spPr/>
    </dgm:pt>
    <dgm:pt modelId="{3BA30F96-D9E1-4998-A8BA-E55C6E242AD9}" type="pres">
      <dgm:prSet presAssocID="{E22F9373-1D5D-4BC7-BE60-AEE57B234AFD}" presName="horz2" presStyleCnt="0"/>
      <dgm:spPr/>
    </dgm:pt>
    <dgm:pt modelId="{03D2456F-FB21-45CD-A410-F1AA29CF4205}" type="pres">
      <dgm:prSet presAssocID="{E22F9373-1D5D-4BC7-BE60-AEE57B234AFD}" presName="horzSpace2" presStyleCnt="0"/>
      <dgm:spPr/>
    </dgm:pt>
    <dgm:pt modelId="{A68444AE-578C-476C-B82E-CFD8C27A9549}" type="pres">
      <dgm:prSet presAssocID="{E22F9373-1D5D-4BC7-BE60-AEE57B234AFD}" presName="tx2" presStyleLbl="revTx" presStyleIdx="4" presStyleCnt="7"/>
      <dgm:spPr/>
      <dgm:t>
        <a:bodyPr/>
        <a:lstStyle/>
        <a:p>
          <a:endParaRPr lang="it-IT"/>
        </a:p>
      </dgm:t>
    </dgm:pt>
    <dgm:pt modelId="{73A33D9D-D823-4B2B-9583-239D7DE6B82E}" type="pres">
      <dgm:prSet presAssocID="{E22F9373-1D5D-4BC7-BE60-AEE57B234AFD}" presName="vert2" presStyleCnt="0"/>
      <dgm:spPr/>
    </dgm:pt>
    <dgm:pt modelId="{EE48F722-F09E-4B70-86B8-F1FE566D80D9}" type="pres">
      <dgm:prSet presAssocID="{E22F9373-1D5D-4BC7-BE60-AEE57B234AFD}" presName="thinLine2b" presStyleLbl="callout" presStyleIdx="3" presStyleCnt="6"/>
      <dgm:spPr/>
    </dgm:pt>
    <dgm:pt modelId="{0CA0CD37-3B7B-4CA1-8352-E836282DCD7F}" type="pres">
      <dgm:prSet presAssocID="{E22F9373-1D5D-4BC7-BE60-AEE57B234AFD}" presName="vertSpace2b" presStyleCnt="0"/>
      <dgm:spPr/>
    </dgm:pt>
    <dgm:pt modelId="{653A1F04-C5C8-40AD-96C5-79D862C04F8E}" type="pres">
      <dgm:prSet presAssocID="{84EF3B33-CAF5-4AA8-9DA4-684B42A1E090}" presName="horz2" presStyleCnt="0"/>
      <dgm:spPr/>
    </dgm:pt>
    <dgm:pt modelId="{E3E34CAB-A35E-43F0-A2D6-434FD5071904}" type="pres">
      <dgm:prSet presAssocID="{84EF3B33-CAF5-4AA8-9DA4-684B42A1E090}" presName="horzSpace2" presStyleCnt="0"/>
      <dgm:spPr/>
    </dgm:pt>
    <dgm:pt modelId="{6D6A4797-8A52-42ED-B368-12D13177FEE7}" type="pres">
      <dgm:prSet presAssocID="{84EF3B33-CAF5-4AA8-9DA4-684B42A1E090}" presName="tx2" presStyleLbl="revTx" presStyleIdx="5" presStyleCnt="7"/>
      <dgm:spPr/>
      <dgm:t>
        <a:bodyPr/>
        <a:lstStyle/>
        <a:p>
          <a:endParaRPr lang="it-IT"/>
        </a:p>
      </dgm:t>
    </dgm:pt>
    <dgm:pt modelId="{E8DA2A30-2AEB-4824-B953-C72D821EAFDE}" type="pres">
      <dgm:prSet presAssocID="{84EF3B33-CAF5-4AA8-9DA4-684B42A1E090}" presName="vert2" presStyleCnt="0"/>
      <dgm:spPr/>
    </dgm:pt>
    <dgm:pt modelId="{4C0DD89B-F5A1-4878-B457-5F855352C6AB}" type="pres">
      <dgm:prSet presAssocID="{84EF3B33-CAF5-4AA8-9DA4-684B42A1E090}" presName="thinLine2b" presStyleLbl="callout" presStyleIdx="4" presStyleCnt="6"/>
      <dgm:spPr/>
    </dgm:pt>
    <dgm:pt modelId="{44A8532E-0064-4866-AC3B-3294FB3571A2}" type="pres">
      <dgm:prSet presAssocID="{84EF3B33-CAF5-4AA8-9DA4-684B42A1E090}" presName="vertSpace2b" presStyleCnt="0"/>
      <dgm:spPr/>
    </dgm:pt>
    <dgm:pt modelId="{58CD02D2-877F-4030-AEBA-CD8AD6E34BEB}" type="pres">
      <dgm:prSet presAssocID="{6DB000D5-C53B-422C-B9FF-2233C01D8884}" presName="horz2" presStyleCnt="0"/>
      <dgm:spPr/>
    </dgm:pt>
    <dgm:pt modelId="{46AB84A6-8A38-473B-B04F-C7519B4B6EA0}" type="pres">
      <dgm:prSet presAssocID="{6DB000D5-C53B-422C-B9FF-2233C01D8884}" presName="horzSpace2" presStyleCnt="0"/>
      <dgm:spPr/>
    </dgm:pt>
    <dgm:pt modelId="{818003B3-953C-43CE-897C-43F5617257DC}" type="pres">
      <dgm:prSet presAssocID="{6DB000D5-C53B-422C-B9FF-2233C01D8884}" presName="tx2" presStyleLbl="revTx" presStyleIdx="6" presStyleCnt="7"/>
      <dgm:spPr/>
      <dgm:t>
        <a:bodyPr/>
        <a:lstStyle/>
        <a:p>
          <a:endParaRPr lang="it-IT"/>
        </a:p>
      </dgm:t>
    </dgm:pt>
    <dgm:pt modelId="{23C3E258-C9FA-435A-A668-DD8A0A571D77}" type="pres">
      <dgm:prSet presAssocID="{6DB000D5-C53B-422C-B9FF-2233C01D8884}" presName="vert2" presStyleCnt="0"/>
      <dgm:spPr/>
    </dgm:pt>
    <dgm:pt modelId="{77F652CF-2B6E-4466-9735-F0F041828BC8}" type="pres">
      <dgm:prSet presAssocID="{6DB000D5-C53B-422C-B9FF-2233C01D8884}" presName="thinLine2b" presStyleLbl="callout" presStyleIdx="5" presStyleCnt="6"/>
      <dgm:spPr/>
    </dgm:pt>
    <dgm:pt modelId="{E2553A02-4E2D-4658-907A-A763A8E6BAD2}" type="pres">
      <dgm:prSet presAssocID="{6DB000D5-C53B-422C-B9FF-2233C01D8884}" presName="vertSpace2b" presStyleCnt="0"/>
      <dgm:spPr/>
    </dgm:pt>
  </dgm:ptLst>
  <dgm:cxnLst>
    <dgm:cxn modelId="{017F5138-3245-48E4-A3EA-53316F522C23}" type="presOf" srcId="{DA4E14A9-DA31-4ECB-81CD-EC9D0FC1CBEE}" destId="{1C32B30A-4B41-4CED-B99E-94D838F3DED4}" srcOrd="0" destOrd="0" presId="urn:microsoft.com/office/officeart/2008/layout/LinedList"/>
    <dgm:cxn modelId="{EC01AB31-7807-43E8-8491-38BEF008A7C6}" type="presOf" srcId="{84EF3B33-CAF5-4AA8-9DA4-684B42A1E090}" destId="{6D6A4797-8A52-42ED-B368-12D13177FEE7}" srcOrd="0" destOrd="0" presId="urn:microsoft.com/office/officeart/2008/layout/LinedList"/>
    <dgm:cxn modelId="{DA07123E-AFAA-4EAF-9669-20249AC10EF6}" type="presOf" srcId="{7106097B-2FE9-4BFE-8FCB-150214FB1EEA}" destId="{0D3DEF22-2AE6-4113-832B-538A292AF33B}" srcOrd="0" destOrd="0" presId="urn:microsoft.com/office/officeart/2008/layout/LinedList"/>
    <dgm:cxn modelId="{15DDD416-6A08-4F8A-AFF3-6C7958C085E0}" srcId="{1FE39894-A5D3-4F91-904C-550A1CF6D4A9}" destId="{84EF3B33-CAF5-4AA8-9DA4-684B42A1E090}" srcOrd="4" destOrd="0" parTransId="{3118BF51-3114-456F-AB9D-2A2CDD56E622}" sibTransId="{CE358A08-F7F0-4D9A-B0FE-2DC1D6A6054A}"/>
    <dgm:cxn modelId="{1545B526-A61D-4657-8336-F6507AB9D897}" type="presOf" srcId="{6DB000D5-C53B-422C-B9FF-2233C01D8884}" destId="{818003B3-953C-43CE-897C-43F5617257DC}" srcOrd="0" destOrd="0" presId="urn:microsoft.com/office/officeart/2008/layout/LinedList"/>
    <dgm:cxn modelId="{07FC20B1-0E47-465A-81D5-8AAAD346741A}" srcId="{1FE39894-A5D3-4F91-904C-550A1CF6D4A9}" destId="{E22F9373-1D5D-4BC7-BE60-AEE57B234AFD}" srcOrd="3" destOrd="0" parTransId="{A7123A4E-AB5F-4040-97ED-296F26EEF4DD}" sibTransId="{FF665590-FFAC-447F-B6FB-F3969C294765}"/>
    <dgm:cxn modelId="{D559F051-33BF-41BF-89DD-B57E676DC9E6}" type="presOf" srcId="{1FE39894-A5D3-4F91-904C-550A1CF6D4A9}" destId="{CF0D1D87-EB10-4793-96A3-EA1A86FB9022}" srcOrd="0" destOrd="0" presId="urn:microsoft.com/office/officeart/2008/layout/LinedList"/>
    <dgm:cxn modelId="{ECA8C667-58E6-4DAE-855A-3945B2E4E6EA}" srcId="{1FE39894-A5D3-4F91-904C-550A1CF6D4A9}" destId="{247E62A0-B943-46F1-B5C8-FE636DAC5896}" srcOrd="1" destOrd="0" parTransId="{264C7148-0B18-4EA8-BB36-9148667F66F8}" sibTransId="{E686B8F0-8745-4DD5-9B35-CC0A5D2AF69B}"/>
    <dgm:cxn modelId="{CD2B6B63-DE04-44A5-AE1E-7DEACD29B183}" srcId="{EE76D219-B720-44D8-B027-95F261F574D2}" destId="{1FE39894-A5D3-4F91-904C-550A1CF6D4A9}" srcOrd="0" destOrd="0" parTransId="{08539002-BA2C-4119-BAC2-7D1EA4B64538}" sibTransId="{A356F627-6D29-4CC1-AD7C-AA87DFC6DA8D}"/>
    <dgm:cxn modelId="{54BD2F24-68CF-4D3A-8946-427E70FEB5EB}" type="presOf" srcId="{EE76D219-B720-44D8-B027-95F261F574D2}" destId="{FBF1372A-611E-4636-8DA7-42769FA931BA}" srcOrd="0" destOrd="0" presId="urn:microsoft.com/office/officeart/2008/layout/LinedList"/>
    <dgm:cxn modelId="{D643FB8E-8A6A-4092-95C8-8079100F76CF}" srcId="{1FE39894-A5D3-4F91-904C-550A1CF6D4A9}" destId="{7106097B-2FE9-4BFE-8FCB-150214FB1EEA}" srcOrd="0" destOrd="0" parTransId="{A091DD88-D011-485C-84E7-7E56126CA636}" sibTransId="{9E9225AE-C3AE-4B90-A502-180855865322}"/>
    <dgm:cxn modelId="{81F02B59-7C66-40F6-BE36-AC6FCAB0C0F0}" srcId="{1FE39894-A5D3-4F91-904C-550A1CF6D4A9}" destId="{6DB000D5-C53B-422C-B9FF-2233C01D8884}" srcOrd="5" destOrd="0" parTransId="{1E830C26-0B5F-442C-89E1-9175BC81AE6C}" sibTransId="{F17EEEB6-1258-4367-9AAA-205B86B15AAA}"/>
    <dgm:cxn modelId="{1334CEA8-C69D-4F15-B527-885E336CEE44}" srcId="{1FE39894-A5D3-4F91-904C-550A1CF6D4A9}" destId="{DA4E14A9-DA31-4ECB-81CD-EC9D0FC1CBEE}" srcOrd="2" destOrd="0" parTransId="{BD595288-5D82-47FF-8ED9-F56BCA656DA0}" sibTransId="{7D4A3CBE-8509-4A8B-85E5-2C6947516B02}"/>
    <dgm:cxn modelId="{E469FEEF-3EB9-4E4A-8321-198EA040DB59}" type="presOf" srcId="{247E62A0-B943-46F1-B5C8-FE636DAC5896}" destId="{7D9D0A6E-C903-4F2F-B29A-F79A11C4F572}" srcOrd="0" destOrd="0" presId="urn:microsoft.com/office/officeart/2008/layout/LinedList"/>
    <dgm:cxn modelId="{82DB7691-4B9A-4387-A87B-A35CC5290536}" type="presOf" srcId="{E22F9373-1D5D-4BC7-BE60-AEE57B234AFD}" destId="{A68444AE-578C-476C-B82E-CFD8C27A9549}" srcOrd="0" destOrd="0" presId="urn:microsoft.com/office/officeart/2008/layout/LinedList"/>
    <dgm:cxn modelId="{48C2D75F-F009-4059-9BE4-B74F27D90C7C}" type="presParOf" srcId="{FBF1372A-611E-4636-8DA7-42769FA931BA}" destId="{9D75B7DF-36FC-4F2A-A664-DDA84A2FE29D}" srcOrd="0" destOrd="0" presId="urn:microsoft.com/office/officeart/2008/layout/LinedList"/>
    <dgm:cxn modelId="{9DC4C025-757F-4542-A256-ADDF79EA49C8}" type="presParOf" srcId="{FBF1372A-611E-4636-8DA7-42769FA931BA}" destId="{D0AC38B8-F197-4058-ADC7-638FA5914CEA}" srcOrd="1" destOrd="0" presId="urn:microsoft.com/office/officeart/2008/layout/LinedList"/>
    <dgm:cxn modelId="{237CDEC7-5051-4071-82BC-488302120B7C}" type="presParOf" srcId="{D0AC38B8-F197-4058-ADC7-638FA5914CEA}" destId="{CF0D1D87-EB10-4793-96A3-EA1A86FB9022}" srcOrd="0" destOrd="0" presId="urn:microsoft.com/office/officeart/2008/layout/LinedList"/>
    <dgm:cxn modelId="{27EAAC7C-1F91-4731-A62A-6C03F304510B}" type="presParOf" srcId="{D0AC38B8-F197-4058-ADC7-638FA5914CEA}" destId="{461CD008-A98C-4675-9413-0813797F6435}" srcOrd="1" destOrd="0" presId="urn:microsoft.com/office/officeart/2008/layout/LinedList"/>
    <dgm:cxn modelId="{282CD546-A889-4295-BE9E-081DE013BADE}" type="presParOf" srcId="{461CD008-A98C-4675-9413-0813797F6435}" destId="{4DA7A1AE-7BE3-41F3-90F0-91465D3AC9BF}" srcOrd="0" destOrd="0" presId="urn:microsoft.com/office/officeart/2008/layout/LinedList"/>
    <dgm:cxn modelId="{8D11EFC9-3811-4C7C-B2CA-9B007956B209}" type="presParOf" srcId="{461CD008-A98C-4675-9413-0813797F6435}" destId="{A453F2AE-B26C-4D50-864D-00C4C57AD64F}" srcOrd="1" destOrd="0" presId="urn:microsoft.com/office/officeart/2008/layout/LinedList"/>
    <dgm:cxn modelId="{A97483C8-9864-48C4-956A-BC1A645116B5}" type="presParOf" srcId="{A453F2AE-B26C-4D50-864D-00C4C57AD64F}" destId="{1A617740-EEEC-4E4B-8087-5DA6B8EABD50}" srcOrd="0" destOrd="0" presId="urn:microsoft.com/office/officeart/2008/layout/LinedList"/>
    <dgm:cxn modelId="{7B93E965-81A1-48C0-AF0A-7996A5B252C3}" type="presParOf" srcId="{A453F2AE-B26C-4D50-864D-00C4C57AD64F}" destId="{0D3DEF22-2AE6-4113-832B-538A292AF33B}" srcOrd="1" destOrd="0" presId="urn:microsoft.com/office/officeart/2008/layout/LinedList"/>
    <dgm:cxn modelId="{96625816-B513-487E-ADE2-B6CFB63E3550}" type="presParOf" srcId="{A453F2AE-B26C-4D50-864D-00C4C57AD64F}" destId="{4ADF3ED6-6FD6-4E8C-BD48-66F0A8C82EEF}" srcOrd="2" destOrd="0" presId="urn:microsoft.com/office/officeart/2008/layout/LinedList"/>
    <dgm:cxn modelId="{1C8A3456-8081-43D0-BDB9-4C2DC0CAF9F6}" type="presParOf" srcId="{461CD008-A98C-4675-9413-0813797F6435}" destId="{C2C08744-8914-498B-B26F-6570A04F62C7}" srcOrd="2" destOrd="0" presId="urn:microsoft.com/office/officeart/2008/layout/LinedList"/>
    <dgm:cxn modelId="{B5AD8A5B-EF85-4DFD-9493-D49FC81C3DD2}" type="presParOf" srcId="{461CD008-A98C-4675-9413-0813797F6435}" destId="{0882991F-40D0-4002-8884-608D9E375AB4}" srcOrd="3" destOrd="0" presId="urn:microsoft.com/office/officeart/2008/layout/LinedList"/>
    <dgm:cxn modelId="{ECB31346-4DF3-4F64-A0B6-AD8299A7B674}" type="presParOf" srcId="{461CD008-A98C-4675-9413-0813797F6435}" destId="{9B931B62-578D-4E7E-88FE-2DCA74A396C7}" srcOrd="4" destOrd="0" presId="urn:microsoft.com/office/officeart/2008/layout/LinedList"/>
    <dgm:cxn modelId="{AA3442A9-7BA6-4935-BEF8-99236E958142}" type="presParOf" srcId="{9B931B62-578D-4E7E-88FE-2DCA74A396C7}" destId="{131E7C6A-4736-4E5B-9E7B-3F1956B5AF42}" srcOrd="0" destOrd="0" presId="urn:microsoft.com/office/officeart/2008/layout/LinedList"/>
    <dgm:cxn modelId="{5378BE3D-4CE3-4B83-BC66-F4E856E80C14}" type="presParOf" srcId="{9B931B62-578D-4E7E-88FE-2DCA74A396C7}" destId="{7D9D0A6E-C903-4F2F-B29A-F79A11C4F572}" srcOrd="1" destOrd="0" presId="urn:microsoft.com/office/officeart/2008/layout/LinedList"/>
    <dgm:cxn modelId="{F957C6A3-9EBB-4497-9CB3-96282721BE35}" type="presParOf" srcId="{9B931B62-578D-4E7E-88FE-2DCA74A396C7}" destId="{7AD7FC24-4651-40EF-8DC7-D11AFF9893BF}" srcOrd="2" destOrd="0" presId="urn:microsoft.com/office/officeart/2008/layout/LinedList"/>
    <dgm:cxn modelId="{01DB7B8A-C474-4168-BEF4-9ED64A862CF9}" type="presParOf" srcId="{461CD008-A98C-4675-9413-0813797F6435}" destId="{0A0BDE13-4A8B-4DFB-9882-C7E3EEF36DE0}" srcOrd="5" destOrd="0" presId="urn:microsoft.com/office/officeart/2008/layout/LinedList"/>
    <dgm:cxn modelId="{2A5EDA7F-A293-45A2-8B95-00CA332E4C2E}" type="presParOf" srcId="{461CD008-A98C-4675-9413-0813797F6435}" destId="{D5D909C6-404B-4C9C-80D0-589B7CB007B3}" srcOrd="6" destOrd="0" presId="urn:microsoft.com/office/officeart/2008/layout/LinedList"/>
    <dgm:cxn modelId="{BCD77EEE-DC0D-4BC4-9031-027C400B2DCD}" type="presParOf" srcId="{461CD008-A98C-4675-9413-0813797F6435}" destId="{011FFFE3-C1F2-43A0-AEF0-68A7F3F5F992}" srcOrd="7" destOrd="0" presId="urn:microsoft.com/office/officeart/2008/layout/LinedList"/>
    <dgm:cxn modelId="{E9FDDADD-A0F9-41B4-B421-08B6878C5C93}" type="presParOf" srcId="{011FFFE3-C1F2-43A0-AEF0-68A7F3F5F992}" destId="{AA83C895-563E-4F96-AFEA-BFF48BF3F630}" srcOrd="0" destOrd="0" presId="urn:microsoft.com/office/officeart/2008/layout/LinedList"/>
    <dgm:cxn modelId="{71704415-377F-4F45-B375-61DA5E89E929}" type="presParOf" srcId="{011FFFE3-C1F2-43A0-AEF0-68A7F3F5F992}" destId="{1C32B30A-4B41-4CED-B99E-94D838F3DED4}" srcOrd="1" destOrd="0" presId="urn:microsoft.com/office/officeart/2008/layout/LinedList"/>
    <dgm:cxn modelId="{08A0634E-8BB7-4DCE-8949-1BDDBC18BE0A}" type="presParOf" srcId="{011FFFE3-C1F2-43A0-AEF0-68A7F3F5F992}" destId="{176C46A6-2F55-44FC-88FB-026BBA284347}" srcOrd="2" destOrd="0" presId="urn:microsoft.com/office/officeart/2008/layout/LinedList"/>
    <dgm:cxn modelId="{6B100CD5-AE1B-4E2E-9182-89EB41A279B1}" type="presParOf" srcId="{461CD008-A98C-4675-9413-0813797F6435}" destId="{604AD801-1147-46CE-ADD2-733D3C03689D}" srcOrd="8" destOrd="0" presId="urn:microsoft.com/office/officeart/2008/layout/LinedList"/>
    <dgm:cxn modelId="{81155EAF-1422-4954-914C-ECB3370C7F3F}" type="presParOf" srcId="{461CD008-A98C-4675-9413-0813797F6435}" destId="{B57BD565-69C9-4B89-833B-1F4D24B6F72D}" srcOrd="9" destOrd="0" presId="urn:microsoft.com/office/officeart/2008/layout/LinedList"/>
    <dgm:cxn modelId="{7DB8C0F9-1286-46AA-AB15-413D738EA38F}" type="presParOf" srcId="{461CD008-A98C-4675-9413-0813797F6435}" destId="{3BA30F96-D9E1-4998-A8BA-E55C6E242AD9}" srcOrd="10" destOrd="0" presId="urn:microsoft.com/office/officeart/2008/layout/LinedList"/>
    <dgm:cxn modelId="{CD0B6915-A832-4618-8D0C-FBA5012DEFCC}" type="presParOf" srcId="{3BA30F96-D9E1-4998-A8BA-E55C6E242AD9}" destId="{03D2456F-FB21-45CD-A410-F1AA29CF4205}" srcOrd="0" destOrd="0" presId="urn:microsoft.com/office/officeart/2008/layout/LinedList"/>
    <dgm:cxn modelId="{686015E3-294F-466C-842F-775DE1F97342}" type="presParOf" srcId="{3BA30F96-D9E1-4998-A8BA-E55C6E242AD9}" destId="{A68444AE-578C-476C-B82E-CFD8C27A9549}" srcOrd="1" destOrd="0" presId="urn:microsoft.com/office/officeart/2008/layout/LinedList"/>
    <dgm:cxn modelId="{D5537A91-F506-431A-A14C-952F396CACF0}" type="presParOf" srcId="{3BA30F96-D9E1-4998-A8BA-E55C6E242AD9}" destId="{73A33D9D-D823-4B2B-9583-239D7DE6B82E}" srcOrd="2" destOrd="0" presId="urn:microsoft.com/office/officeart/2008/layout/LinedList"/>
    <dgm:cxn modelId="{2AA2EDFD-3B22-4C9F-9214-D263CD767366}" type="presParOf" srcId="{461CD008-A98C-4675-9413-0813797F6435}" destId="{EE48F722-F09E-4B70-86B8-F1FE566D80D9}" srcOrd="11" destOrd="0" presId="urn:microsoft.com/office/officeart/2008/layout/LinedList"/>
    <dgm:cxn modelId="{D402A192-79C3-4CDB-841C-5A060A4E3EBD}" type="presParOf" srcId="{461CD008-A98C-4675-9413-0813797F6435}" destId="{0CA0CD37-3B7B-4CA1-8352-E836282DCD7F}" srcOrd="12" destOrd="0" presId="urn:microsoft.com/office/officeart/2008/layout/LinedList"/>
    <dgm:cxn modelId="{D4873099-FB49-46F6-BDF4-B0C797EF9239}" type="presParOf" srcId="{461CD008-A98C-4675-9413-0813797F6435}" destId="{653A1F04-C5C8-40AD-96C5-79D862C04F8E}" srcOrd="13" destOrd="0" presId="urn:microsoft.com/office/officeart/2008/layout/LinedList"/>
    <dgm:cxn modelId="{4E43CB58-B371-4F6F-9BE2-C494F2DE420E}" type="presParOf" srcId="{653A1F04-C5C8-40AD-96C5-79D862C04F8E}" destId="{E3E34CAB-A35E-43F0-A2D6-434FD5071904}" srcOrd="0" destOrd="0" presId="urn:microsoft.com/office/officeart/2008/layout/LinedList"/>
    <dgm:cxn modelId="{A6340263-7161-4537-A467-44E5E3AF7760}" type="presParOf" srcId="{653A1F04-C5C8-40AD-96C5-79D862C04F8E}" destId="{6D6A4797-8A52-42ED-B368-12D13177FEE7}" srcOrd="1" destOrd="0" presId="urn:microsoft.com/office/officeart/2008/layout/LinedList"/>
    <dgm:cxn modelId="{27DDEF68-26C0-4A62-9DEC-1CF560B9A4BD}" type="presParOf" srcId="{653A1F04-C5C8-40AD-96C5-79D862C04F8E}" destId="{E8DA2A30-2AEB-4824-B953-C72D821EAFDE}" srcOrd="2" destOrd="0" presId="urn:microsoft.com/office/officeart/2008/layout/LinedList"/>
    <dgm:cxn modelId="{CB66C9C7-8A34-46A6-9AC7-0378A6AFD031}" type="presParOf" srcId="{461CD008-A98C-4675-9413-0813797F6435}" destId="{4C0DD89B-F5A1-4878-B457-5F855352C6AB}" srcOrd="14" destOrd="0" presId="urn:microsoft.com/office/officeart/2008/layout/LinedList"/>
    <dgm:cxn modelId="{B79F193A-9A13-470F-9A82-4EDC2862EA9F}" type="presParOf" srcId="{461CD008-A98C-4675-9413-0813797F6435}" destId="{44A8532E-0064-4866-AC3B-3294FB3571A2}" srcOrd="15" destOrd="0" presId="urn:microsoft.com/office/officeart/2008/layout/LinedList"/>
    <dgm:cxn modelId="{8D7C1790-60B6-4849-A107-2FF8948B9A1E}" type="presParOf" srcId="{461CD008-A98C-4675-9413-0813797F6435}" destId="{58CD02D2-877F-4030-AEBA-CD8AD6E34BEB}" srcOrd="16" destOrd="0" presId="urn:microsoft.com/office/officeart/2008/layout/LinedList"/>
    <dgm:cxn modelId="{1BA4A8E5-0F69-44DA-BCE3-CC97FE458478}" type="presParOf" srcId="{58CD02D2-877F-4030-AEBA-CD8AD6E34BEB}" destId="{46AB84A6-8A38-473B-B04F-C7519B4B6EA0}" srcOrd="0" destOrd="0" presId="urn:microsoft.com/office/officeart/2008/layout/LinedList"/>
    <dgm:cxn modelId="{F0196DA8-F209-4596-9386-AE0730F65190}" type="presParOf" srcId="{58CD02D2-877F-4030-AEBA-CD8AD6E34BEB}" destId="{818003B3-953C-43CE-897C-43F5617257DC}" srcOrd="1" destOrd="0" presId="urn:microsoft.com/office/officeart/2008/layout/LinedList"/>
    <dgm:cxn modelId="{E951C94E-874D-4949-AED4-D827F7357038}" type="presParOf" srcId="{58CD02D2-877F-4030-AEBA-CD8AD6E34BEB}" destId="{23C3E258-C9FA-435A-A668-DD8A0A571D77}" srcOrd="2" destOrd="0" presId="urn:microsoft.com/office/officeart/2008/layout/LinedList"/>
    <dgm:cxn modelId="{41CA9B79-26F6-466F-8B59-3E7C66C9273F}" type="presParOf" srcId="{461CD008-A98C-4675-9413-0813797F6435}" destId="{77F652CF-2B6E-4466-9735-F0F041828BC8}" srcOrd="17" destOrd="0" presId="urn:microsoft.com/office/officeart/2008/layout/LinedList"/>
    <dgm:cxn modelId="{22F405C2-3161-4264-9995-FD3DB43589E4}" type="presParOf" srcId="{461CD008-A98C-4675-9413-0813797F6435}" destId="{E2553A02-4E2D-4658-907A-A763A8E6BAD2}" srcOrd="18"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5E6736-2976-45E1-8C9D-D12EC9F72C55}" type="doc">
      <dgm:prSet loTypeId="urn:microsoft.com/office/officeart/2009/3/layout/StepUpProcess" loCatId="process" qsTypeId="urn:microsoft.com/office/officeart/2005/8/quickstyle/simple1" qsCatId="simple" csTypeId="urn:microsoft.com/office/officeart/2005/8/colors/accent0_1" csCatId="mainScheme" phldr="1"/>
      <dgm:spPr/>
      <dgm:t>
        <a:bodyPr/>
        <a:lstStyle/>
        <a:p>
          <a:endParaRPr lang="it-IT"/>
        </a:p>
      </dgm:t>
    </dgm:pt>
    <dgm:pt modelId="{01FFE052-5C66-41E6-9871-5D382E62A896}">
      <dgm:prSet phldrT="[Testo]"/>
      <dgm:spPr/>
      <dgm:t>
        <a:bodyPr/>
        <a:lstStyle/>
        <a:p>
          <a:r>
            <a:rPr lang="it-IT" sz="3900" dirty="0">
              <a:solidFill>
                <a:srgbClr val="FF0000"/>
              </a:solidFill>
              <a:latin typeface="Bahnschrift SemiBold SemiConden" panose="020B0502040204020203" pitchFamily="34" charset="0"/>
            </a:rPr>
            <a:t>Legge 241/90</a:t>
          </a:r>
        </a:p>
      </dgm:t>
    </dgm:pt>
    <dgm:pt modelId="{E087B252-6119-405F-A446-5F5D704FB24B}" type="parTrans" cxnId="{7D339567-3B9E-4EAA-A771-6D5DCD0DDA83}">
      <dgm:prSet/>
      <dgm:spPr/>
      <dgm:t>
        <a:bodyPr/>
        <a:lstStyle/>
        <a:p>
          <a:endParaRPr lang="it-IT"/>
        </a:p>
      </dgm:t>
    </dgm:pt>
    <dgm:pt modelId="{9D83E60B-4FCB-4A7E-9018-E13F7AAA6379}" type="sibTrans" cxnId="{7D339567-3B9E-4EAA-A771-6D5DCD0DDA83}">
      <dgm:prSet/>
      <dgm:spPr/>
      <dgm:t>
        <a:bodyPr/>
        <a:lstStyle/>
        <a:p>
          <a:endParaRPr lang="it-IT"/>
        </a:p>
      </dgm:t>
    </dgm:pt>
    <dgm:pt modelId="{7302BDDD-D620-457C-96CA-F50324F25EBD}">
      <dgm:prSet phldrT="[Testo]"/>
      <dgm:spPr/>
      <dgm:t>
        <a:bodyPr/>
        <a:lstStyle/>
        <a:p>
          <a:endParaRPr lang="it-IT" dirty="0"/>
        </a:p>
      </dgm:t>
    </dgm:pt>
    <dgm:pt modelId="{D9D50C62-0B41-481D-8B7D-A93B0EEA1323}" type="parTrans" cxnId="{E998A6B2-0BB0-4116-B635-31ACDC8DB6DA}">
      <dgm:prSet/>
      <dgm:spPr/>
      <dgm:t>
        <a:bodyPr/>
        <a:lstStyle/>
        <a:p>
          <a:endParaRPr lang="it-IT"/>
        </a:p>
      </dgm:t>
    </dgm:pt>
    <dgm:pt modelId="{3DD240B9-B787-42B1-B49E-F33672E8F814}" type="sibTrans" cxnId="{E998A6B2-0BB0-4116-B635-31ACDC8DB6DA}">
      <dgm:prSet/>
      <dgm:spPr/>
      <dgm:t>
        <a:bodyPr/>
        <a:lstStyle/>
        <a:p>
          <a:endParaRPr lang="it-IT"/>
        </a:p>
      </dgm:t>
    </dgm:pt>
    <dgm:pt modelId="{95C68153-B566-44FF-ADB8-0D30BD77940D}">
      <dgm:prSet custT="1"/>
      <dgm:spPr/>
      <dgm:t>
        <a:bodyPr/>
        <a:lstStyle/>
        <a:p>
          <a:r>
            <a:rPr lang="it-IT" sz="2000" dirty="0">
              <a:latin typeface="Bahnschrift SemiBold SemiConden" panose="020B0502040204020203" pitchFamily="34" charset="0"/>
            </a:rPr>
            <a:t>Articolo 6 bis «conflitto di interessi»</a:t>
          </a:r>
        </a:p>
      </dgm:t>
    </dgm:pt>
    <dgm:pt modelId="{CDF104ED-594C-418A-894C-6DFA3A4ED363}" type="parTrans" cxnId="{DCEBE604-2962-4BD5-808A-0ECF126487A7}">
      <dgm:prSet/>
      <dgm:spPr/>
      <dgm:t>
        <a:bodyPr/>
        <a:lstStyle/>
        <a:p>
          <a:endParaRPr lang="it-IT"/>
        </a:p>
      </dgm:t>
    </dgm:pt>
    <dgm:pt modelId="{673D4A68-F1E5-46FF-9385-F779BCACEC23}" type="sibTrans" cxnId="{DCEBE604-2962-4BD5-808A-0ECF126487A7}">
      <dgm:prSet/>
      <dgm:spPr/>
      <dgm:t>
        <a:bodyPr/>
        <a:lstStyle/>
        <a:p>
          <a:endParaRPr lang="it-IT"/>
        </a:p>
      </dgm:t>
    </dgm:pt>
    <dgm:pt modelId="{528E6C1B-D0DA-41A1-A926-C52B7D69730F}">
      <dgm:prSet phldrT="[Testo]"/>
      <dgm:spPr/>
      <dgm:t>
        <a:bodyPr/>
        <a:lstStyle/>
        <a:p>
          <a:endParaRPr lang="it-IT" dirty="0"/>
        </a:p>
      </dgm:t>
    </dgm:pt>
    <dgm:pt modelId="{D08934E4-5077-4858-A8BF-52AAFB134BE5}" type="parTrans" cxnId="{B5FBCC3D-2386-4705-B1E7-3E7CCA385B5B}">
      <dgm:prSet/>
      <dgm:spPr/>
      <dgm:t>
        <a:bodyPr/>
        <a:lstStyle/>
        <a:p>
          <a:endParaRPr lang="it-IT"/>
        </a:p>
      </dgm:t>
    </dgm:pt>
    <dgm:pt modelId="{5EDDDCDD-1038-4360-BA2F-E05403BF66DF}" type="sibTrans" cxnId="{B5FBCC3D-2386-4705-B1E7-3E7CCA385B5B}">
      <dgm:prSet/>
      <dgm:spPr/>
      <dgm:t>
        <a:bodyPr/>
        <a:lstStyle/>
        <a:p>
          <a:endParaRPr lang="it-IT"/>
        </a:p>
      </dgm:t>
    </dgm:pt>
    <dgm:pt modelId="{D485A5E4-3290-4F34-8303-858F454510FD}" type="pres">
      <dgm:prSet presAssocID="{A35E6736-2976-45E1-8C9D-D12EC9F72C55}" presName="rootnode" presStyleCnt="0">
        <dgm:presLayoutVars>
          <dgm:chMax/>
          <dgm:chPref/>
          <dgm:dir/>
          <dgm:animLvl val="lvl"/>
        </dgm:presLayoutVars>
      </dgm:prSet>
      <dgm:spPr/>
      <dgm:t>
        <a:bodyPr/>
        <a:lstStyle/>
        <a:p>
          <a:endParaRPr lang="it-IT"/>
        </a:p>
      </dgm:t>
    </dgm:pt>
    <dgm:pt modelId="{41506D11-44CD-4A7A-8D2C-0FC9FFE23512}" type="pres">
      <dgm:prSet presAssocID="{01FFE052-5C66-41E6-9871-5D382E62A896}" presName="composite" presStyleCnt="0"/>
      <dgm:spPr/>
    </dgm:pt>
    <dgm:pt modelId="{BB1A164E-FF44-4413-A022-6E54555956C9}" type="pres">
      <dgm:prSet presAssocID="{01FFE052-5C66-41E6-9871-5D382E62A896}" presName="LShape" presStyleLbl="alignNode1" presStyleIdx="0" presStyleCnt="5"/>
      <dgm:spPr/>
    </dgm:pt>
    <dgm:pt modelId="{9181C862-2B27-4C7C-966A-A348D903319D}" type="pres">
      <dgm:prSet presAssocID="{01FFE052-5C66-41E6-9871-5D382E62A896}" presName="ParentText" presStyleLbl="revTx" presStyleIdx="0" presStyleCnt="3">
        <dgm:presLayoutVars>
          <dgm:chMax val="0"/>
          <dgm:chPref val="0"/>
          <dgm:bulletEnabled val="1"/>
        </dgm:presLayoutVars>
      </dgm:prSet>
      <dgm:spPr/>
      <dgm:t>
        <a:bodyPr/>
        <a:lstStyle/>
        <a:p>
          <a:endParaRPr lang="it-IT"/>
        </a:p>
      </dgm:t>
    </dgm:pt>
    <dgm:pt modelId="{9987F3DB-00F8-4726-9777-0A14B8AE16C3}" type="pres">
      <dgm:prSet presAssocID="{01FFE052-5C66-41E6-9871-5D382E62A896}" presName="Triangle" presStyleLbl="alignNode1" presStyleIdx="1" presStyleCnt="5"/>
      <dgm:spPr/>
    </dgm:pt>
    <dgm:pt modelId="{648B32CA-CD40-4C90-99B5-6ADC8373ED4F}" type="pres">
      <dgm:prSet presAssocID="{9D83E60B-4FCB-4A7E-9018-E13F7AAA6379}" presName="sibTrans" presStyleCnt="0"/>
      <dgm:spPr/>
    </dgm:pt>
    <dgm:pt modelId="{8624C2CA-C479-495F-9C87-2DB16E826632}" type="pres">
      <dgm:prSet presAssocID="{9D83E60B-4FCB-4A7E-9018-E13F7AAA6379}" presName="space" presStyleCnt="0"/>
      <dgm:spPr/>
    </dgm:pt>
    <dgm:pt modelId="{2229AC27-4CB4-4ACB-B14A-26CFC698C426}" type="pres">
      <dgm:prSet presAssocID="{7302BDDD-D620-457C-96CA-F50324F25EBD}" presName="composite" presStyleCnt="0"/>
      <dgm:spPr/>
    </dgm:pt>
    <dgm:pt modelId="{8B4F2B73-B0B9-45CC-9700-7CAA76F8050C}" type="pres">
      <dgm:prSet presAssocID="{7302BDDD-D620-457C-96CA-F50324F25EBD}" presName="LShape" presStyleLbl="alignNode1" presStyleIdx="2" presStyleCnt="5"/>
      <dgm:spPr/>
    </dgm:pt>
    <dgm:pt modelId="{727F5335-AC5C-44DB-A55C-317C62B7FF90}" type="pres">
      <dgm:prSet presAssocID="{7302BDDD-D620-457C-96CA-F50324F25EBD}" presName="ParentText" presStyleLbl="revTx" presStyleIdx="1" presStyleCnt="3">
        <dgm:presLayoutVars>
          <dgm:chMax val="0"/>
          <dgm:chPref val="0"/>
          <dgm:bulletEnabled val="1"/>
        </dgm:presLayoutVars>
      </dgm:prSet>
      <dgm:spPr/>
      <dgm:t>
        <a:bodyPr/>
        <a:lstStyle/>
        <a:p>
          <a:endParaRPr lang="it-IT"/>
        </a:p>
      </dgm:t>
    </dgm:pt>
    <dgm:pt modelId="{1920D6B6-8436-47E9-9AAB-9C5F4D75C5BA}" type="pres">
      <dgm:prSet presAssocID="{7302BDDD-D620-457C-96CA-F50324F25EBD}" presName="Triangle" presStyleLbl="alignNode1" presStyleIdx="3" presStyleCnt="5"/>
      <dgm:spPr/>
    </dgm:pt>
    <dgm:pt modelId="{292A11B2-A3FC-489C-B4A8-F3C558E5BA34}" type="pres">
      <dgm:prSet presAssocID="{3DD240B9-B787-42B1-B49E-F33672E8F814}" presName="sibTrans" presStyleCnt="0"/>
      <dgm:spPr/>
    </dgm:pt>
    <dgm:pt modelId="{B85DF05C-2F3E-40E4-9D2D-64DE0145C8CE}" type="pres">
      <dgm:prSet presAssocID="{3DD240B9-B787-42B1-B49E-F33672E8F814}" presName="space" presStyleCnt="0"/>
      <dgm:spPr/>
    </dgm:pt>
    <dgm:pt modelId="{81405827-4DAF-4336-BA9F-BEA16EA4B751}" type="pres">
      <dgm:prSet presAssocID="{528E6C1B-D0DA-41A1-A926-C52B7D69730F}" presName="composite" presStyleCnt="0"/>
      <dgm:spPr/>
    </dgm:pt>
    <dgm:pt modelId="{D05DD519-976C-4F54-9872-DF1ABAE103B1}" type="pres">
      <dgm:prSet presAssocID="{528E6C1B-D0DA-41A1-A926-C52B7D69730F}" presName="LShape" presStyleLbl="alignNode1" presStyleIdx="4" presStyleCnt="5"/>
      <dgm:spPr/>
    </dgm:pt>
    <dgm:pt modelId="{694B6369-D9A3-4E7E-89B4-CEA8A58B2DF0}" type="pres">
      <dgm:prSet presAssocID="{528E6C1B-D0DA-41A1-A926-C52B7D69730F}" presName="ParentText" presStyleLbl="revTx" presStyleIdx="2" presStyleCnt="3">
        <dgm:presLayoutVars>
          <dgm:chMax val="0"/>
          <dgm:chPref val="0"/>
          <dgm:bulletEnabled val="1"/>
        </dgm:presLayoutVars>
      </dgm:prSet>
      <dgm:spPr/>
      <dgm:t>
        <a:bodyPr/>
        <a:lstStyle/>
        <a:p>
          <a:endParaRPr lang="it-IT"/>
        </a:p>
      </dgm:t>
    </dgm:pt>
  </dgm:ptLst>
  <dgm:cxnLst>
    <dgm:cxn modelId="{E998A6B2-0BB0-4116-B635-31ACDC8DB6DA}" srcId="{A35E6736-2976-45E1-8C9D-D12EC9F72C55}" destId="{7302BDDD-D620-457C-96CA-F50324F25EBD}" srcOrd="1" destOrd="0" parTransId="{D9D50C62-0B41-481D-8B7D-A93B0EEA1323}" sibTransId="{3DD240B9-B787-42B1-B49E-F33672E8F814}"/>
    <dgm:cxn modelId="{0F181679-5137-4060-8055-B1CDE8E8A441}" type="presOf" srcId="{01FFE052-5C66-41E6-9871-5D382E62A896}" destId="{9181C862-2B27-4C7C-966A-A348D903319D}" srcOrd="0" destOrd="0" presId="urn:microsoft.com/office/officeart/2009/3/layout/StepUpProcess"/>
    <dgm:cxn modelId="{FDAC3EB7-0D79-456C-A2B2-D9069E62AB06}" type="presOf" srcId="{528E6C1B-D0DA-41A1-A926-C52B7D69730F}" destId="{694B6369-D9A3-4E7E-89B4-CEA8A58B2DF0}" srcOrd="0" destOrd="0" presId="urn:microsoft.com/office/officeart/2009/3/layout/StepUpProcess"/>
    <dgm:cxn modelId="{DCEBE604-2962-4BD5-808A-0ECF126487A7}" srcId="{01FFE052-5C66-41E6-9871-5D382E62A896}" destId="{95C68153-B566-44FF-ADB8-0D30BD77940D}" srcOrd="0" destOrd="0" parTransId="{CDF104ED-594C-418A-894C-6DFA3A4ED363}" sibTransId="{673D4A68-F1E5-46FF-9385-F779BCACEC23}"/>
    <dgm:cxn modelId="{24481360-C1F8-4924-82B3-9568C1E332B8}" type="presOf" srcId="{A35E6736-2976-45E1-8C9D-D12EC9F72C55}" destId="{D485A5E4-3290-4F34-8303-858F454510FD}" srcOrd="0" destOrd="0" presId="urn:microsoft.com/office/officeart/2009/3/layout/StepUpProcess"/>
    <dgm:cxn modelId="{D4E6ECEC-6D89-469E-A522-D7839D41E14A}" type="presOf" srcId="{7302BDDD-D620-457C-96CA-F50324F25EBD}" destId="{727F5335-AC5C-44DB-A55C-317C62B7FF90}" srcOrd="0" destOrd="0" presId="urn:microsoft.com/office/officeart/2009/3/layout/StepUpProcess"/>
    <dgm:cxn modelId="{B5FBCC3D-2386-4705-B1E7-3E7CCA385B5B}" srcId="{A35E6736-2976-45E1-8C9D-D12EC9F72C55}" destId="{528E6C1B-D0DA-41A1-A926-C52B7D69730F}" srcOrd="2" destOrd="0" parTransId="{D08934E4-5077-4858-A8BF-52AAFB134BE5}" sibTransId="{5EDDDCDD-1038-4360-BA2F-E05403BF66DF}"/>
    <dgm:cxn modelId="{32CD4B1B-EBC7-454E-9C4A-4A5587326B19}" type="presOf" srcId="{95C68153-B566-44FF-ADB8-0D30BD77940D}" destId="{9181C862-2B27-4C7C-966A-A348D903319D}" srcOrd="0" destOrd="1" presId="urn:microsoft.com/office/officeart/2009/3/layout/StepUpProcess"/>
    <dgm:cxn modelId="{7D339567-3B9E-4EAA-A771-6D5DCD0DDA83}" srcId="{A35E6736-2976-45E1-8C9D-D12EC9F72C55}" destId="{01FFE052-5C66-41E6-9871-5D382E62A896}" srcOrd="0" destOrd="0" parTransId="{E087B252-6119-405F-A446-5F5D704FB24B}" sibTransId="{9D83E60B-4FCB-4A7E-9018-E13F7AAA6379}"/>
    <dgm:cxn modelId="{601032C1-5DCA-4F8F-945A-0894CD96A011}" type="presParOf" srcId="{D485A5E4-3290-4F34-8303-858F454510FD}" destId="{41506D11-44CD-4A7A-8D2C-0FC9FFE23512}" srcOrd="0" destOrd="0" presId="urn:microsoft.com/office/officeart/2009/3/layout/StepUpProcess"/>
    <dgm:cxn modelId="{96069171-1A21-4C71-A252-1E829F04C05F}" type="presParOf" srcId="{41506D11-44CD-4A7A-8D2C-0FC9FFE23512}" destId="{BB1A164E-FF44-4413-A022-6E54555956C9}" srcOrd="0" destOrd="0" presId="urn:microsoft.com/office/officeart/2009/3/layout/StepUpProcess"/>
    <dgm:cxn modelId="{CADF7CDB-4203-4C99-B0A0-E13A7A483281}" type="presParOf" srcId="{41506D11-44CD-4A7A-8D2C-0FC9FFE23512}" destId="{9181C862-2B27-4C7C-966A-A348D903319D}" srcOrd="1" destOrd="0" presId="urn:microsoft.com/office/officeart/2009/3/layout/StepUpProcess"/>
    <dgm:cxn modelId="{DAAD6383-72DF-4216-9177-2A72B9304B69}" type="presParOf" srcId="{41506D11-44CD-4A7A-8D2C-0FC9FFE23512}" destId="{9987F3DB-00F8-4726-9777-0A14B8AE16C3}" srcOrd="2" destOrd="0" presId="urn:microsoft.com/office/officeart/2009/3/layout/StepUpProcess"/>
    <dgm:cxn modelId="{3C1A36F5-E453-4590-BEA4-C786871B8939}" type="presParOf" srcId="{D485A5E4-3290-4F34-8303-858F454510FD}" destId="{648B32CA-CD40-4C90-99B5-6ADC8373ED4F}" srcOrd="1" destOrd="0" presId="urn:microsoft.com/office/officeart/2009/3/layout/StepUpProcess"/>
    <dgm:cxn modelId="{525BDEC5-592B-486E-ABBA-308723A7C7DB}" type="presParOf" srcId="{648B32CA-CD40-4C90-99B5-6ADC8373ED4F}" destId="{8624C2CA-C479-495F-9C87-2DB16E826632}" srcOrd="0" destOrd="0" presId="urn:microsoft.com/office/officeart/2009/3/layout/StepUpProcess"/>
    <dgm:cxn modelId="{CEBBA1D0-5231-41BB-8C41-F9BF6ED7A278}" type="presParOf" srcId="{D485A5E4-3290-4F34-8303-858F454510FD}" destId="{2229AC27-4CB4-4ACB-B14A-26CFC698C426}" srcOrd="2" destOrd="0" presId="urn:microsoft.com/office/officeart/2009/3/layout/StepUpProcess"/>
    <dgm:cxn modelId="{065418F5-3850-4F58-A00C-9E98B6C3166C}" type="presParOf" srcId="{2229AC27-4CB4-4ACB-B14A-26CFC698C426}" destId="{8B4F2B73-B0B9-45CC-9700-7CAA76F8050C}" srcOrd="0" destOrd="0" presId="urn:microsoft.com/office/officeart/2009/3/layout/StepUpProcess"/>
    <dgm:cxn modelId="{9275A637-9D1D-4C85-9B35-864649B15D6A}" type="presParOf" srcId="{2229AC27-4CB4-4ACB-B14A-26CFC698C426}" destId="{727F5335-AC5C-44DB-A55C-317C62B7FF90}" srcOrd="1" destOrd="0" presId="urn:microsoft.com/office/officeart/2009/3/layout/StepUpProcess"/>
    <dgm:cxn modelId="{FF25203D-2F45-4188-A87D-99A72BEA8D1E}" type="presParOf" srcId="{2229AC27-4CB4-4ACB-B14A-26CFC698C426}" destId="{1920D6B6-8436-47E9-9AAB-9C5F4D75C5BA}" srcOrd="2" destOrd="0" presId="urn:microsoft.com/office/officeart/2009/3/layout/StepUpProcess"/>
    <dgm:cxn modelId="{D3E12637-5C5A-4C3D-B642-F581B7F9AB14}" type="presParOf" srcId="{D485A5E4-3290-4F34-8303-858F454510FD}" destId="{292A11B2-A3FC-489C-B4A8-F3C558E5BA34}" srcOrd="3" destOrd="0" presId="urn:microsoft.com/office/officeart/2009/3/layout/StepUpProcess"/>
    <dgm:cxn modelId="{69911901-7C90-4B82-BCF9-277B01B88A71}" type="presParOf" srcId="{292A11B2-A3FC-489C-B4A8-F3C558E5BA34}" destId="{B85DF05C-2F3E-40E4-9D2D-64DE0145C8CE}" srcOrd="0" destOrd="0" presId="urn:microsoft.com/office/officeart/2009/3/layout/StepUpProcess"/>
    <dgm:cxn modelId="{D9F7D9AC-2A58-4761-91C4-7E4027172E98}" type="presParOf" srcId="{D485A5E4-3290-4F34-8303-858F454510FD}" destId="{81405827-4DAF-4336-BA9F-BEA16EA4B751}" srcOrd="4" destOrd="0" presId="urn:microsoft.com/office/officeart/2009/3/layout/StepUpProcess"/>
    <dgm:cxn modelId="{88875099-4BEF-43F4-B4EC-37D6CC83F486}" type="presParOf" srcId="{81405827-4DAF-4336-BA9F-BEA16EA4B751}" destId="{D05DD519-976C-4F54-9872-DF1ABAE103B1}" srcOrd="0" destOrd="0" presId="urn:microsoft.com/office/officeart/2009/3/layout/StepUpProcess"/>
    <dgm:cxn modelId="{F472FD6B-E8C7-4BA4-8F98-4FD09B90630A}" type="presParOf" srcId="{81405827-4DAF-4336-BA9F-BEA16EA4B751}" destId="{694B6369-D9A3-4E7E-89B4-CEA8A58B2DF0}"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35E6736-2976-45E1-8C9D-D12EC9F72C55}" type="doc">
      <dgm:prSet loTypeId="urn:microsoft.com/office/officeart/2009/3/layout/StepUpProcess" loCatId="process" qsTypeId="urn:microsoft.com/office/officeart/2005/8/quickstyle/simple1" qsCatId="simple" csTypeId="urn:microsoft.com/office/officeart/2005/8/colors/accent0_1" csCatId="mainScheme" phldr="1"/>
      <dgm:spPr/>
      <dgm:t>
        <a:bodyPr/>
        <a:lstStyle/>
        <a:p>
          <a:endParaRPr lang="it-IT"/>
        </a:p>
      </dgm:t>
    </dgm:pt>
    <dgm:pt modelId="{01FFE052-5C66-41E6-9871-5D382E62A896}">
      <dgm:prSet phldrT="[Testo]"/>
      <dgm:spPr/>
      <dgm:t>
        <a:bodyPr/>
        <a:lstStyle/>
        <a:p>
          <a:r>
            <a:rPr lang="it-IT" sz="3900" dirty="0">
              <a:solidFill>
                <a:srgbClr val="FF0000"/>
              </a:solidFill>
              <a:latin typeface="Bahnschrift SemiBold SemiConden" panose="020B0502040204020203" pitchFamily="34" charset="0"/>
            </a:rPr>
            <a:t>Legge 241/90</a:t>
          </a:r>
        </a:p>
      </dgm:t>
    </dgm:pt>
    <dgm:pt modelId="{E087B252-6119-405F-A446-5F5D704FB24B}" type="parTrans" cxnId="{7D339567-3B9E-4EAA-A771-6D5DCD0DDA83}">
      <dgm:prSet/>
      <dgm:spPr/>
      <dgm:t>
        <a:bodyPr/>
        <a:lstStyle/>
        <a:p>
          <a:endParaRPr lang="it-IT">
            <a:latin typeface="Bahnschrift SemiBold SemiConden" panose="020B0502040204020203" pitchFamily="34" charset="0"/>
          </a:endParaRPr>
        </a:p>
      </dgm:t>
    </dgm:pt>
    <dgm:pt modelId="{9D83E60B-4FCB-4A7E-9018-E13F7AAA6379}" type="sibTrans" cxnId="{7D339567-3B9E-4EAA-A771-6D5DCD0DDA83}">
      <dgm:prSet/>
      <dgm:spPr/>
      <dgm:t>
        <a:bodyPr/>
        <a:lstStyle/>
        <a:p>
          <a:endParaRPr lang="it-IT">
            <a:latin typeface="Bahnschrift SemiBold SemiConden" panose="020B0502040204020203" pitchFamily="34" charset="0"/>
          </a:endParaRPr>
        </a:p>
      </dgm:t>
    </dgm:pt>
    <dgm:pt modelId="{7302BDDD-D620-457C-96CA-F50324F25EBD}">
      <dgm:prSet phldrT="[Testo]"/>
      <dgm:spPr/>
      <dgm:t>
        <a:bodyPr/>
        <a:lstStyle/>
        <a:p>
          <a:r>
            <a:rPr lang="it-IT" dirty="0">
              <a:solidFill>
                <a:srgbClr val="FF0000"/>
              </a:solidFill>
              <a:latin typeface="Bahnschrift SemiBold SemiConden" panose="020B0502040204020203" pitchFamily="34" charset="0"/>
            </a:rPr>
            <a:t>Codice di Comportamento dei dipendenti pubblici</a:t>
          </a:r>
        </a:p>
      </dgm:t>
    </dgm:pt>
    <dgm:pt modelId="{D9D50C62-0B41-481D-8B7D-A93B0EEA1323}" type="parTrans" cxnId="{E998A6B2-0BB0-4116-B635-31ACDC8DB6DA}">
      <dgm:prSet/>
      <dgm:spPr/>
      <dgm:t>
        <a:bodyPr/>
        <a:lstStyle/>
        <a:p>
          <a:endParaRPr lang="it-IT">
            <a:latin typeface="Bahnschrift SemiBold SemiConden" panose="020B0502040204020203" pitchFamily="34" charset="0"/>
          </a:endParaRPr>
        </a:p>
      </dgm:t>
    </dgm:pt>
    <dgm:pt modelId="{3DD240B9-B787-42B1-B49E-F33672E8F814}" type="sibTrans" cxnId="{E998A6B2-0BB0-4116-B635-31ACDC8DB6DA}">
      <dgm:prSet/>
      <dgm:spPr/>
      <dgm:t>
        <a:bodyPr/>
        <a:lstStyle/>
        <a:p>
          <a:endParaRPr lang="it-IT">
            <a:latin typeface="Bahnschrift SemiBold SemiConden" panose="020B0502040204020203" pitchFamily="34" charset="0"/>
          </a:endParaRPr>
        </a:p>
      </dgm:t>
    </dgm:pt>
    <dgm:pt modelId="{95C68153-B566-44FF-ADB8-0D30BD77940D}">
      <dgm:prSet custT="1"/>
      <dgm:spPr/>
      <dgm:t>
        <a:bodyPr/>
        <a:lstStyle/>
        <a:p>
          <a:r>
            <a:rPr lang="it-IT" sz="2000" dirty="0">
              <a:latin typeface="Bahnschrift SemiBold SemiConden" panose="020B0502040204020203" pitchFamily="34" charset="0"/>
            </a:rPr>
            <a:t>Articolo 6 bis «conflitto di interessi»</a:t>
          </a:r>
        </a:p>
      </dgm:t>
    </dgm:pt>
    <dgm:pt modelId="{CDF104ED-594C-418A-894C-6DFA3A4ED363}" type="parTrans" cxnId="{DCEBE604-2962-4BD5-808A-0ECF126487A7}">
      <dgm:prSet/>
      <dgm:spPr/>
      <dgm:t>
        <a:bodyPr/>
        <a:lstStyle/>
        <a:p>
          <a:endParaRPr lang="it-IT">
            <a:latin typeface="Bahnschrift SemiBold SemiConden" panose="020B0502040204020203" pitchFamily="34" charset="0"/>
          </a:endParaRPr>
        </a:p>
      </dgm:t>
    </dgm:pt>
    <dgm:pt modelId="{673D4A68-F1E5-46FF-9385-F779BCACEC23}" type="sibTrans" cxnId="{DCEBE604-2962-4BD5-808A-0ECF126487A7}">
      <dgm:prSet/>
      <dgm:spPr/>
      <dgm:t>
        <a:bodyPr/>
        <a:lstStyle/>
        <a:p>
          <a:endParaRPr lang="it-IT">
            <a:latin typeface="Bahnschrift SemiBold SemiConden" panose="020B0502040204020203" pitchFamily="34" charset="0"/>
          </a:endParaRPr>
        </a:p>
      </dgm:t>
    </dgm:pt>
    <dgm:pt modelId="{528E6C1B-D0DA-41A1-A926-C52B7D69730F}">
      <dgm:prSet phldrT="[Testo]"/>
      <dgm:spPr/>
      <dgm:t>
        <a:bodyPr/>
        <a:lstStyle/>
        <a:p>
          <a:endParaRPr lang="it-IT" dirty="0">
            <a:latin typeface="Bahnschrift SemiBold SemiConden" panose="020B0502040204020203" pitchFamily="34" charset="0"/>
          </a:endParaRPr>
        </a:p>
      </dgm:t>
    </dgm:pt>
    <dgm:pt modelId="{D08934E4-5077-4858-A8BF-52AAFB134BE5}" type="parTrans" cxnId="{B5FBCC3D-2386-4705-B1E7-3E7CCA385B5B}">
      <dgm:prSet/>
      <dgm:spPr/>
      <dgm:t>
        <a:bodyPr/>
        <a:lstStyle/>
        <a:p>
          <a:endParaRPr lang="it-IT">
            <a:latin typeface="Bahnschrift SemiBold SemiConden" panose="020B0502040204020203" pitchFamily="34" charset="0"/>
          </a:endParaRPr>
        </a:p>
      </dgm:t>
    </dgm:pt>
    <dgm:pt modelId="{5EDDDCDD-1038-4360-BA2F-E05403BF66DF}" type="sibTrans" cxnId="{B5FBCC3D-2386-4705-B1E7-3E7CCA385B5B}">
      <dgm:prSet/>
      <dgm:spPr/>
      <dgm:t>
        <a:bodyPr/>
        <a:lstStyle/>
        <a:p>
          <a:endParaRPr lang="it-IT">
            <a:latin typeface="Bahnschrift SemiBold SemiConden" panose="020B0502040204020203" pitchFamily="34" charset="0"/>
          </a:endParaRPr>
        </a:p>
      </dgm:t>
    </dgm:pt>
    <dgm:pt modelId="{1576E8C2-5053-4E91-B0D6-F4B7E49EF8B2}">
      <dgm:prSet/>
      <dgm:spPr/>
      <dgm:t>
        <a:bodyPr/>
        <a:lstStyle/>
        <a:p>
          <a:r>
            <a:rPr lang="it-IT" dirty="0">
              <a:latin typeface="Bahnschrift SemiBold SemiConden" panose="020B0502040204020203" pitchFamily="34" charset="0"/>
            </a:rPr>
            <a:t>Articolo 6 «comunicazione degli interessi finanziari e conflitto di interesse»</a:t>
          </a:r>
        </a:p>
      </dgm:t>
    </dgm:pt>
    <dgm:pt modelId="{30E3BA7F-5428-40B2-A179-8316E82AD23C}" type="parTrans" cxnId="{2FCB34E9-CEEE-4223-8694-8A940DD4C167}">
      <dgm:prSet/>
      <dgm:spPr/>
      <dgm:t>
        <a:bodyPr/>
        <a:lstStyle/>
        <a:p>
          <a:endParaRPr lang="it-IT">
            <a:latin typeface="Bahnschrift SemiBold SemiConden" panose="020B0502040204020203" pitchFamily="34" charset="0"/>
          </a:endParaRPr>
        </a:p>
      </dgm:t>
    </dgm:pt>
    <dgm:pt modelId="{D5B16218-F1DD-4A06-8293-EAC284AE2F5A}" type="sibTrans" cxnId="{2FCB34E9-CEEE-4223-8694-8A940DD4C167}">
      <dgm:prSet/>
      <dgm:spPr/>
      <dgm:t>
        <a:bodyPr/>
        <a:lstStyle/>
        <a:p>
          <a:endParaRPr lang="it-IT">
            <a:latin typeface="Bahnschrift SemiBold SemiConden" panose="020B0502040204020203" pitchFamily="34" charset="0"/>
          </a:endParaRPr>
        </a:p>
      </dgm:t>
    </dgm:pt>
    <dgm:pt modelId="{D485A5E4-3290-4F34-8303-858F454510FD}" type="pres">
      <dgm:prSet presAssocID="{A35E6736-2976-45E1-8C9D-D12EC9F72C55}" presName="rootnode" presStyleCnt="0">
        <dgm:presLayoutVars>
          <dgm:chMax/>
          <dgm:chPref/>
          <dgm:dir/>
          <dgm:animLvl val="lvl"/>
        </dgm:presLayoutVars>
      </dgm:prSet>
      <dgm:spPr/>
      <dgm:t>
        <a:bodyPr/>
        <a:lstStyle/>
        <a:p>
          <a:endParaRPr lang="it-IT"/>
        </a:p>
      </dgm:t>
    </dgm:pt>
    <dgm:pt modelId="{41506D11-44CD-4A7A-8D2C-0FC9FFE23512}" type="pres">
      <dgm:prSet presAssocID="{01FFE052-5C66-41E6-9871-5D382E62A896}" presName="composite" presStyleCnt="0"/>
      <dgm:spPr/>
    </dgm:pt>
    <dgm:pt modelId="{BB1A164E-FF44-4413-A022-6E54555956C9}" type="pres">
      <dgm:prSet presAssocID="{01FFE052-5C66-41E6-9871-5D382E62A896}" presName="LShape" presStyleLbl="alignNode1" presStyleIdx="0" presStyleCnt="5"/>
      <dgm:spPr/>
    </dgm:pt>
    <dgm:pt modelId="{9181C862-2B27-4C7C-966A-A348D903319D}" type="pres">
      <dgm:prSet presAssocID="{01FFE052-5C66-41E6-9871-5D382E62A896}" presName="ParentText" presStyleLbl="revTx" presStyleIdx="0" presStyleCnt="3">
        <dgm:presLayoutVars>
          <dgm:chMax val="0"/>
          <dgm:chPref val="0"/>
          <dgm:bulletEnabled val="1"/>
        </dgm:presLayoutVars>
      </dgm:prSet>
      <dgm:spPr/>
      <dgm:t>
        <a:bodyPr/>
        <a:lstStyle/>
        <a:p>
          <a:endParaRPr lang="it-IT"/>
        </a:p>
      </dgm:t>
    </dgm:pt>
    <dgm:pt modelId="{9987F3DB-00F8-4726-9777-0A14B8AE16C3}" type="pres">
      <dgm:prSet presAssocID="{01FFE052-5C66-41E6-9871-5D382E62A896}" presName="Triangle" presStyleLbl="alignNode1" presStyleIdx="1" presStyleCnt="5"/>
      <dgm:spPr/>
    </dgm:pt>
    <dgm:pt modelId="{648B32CA-CD40-4C90-99B5-6ADC8373ED4F}" type="pres">
      <dgm:prSet presAssocID="{9D83E60B-4FCB-4A7E-9018-E13F7AAA6379}" presName="sibTrans" presStyleCnt="0"/>
      <dgm:spPr/>
    </dgm:pt>
    <dgm:pt modelId="{8624C2CA-C479-495F-9C87-2DB16E826632}" type="pres">
      <dgm:prSet presAssocID="{9D83E60B-4FCB-4A7E-9018-E13F7AAA6379}" presName="space" presStyleCnt="0"/>
      <dgm:spPr/>
    </dgm:pt>
    <dgm:pt modelId="{2229AC27-4CB4-4ACB-B14A-26CFC698C426}" type="pres">
      <dgm:prSet presAssocID="{7302BDDD-D620-457C-96CA-F50324F25EBD}" presName="composite" presStyleCnt="0"/>
      <dgm:spPr/>
    </dgm:pt>
    <dgm:pt modelId="{8B4F2B73-B0B9-45CC-9700-7CAA76F8050C}" type="pres">
      <dgm:prSet presAssocID="{7302BDDD-D620-457C-96CA-F50324F25EBD}" presName="LShape" presStyleLbl="alignNode1" presStyleIdx="2" presStyleCnt="5"/>
      <dgm:spPr/>
    </dgm:pt>
    <dgm:pt modelId="{727F5335-AC5C-44DB-A55C-317C62B7FF90}" type="pres">
      <dgm:prSet presAssocID="{7302BDDD-D620-457C-96CA-F50324F25EBD}" presName="ParentText" presStyleLbl="revTx" presStyleIdx="1" presStyleCnt="3">
        <dgm:presLayoutVars>
          <dgm:chMax val="0"/>
          <dgm:chPref val="0"/>
          <dgm:bulletEnabled val="1"/>
        </dgm:presLayoutVars>
      </dgm:prSet>
      <dgm:spPr/>
      <dgm:t>
        <a:bodyPr/>
        <a:lstStyle/>
        <a:p>
          <a:endParaRPr lang="it-IT"/>
        </a:p>
      </dgm:t>
    </dgm:pt>
    <dgm:pt modelId="{1920D6B6-8436-47E9-9AAB-9C5F4D75C5BA}" type="pres">
      <dgm:prSet presAssocID="{7302BDDD-D620-457C-96CA-F50324F25EBD}" presName="Triangle" presStyleLbl="alignNode1" presStyleIdx="3" presStyleCnt="5"/>
      <dgm:spPr/>
    </dgm:pt>
    <dgm:pt modelId="{292A11B2-A3FC-489C-B4A8-F3C558E5BA34}" type="pres">
      <dgm:prSet presAssocID="{3DD240B9-B787-42B1-B49E-F33672E8F814}" presName="sibTrans" presStyleCnt="0"/>
      <dgm:spPr/>
    </dgm:pt>
    <dgm:pt modelId="{B85DF05C-2F3E-40E4-9D2D-64DE0145C8CE}" type="pres">
      <dgm:prSet presAssocID="{3DD240B9-B787-42B1-B49E-F33672E8F814}" presName="space" presStyleCnt="0"/>
      <dgm:spPr/>
    </dgm:pt>
    <dgm:pt modelId="{81405827-4DAF-4336-BA9F-BEA16EA4B751}" type="pres">
      <dgm:prSet presAssocID="{528E6C1B-D0DA-41A1-A926-C52B7D69730F}" presName="composite" presStyleCnt="0"/>
      <dgm:spPr/>
    </dgm:pt>
    <dgm:pt modelId="{D05DD519-976C-4F54-9872-DF1ABAE103B1}" type="pres">
      <dgm:prSet presAssocID="{528E6C1B-D0DA-41A1-A926-C52B7D69730F}" presName="LShape" presStyleLbl="alignNode1" presStyleIdx="4" presStyleCnt="5"/>
      <dgm:spPr/>
    </dgm:pt>
    <dgm:pt modelId="{694B6369-D9A3-4E7E-89B4-CEA8A58B2DF0}" type="pres">
      <dgm:prSet presAssocID="{528E6C1B-D0DA-41A1-A926-C52B7D69730F}" presName="ParentText" presStyleLbl="revTx" presStyleIdx="2" presStyleCnt="3">
        <dgm:presLayoutVars>
          <dgm:chMax val="0"/>
          <dgm:chPref val="0"/>
          <dgm:bulletEnabled val="1"/>
        </dgm:presLayoutVars>
      </dgm:prSet>
      <dgm:spPr/>
      <dgm:t>
        <a:bodyPr/>
        <a:lstStyle/>
        <a:p>
          <a:endParaRPr lang="it-IT"/>
        </a:p>
      </dgm:t>
    </dgm:pt>
  </dgm:ptLst>
  <dgm:cxnLst>
    <dgm:cxn modelId="{2FCB34E9-CEEE-4223-8694-8A940DD4C167}" srcId="{7302BDDD-D620-457C-96CA-F50324F25EBD}" destId="{1576E8C2-5053-4E91-B0D6-F4B7E49EF8B2}" srcOrd="0" destOrd="0" parTransId="{30E3BA7F-5428-40B2-A179-8316E82AD23C}" sibTransId="{D5B16218-F1DD-4A06-8293-EAC284AE2F5A}"/>
    <dgm:cxn modelId="{E998A6B2-0BB0-4116-B635-31ACDC8DB6DA}" srcId="{A35E6736-2976-45E1-8C9D-D12EC9F72C55}" destId="{7302BDDD-D620-457C-96CA-F50324F25EBD}" srcOrd="1" destOrd="0" parTransId="{D9D50C62-0B41-481D-8B7D-A93B0EEA1323}" sibTransId="{3DD240B9-B787-42B1-B49E-F33672E8F814}"/>
    <dgm:cxn modelId="{0F181679-5137-4060-8055-B1CDE8E8A441}" type="presOf" srcId="{01FFE052-5C66-41E6-9871-5D382E62A896}" destId="{9181C862-2B27-4C7C-966A-A348D903319D}" srcOrd="0" destOrd="0" presId="urn:microsoft.com/office/officeart/2009/3/layout/StepUpProcess"/>
    <dgm:cxn modelId="{FDAC3EB7-0D79-456C-A2B2-D9069E62AB06}" type="presOf" srcId="{528E6C1B-D0DA-41A1-A926-C52B7D69730F}" destId="{694B6369-D9A3-4E7E-89B4-CEA8A58B2DF0}" srcOrd="0" destOrd="0" presId="urn:microsoft.com/office/officeart/2009/3/layout/StepUpProcess"/>
    <dgm:cxn modelId="{DCEBE604-2962-4BD5-808A-0ECF126487A7}" srcId="{01FFE052-5C66-41E6-9871-5D382E62A896}" destId="{95C68153-B566-44FF-ADB8-0D30BD77940D}" srcOrd="0" destOrd="0" parTransId="{CDF104ED-594C-418A-894C-6DFA3A4ED363}" sibTransId="{673D4A68-F1E5-46FF-9385-F779BCACEC23}"/>
    <dgm:cxn modelId="{24481360-C1F8-4924-82B3-9568C1E332B8}" type="presOf" srcId="{A35E6736-2976-45E1-8C9D-D12EC9F72C55}" destId="{D485A5E4-3290-4F34-8303-858F454510FD}" srcOrd="0" destOrd="0" presId="urn:microsoft.com/office/officeart/2009/3/layout/StepUpProcess"/>
    <dgm:cxn modelId="{D4E6ECEC-6D89-469E-A522-D7839D41E14A}" type="presOf" srcId="{7302BDDD-D620-457C-96CA-F50324F25EBD}" destId="{727F5335-AC5C-44DB-A55C-317C62B7FF90}" srcOrd="0" destOrd="0" presId="urn:microsoft.com/office/officeart/2009/3/layout/StepUpProcess"/>
    <dgm:cxn modelId="{72F4F009-66E4-41B1-A083-D648C9CD4949}" type="presOf" srcId="{1576E8C2-5053-4E91-B0D6-F4B7E49EF8B2}" destId="{727F5335-AC5C-44DB-A55C-317C62B7FF90}" srcOrd="0" destOrd="1" presId="urn:microsoft.com/office/officeart/2009/3/layout/StepUpProcess"/>
    <dgm:cxn modelId="{B5FBCC3D-2386-4705-B1E7-3E7CCA385B5B}" srcId="{A35E6736-2976-45E1-8C9D-D12EC9F72C55}" destId="{528E6C1B-D0DA-41A1-A926-C52B7D69730F}" srcOrd="2" destOrd="0" parTransId="{D08934E4-5077-4858-A8BF-52AAFB134BE5}" sibTransId="{5EDDDCDD-1038-4360-BA2F-E05403BF66DF}"/>
    <dgm:cxn modelId="{32CD4B1B-EBC7-454E-9C4A-4A5587326B19}" type="presOf" srcId="{95C68153-B566-44FF-ADB8-0D30BD77940D}" destId="{9181C862-2B27-4C7C-966A-A348D903319D}" srcOrd="0" destOrd="1" presId="urn:microsoft.com/office/officeart/2009/3/layout/StepUpProcess"/>
    <dgm:cxn modelId="{7D339567-3B9E-4EAA-A771-6D5DCD0DDA83}" srcId="{A35E6736-2976-45E1-8C9D-D12EC9F72C55}" destId="{01FFE052-5C66-41E6-9871-5D382E62A896}" srcOrd="0" destOrd="0" parTransId="{E087B252-6119-405F-A446-5F5D704FB24B}" sibTransId="{9D83E60B-4FCB-4A7E-9018-E13F7AAA6379}"/>
    <dgm:cxn modelId="{601032C1-5DCA-4F8F-945A-0894CD96A011}" type="presParOf" srcId="{D485A5E4-3290-4F34-8303-858F454510FD}" destId="{41506D11-44CD-4A7A-8D2C-0FC9FFE23512}" srcOrd="0" destOrd="0" presId="urn:microsoft.com/office/officeart/2009/3/layout/StepUpProcess"/>
    <dgm:cxn modelId="{96069171-1A21-4C71-A252-1E829F04C05F}" type="presParOf" srcId="{41506D11-44CD-4A7A-8D2C-0FC9FFE23512}" destId="{BB1A164E-FF44-4413-A022-6E54555956C9}" srcOrd="0" destOrd="0" presId="urn:microsoft.com/office/officeart/2009/3/layout/StepUpProcess"/>
    <dgm:cxn modelId="{CADF7CDB-4203-4C99-B0A0-E13A7A483281}" type="presParOf" srcId="{41506D11-44CD-4A7A-8D2C-0FC9FFE23512}" destId="{9181C862-2B27-4C7C-966A-A348D903319D}" srcOrd="1" destOrd="0" presId="urn:microsoft.com/office/officeart/2009/3/layout/StepUpProcess"/>
    <dgm:cxn modelId="{DAAD6383-72DF-4216-9177-2A72B9304B69}" type="presParOf" srcId="{41506D11-44CD-4A7A-8D2C-0FC9FFE23512}" destId="{9987F3DB-00F8-4726-9777-0A14B8AE16C3}" srcOrd="2" destOrd="0" presId="urn:microsoft.com/office/officeart/2009/3/layout/StepUpProcess"/>
    <dgm:cxn modelId="{3C1A36F5-E453-4590-BEA4-C786871B8939}" type="presParOf" srcId="{D485A5E4-3290-4F34-8303-858F454510FD}" destId="{648B32CA-CD40-4C90-99B5-6ADC8373ED4F}" srcOrd="1" destOrd="0" presId="urn:microsoft.com/office/officeart/2009/3/layout/StepUpProcess"/>
    <dgm:cxn modelId="{525BDEC5-592B-486E-ABBA-308723A7C7DB}" type="presParOf" srcId="{648B32CA-CD40-4C90-99B5-6ADC8373ED4F}" destId="{8624C2CA-C479-495F-9C87-2DB16E826632}" srcOrd="0" destOrd="0" presId="urn:microsoft.com/office/officeart/2009/3/layout/StepUpProcess"/>
    <dgm:cxn modelId="{CEBBA1D0-5231-41BB-8C41-F9BF6ED7A278}" type="presParOf" srcId="{D485A5E4-3290-4F34-8303-858F454510FD}" destId="{2229AC27-4CB4-4ACB-B14A-26CFC698C426}" srcOrd="2" destOrd="0" presId="urn:microsoft.com/office/officeart/2009/3/layout/StepUpProcess"/>
    <dgm:cxn modelId="{065418F5-3850-4F58-A00C-9E98B6C3166C}" type="presParOf" srcId="{2229AC27-4CB4-4ACB-B14A-26CFC698C426}" destId="{8B4F2B73-B0B9-45CC-9700-7CAA76F8050C}" srcOrd="0" destOrd="0" presId="urn:microsoft.com/office/officeart/2009/3/layout/StepUpProcess"/>
    <dgm:cxn modelId="{9275A637-9D1D-4C85-9B35-864649B15D6A}" type="presParOf" srcId="{2229AC27-4CB4-4ACB-B14A-26CFC698C426}" destId="{727F5335-AC5C-44DB-A55C-317C62B7FF90}" srcOrd="1" destOrd="0" presId="urn:microsoft.com/office/officeart/2009/3/layout/StepUpProcess"/>
    <dgm:cxn modelId="{FF25203D-2F45-4188-A87D-99A72BEA8D1E}" type="presParOf" srcId="{2229AC27-4CB4-4ACB-B14A-26CFC698C426}" destId="{1920D6B6-8436-47E9-9AAB-9C5F4D75C5BA}" srcOrd="2" destOrd="0" presId="urn:microsoft.com/office/officeart/2009/3/layout/StepUpProcess"/>
    <dgm:cxn modelId="{D3E12637-5C5A-4C3D-B642-F581B7F9AB14}" type="presParOf" srcId="{D485A5E4-3290-4F34-8303-858F454510FD}" destId="{292A11B2-A3FC-489C-B4A8-F3C558E5BA34}" srcOrd="3" destOrd="0" presId="urn:microsoft.com/office/officeart/2009/3/layout/StepUpProcess"/>
    <dgm:cxn modelId="{69911901-7C90-4B82-BCF9-277B01B88A71}" type="presParOf" srcId="{292A11B2-A3FC-489C-B4A8-F3C558E5BA34}" destId="{B85DF05C-2F3E-40E4-9D2D-64DE0145C8CE}" srcOrd="0" destOrd="0" presId="urn:microsoft.com/office/officeart/2009/3/layout/StepUpProcess"/>
    <dgm:cxn modelId="{D9F7D9AC-2A58-4761-91C4-7E4027172E98}" type="presParOf" srcId="{D485A5E4-3290-4F34-8303-858F454510FD}" destId="{81405827-4DAF-4336-BA9F-BEA16EA4B751}" srcOrd="4" destOrd="0" presId="urn:microsoft.com/office/officeart/2009/3/layout/StepUpProcess"/>
    <dgm:cxn modelId="{88875099-4BEF-43F4-B4EC-37D6CC83F486}" type="presParOf" srcId="{81405827-4DAF-4336-BA9F-BEA16EA4B751}" destId="{D05DD519-976C-4F54-9872-DF1ABAE103B1}" srcOrd="0" destOrd="0" presId="urn:microsoft.com/office/officeart/2009/3/layout/StepUpProcess"/>
    <dgm:cxn modelId="{F472FD6B-E8C7-4BA4-8F98-4FD09B90630A}" type="presParOf" srcId="{81405827-4DAF-4336-BA9F-BEA16EA4B751}" destId="{694B6369-D9A3-4E7E-89B4-CEA8A58B2DF0}"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35E6736-2976-45E1-8C9D-D12EC9F72C55}" type="doc">
      <dgm:prSet loTypeId="urn:microsoft.com/office/officeart/2009/3/layout/StepUpProcess" loCatId="process" qsTypeId="urn:microsoft.com/office/officeart/2005/8/quickstyle/simple1" qsCatId="simple" csTypeId="urn:microsoft.com/office/officeart/2005/8/colors/accent0_1" csCatId="mainScheme" phldr="1"/>
      <dgm:spPr/>
      <dgm:t>
        <a:bodyPr/>
        <a:lstStyle/>
        <a:p>
          <a:endParaRPr lang="it-IT"/>
        </a:p>
      </dgm:t>
    </dgm:pt>
    <dgm:pt modelId="{01FFE052-5C66-41E6-9871-5D382E62A896}">
      <dgm:prSet phldrT="[Testo]"/>
      <dgm:spPr/>
      <dgm:t>
        <a:bodyPr/>
        <a:lstStyle/>
        <a:p>
          <a:r>
            <a:rPr lang="it-IT" sz="3900" dirty="0">
              <a:solidFill>
                <a:srgbClr val="FF0000"/>
              </a:solidFill>
              <a:latin typeface="Bahnschrift SemiBold SemiConden" panose="020B0502040204020203" pitchFamily="34" charset="0"/>
            </a:rPr>
            <a:t>Legge 241/90</a:t>
          </a:r>
        </a:p>
      </dgm:t>
    </dgm:pt>
    <dgm:pt modelId="{E087B252-6119-405F-A446-5F5D704FB24B}" type="parTrans" cxnId="{7D339567-3B9E-4EAA-A771-6D5DCD0DDA83}">
      <dgm:prSet/>
      <dgm:spPr/>
      <dgm:t>
        <a:bodyPr/>
        <a:lstStyle/>
        <a:p>
          <a:endParaRPr lang="it-IT">
            <a:latin typeface="Bahnschrift SemiBold SemiConden" panose="020B0502040204020203" pitchFamily="34" charset="0"/>
          </a:endParaRPr>
        </a:p>
      </dgm:t>
    </dgm:pt>
    <dgm:pt modelId="{9D83E60B-4FCB-4A7E-9018-E13F7AAA6379}" type="sibTrans" cxnId="{7D339567-3B9E-4EAA-A771-6D5DCD0DDA83}">
      <dgm:prSet/>
      <dgm:spPr/>
      <dgm:t>
        <a:bodyPr/>
        <a:lstStyle/>
        <a:p>
          <a:endParaRPr lang="it-IT">
            <a:latin typeface="Bahnschrift SemiBold SemiConden" panose="020B0502040204020203" pitchFamily="34" charset="0"/>
          </a:endParaRPr>
        </a:p>
      </dgm:t>
    </dgm:pt>
    <dgm:pt modelId="{7302BDDD-D620-457C-96CA-F50324F25EBD}">
      <dgm:prSet phldrT="[Testo]"/>
      <dgm:spPr/>
      <dgm:t>
        <a:bodyPr/>
        <a:lstStyle/>
        <a:p>
          <a:r>
            <a:rPr lang="it-IT" dirty="0">
              <a:solidFill>
                <a:srgbClr val="FF0000"/>
              </a:solidFill>
              <a:latin typeface="Bahnschrift SemiBold SemiConden" panose="020B0502040204020203" pitchFamily="34" charset="0"/>
            </a:rPr>
            <a:t>Codice di Comportamento dei dipendenti pubblici</a:t>
          </a:r>
        </a:p>
      </dgm:t>
    </dgm:pt>
    <dgm:pt modelId="{D9D50C62-0B41-481D-8B7D-A93B0EEA1323}" type="parTrans" cxnId="{E998A6B2-0BB0-4116-B635-31ACDC8DB6DA}">
      <dgm:prSet/>
      <dgm:spPr/>
      <dgm:t>
        <a:bodyPr/>
        <a:lstStyle/>
        <a:p>
          <a:endParaRPr lang="it-IT">
            <a:latin typeface="Bahnschrift SemiBold SemiConden" panose="020B0502040204020203" pitchFamily="34" charset="0"/>
          </a:endParaRPr>
        </a:p>
      </dgm:t>
    </dgm:pt>
    <dgm:pt modelId="{3DD240B9-B787-42B1-B49E-F33672E8F814}" type="sibTrans" cxnId="{E998A6B2-0BB0-4116-B635-31ACDC8DB6DA}">
      <dgm:prSet/>
      <dgm:spPr/>
      <dgm:t>
        <a:bodyPr/>
        <a:lstStyle/>
        <a:p>
          <a:endParaRPr lang="it-IT">
            <a:latin typeface="Bahnschrift SemiBold SemiConden" panose="020B0502040204020203" pitchFamily="34" charset="0"/>
          </a:endParaRPr>
        </a:p>
      </dgm:t>
    </dgm:pt>
    <dgm:pt modelId="{95C68153-B566-44FF-ADB8-0D30BD77940D}">
      <dgm:prSet custT="1"/>
      <dgm:spPr/>
      <dgm:t>
        <a:bodyPr/>
        <a:lstStyle/>
        <a:p>
          <a:r>
            <a:rPr lang="it-IT" sz="2000" dirty="0">
              <a:latin typeface="Bahnschrift SemiBold SemiConden" panose="020B0502040204020203" pitchFamily="34" charset="0"/>
            </a:rPr>
            <a:t>Articolo 6 bis «conflitto di interessi»</a:t>
          </a:r>
        </a:p>
      </dgm:t>
    </dgm:pt>
    <dgm:pt modelId="{CDF104ED-594C-418A-894C-6DFA3A4ED363}" type="parTrans" cxnId="{DCEBE604-2962-4BD5-808A-0ECF126487A7}">
      <dgm:prSet/>
      <dgm:spPr/>
      <dgm:t>
        <a:bodyPr/>
        <a:lstStyle/>
        <a:p>
          <a:endParaRPr lang="it-IT">
            <a:latin typeface="Bahnschrift SemiBold SemiConden" panose="020B0502040204020203" pitchFamily="34" charset="0"/>
          </a:endParaRPr>
        </a:p>
      </dgm:t>
    </dgm:pt>
    <dgm:pt modelId="{673D4A68-F1E5-46FF-9385-F779BCACEC23}" type="sibTrans" cxnId="{DCEBE604-2962-4BD5-808A-0ECF126487A7}">
      <dgm:prSet/>
      <dgm:spPr/>
      <dgm:t>
        <a:bodyPr/>
        <a:lstStyle/>
        <a:p>
          <a:endParaRPr lang="it-IT">
            <a:latin typeface="Bahnschrift SemiBold SemiConden" panose="020B0502040204020203" pitchFamily="34" charset="0"/>
          </a:endParaRPr>
        </a:p>
      </dgm:t>
    </dgm:pt>
    <dgm:pt modelId="{528E6C1B-D0DA-41A1-A926-C52B7D69730F}">
      <dgm:prSet phldrT="[Testo]"/>
      <dgm:spPr/>
      <dgm:t>
        <a:bodyPr/>
        <a:lstStyle/>
        <a:p>
          <a:r>
            <a:rPr lang="it-IT" dirty="0">
              <a:solidFill>
                <a:srgbClr val="FF0000"/>
              </a:solidFill>
              <a:latin typeface="Bahnschrift SemiBold SemiConden" panose="020B0502040204020203" pitchFamily="34" charset="0"/>
            </a:rPr>
            <a:t>Codice di Comportamento dei dipendenti pubblici</a:t>
          </a:r>
          <a:endParaRPr lang="it-IT" dirty="0">
            <a:latin typeface="Bahnschrift SemiBold SemiConden" panose="020B0502040204020203" pitchFamily="34" charset="0"/>
          </a:endParaRPr>
        </a:p>
      </dgm:t>
    </dgm:pt>
    <dgm:pt modelId="{D08934E4-5077-4858-A8BF-52AAFB134BE5}" type="parTrans" cxnId="{B5FBCC3D-2386-4705-B1E7-3E7CCA385B5B}">
      <dgm:prSet/>
      <dgm:spPr/>
      <dgm:t>
        <a:bodyPr/>
        <a:lstStyle/>
        <a:p>
          <a:endParaRPr lang="it-IT">
            <a:latin typeface="Bahnschrift SemiBold SemiConden" panose="020B0502040204020203" pitchFamily="34" charset="0"/>
          </a:endParaRPr>
        </a:p>
      </dgm:t>
    </dgm:pt>
    <dgm:pt modelId="{5EDDDCDD-1038-4360-BA2F-E05403BF66DF}" type="sibTrans" cxnId="{B5FBCC3D-2386-4705-B1E7-3E7CCA385B5B}">
      <dgm:prSet/>
      <dgm:spPr/>
      <dgm:t>
        <a:bodyPr/>
        <a:lstStyle/>
        <a:p>
          <a:endParaRPr lang="it-IT">
            <a:latin typeface="Bahnschrift SemiBold SemiConden" panose="020B0502040204020203" pitchFamily="34" charset="0"/>
          </a:endParaRPr>
        </a:p>
      </dgm:t>
    </dgm:pt>
    <dgm:pt modelId="{1576E8C2-5053-4E91-B0D6-F4B7E49EF8B2}">
      <dgm:prSet/>
      <dgm:spPr/>
      <dgm:t>
        <a:bodyPr/>
        <a:lstStyle/>
        <a:p>
          <a:r>
            <a:rPr lang="it-IT" dirty="0">
              <a:latin typeface="Bahnschrift SemiBold SemiConden" panose="020B0502040204020203" pitchFamily="34" charset="0"/>
            </a:rPr>
            <a:t>Articolo 6 «comunicazione degli interessi finanziari e conflitto di interesse»</a:t>
          </a:r>
        </a:p>
      </dgm:t>
    </dgm:pt>
    <dgm:pt modelId="{30E3BA7F-5428-40B2-A179-8316E82AD23C}" type="parTrans" cxnId="{2FCB34E9-CEEE-4223-8694-8A940DD4C167}">
      <dgm:prSet/>
      <dgm:spPr/>
      <dgm:t>
        <a:bodyPr/>
        <a:lstStyle/>
        <a:p>
          <a:endParaRPr lang="it-IT">
            <a:latin typeface="Bahnschrift SemiBold SemiConden" panose="020B0502040204020203" pitchFamily="34" charset="0"/>
          </a:endParaRPr>
        </a:p>
      </dgm:t>
    </dgm:pt>
    <dgm:pt modelId="{D5B16218-F1DD-4A06-8293-EAC284AE2F5A}" type="sibTrans" cxnId="{2FCB34E9-CEEE-4223-8694-8A940DD4C167}">
      <dgm:prSet/>
      <dgm:spPr/>
      <dgm:t>
        <a:bodyPr/>
        <a:lstStyle/>
        <a:p>
          <a:endParaRPr lang="it-IT">
            <a:latin typeface="Bahnschrift SemiBold SemiConden" panose="020B0502040204020203" pitchFamily="34" charset="0"/>
          </a:endParaRPr>
        </a:p>
      </dgm:t>
    </dgm:pt>
    <dgm:pt modelId="{6DBBF95B-794A-42EB-8F09-466EF56BDD61}">
      <dgm:prSet/>
      <dgm:spPr/>
      <dgm:t>
        <a:bodyPr/>
        <a:lstStyle/>
        <a:p>
          <a:r>
            <a:rPr lang="it-IT" dirty="0">
              <a:latin typeface="Bahnschrift SemiBold SemiConden" panose="020B0502040204020203" pitchFamily="34" charset="0"/>
            </a:rPr>
            <a:t>Articolo 7 «obbligo di astensione»</a:t>
          </a:r>
        </a:p>
      </dgm:t>
    </dgm:pt>
    <dgm:pt modelId="{80E25983-F2D8-47D3-81D0-09B6421096D5}" type="parTrans" cxnId="{9C84EA62-8F30-46A6-B9F4-2EA2546ABDC3}">
      <dgm:prSet/>
      <dgm:spPr/>
      <dgm:t>
        <a:bodyPr/>
        <a:lstStyle/>
        <a:p>
          <a:endParaRPr lang="it-IT"/>
        </a:p>
      </dgm:t>
    </dgm:pt>
    <dgm:pt modelId="{60F22AB6-7D25-4223-B1E0-14FD77500026}" type="sibTrans" cxnId="{9C84EA62-8F30-46A6-B9F4-2EA2546ABDC3}">
      <dgm:prSet/>
      <dgm:spPr/>
      <dgm:t>
        <a:bodyPr/>
        <a:lstStyle/>
        <a:p>
          <a:endParaRPr lang="it-IT"/>
        </a:p>
      </dgm:t>
    </dgm:pt>
    <dgm:pt modelId="{D485A5E4-3290-4F34-8303-858F454510FD}" type="pres">
      <dgm:prSet presAssocID="{A35E6736-2976-45E1-8C9D-D12EC9F72C55}" presName="rootnode" presStyleCnt="0">
        <dgm:presLayoutVars>
          <dgm:chMax/>
          <dgm:chPref/>
          <dgm:dir/>
          <dgm:animLvl val="lvl"/>
        </dgm:presLayoutVars>
      </dgm:prSet>
      <dgm:spPr/>
      <dgm:t>
        <a:bodyPr/>
        <a:lstStyle/>
        <a:p>
          <a:endParaRPr lang="it-IT"/>
        </a:p>
      </dgm:t>
    </dgm:pt>
    <dgm:pt modelId="{41506D11-44CD-4A7A-8D2C-0FC9FFE23512}" type="pres">
      <dgm:prSet presAssocID="{01FFE052-5C66-41E6-9871-5D382E62A896}" presName="composite" presStyleCnt="0"/>
      <dgm:spPr/>
    </dgm:pt>
    <dgm:pt modelId="{BB1A164E-FF44-4413-A022-6E54555956C9}" type="pres">
      <dgm:prSet presAssocID="{01FFE052-5C66-41E6-9871-5D382E62A896}" presName="LShape" presStyleLbl="alignNode1" presStyleIdx="0" presStyleCnt="5"/>
      <dgm:spPr/>
    </dgm:pt>
    <dgm:pt modelId="{9181C862-2B27-4C7C-966A-A348D903319D}" type="pres">
      <dgm:prSet presAssocID="{01FFE052-5C66-41E6-9871-5D382E62A896}" presName="ParentText" presStyleLbl="revTx" presStyleIdx="0" presStyleCnt="3">
        <dgm:presLayoutVars>
          <dgm:chMax val="0"/>
          <dgm:chPref val="0"/>
          <dgm:bulletEnabled val="1"/>
        </dgm:presLayoutVars>
      </dgm:prSet>
      <dgm:spPr/>
      <dgm:t>
        <a:bodyPr/>
        <a:lstStyle/>
        <a:p>
          <a:endParaRPr lang="it-IT"/>
        </a:p>
      </dgm:t>
    </dgm:pt>
    <dgm:pt modelId="{9987F3DB-00F8-4726-9777-0A14B8AE16C3}" type="pres">
      <dgm:prSet presAssocID="{01FFE052-5C66-41E6-9871-5D382E62A896}" presName="Triangle" presStyleLbl="alignNode1" presStyleIdx="1" presStyleCnt="5"/>
      <dgm:spPr/>
    </dgm:pt>
    <dgm:pt modelId="{648B32CA-CD40-4C90-99B5-6ADC8373ED4F}" type="pres">
      <dgm:prSet presAssocID="{9D83E60B-4FCB-4A7E-9018-E13F7AAA6379}" presName="sibTrans" presStyleCnt="0"/>
      <dgm:spPr/>
    </dgm:pt>
    <dgm:pt modelId="{8624C2CA-C479-495F-9C87-2DB16E826632}" type="pres">
      <dgm:prSet presAssocID="{9D83E60B-4FCB-4A7E-9018-E13F7AAA6379}" presName="space" presStyleCnt="0"/>
      <dgm:spPr/>
    </dgm:pt>
    <dgm:pt modelId="{2229AC27-4CB4-4ACB-B14A-26CFC698C426}" type="pres">
      <dgm:prSet presAssocID="{7302BDDD-D620-457C-96CA-F50324F25EBD}" presName="composite" presStyleCnt="0"/>
      <dgm:spPr/>
    </dgm:pt>
    <dgm:pt modelId="{8B4F2B73-B0B9-45CC-9700-7CAA76F8050C}" type="pres">
      <dgm:prSet presAssocID="{7302BDDD-D620-457C-96CA-F50324F25EBD}" presName="LShape" presStyleLbl="alignNode1" presStyleIdx="2" presStyleCnt="5"/>
      <dgm:spPr/>
    </dgm:pt>
    <dgm:pt modelId="{727F5335-AC5C-44DB-A55C-317C62B7FF90}" type="pres">
      <dgm:prSet presAssocID="{7302BDDD-D620-457C-96CA-F50324F25EBD}" presName="ParentText" presStyleLbl="revTx" presStyleIdx="1" presStyleCnt="3">
        <dgm:presLayoutVars>
          <dgm:chMax val="0"/>
          <dgm:chPref val="0"/>
          <dgm:bulletEnabled val="1"/>
        </dgm:presLayoutVars>
      </dgm:prSet>
      <dgm:spPr/>
      <dgm:t>
        <a:bodyPr/>
        <a:lstStyle/>
        <a:p>
          <a:endParaRPr lang="it-IT"/>
        </a:p>
      </dgm:t>
    </dgm:pt>
    <dgm:pt modelId="{1920D6B6-8436-47E9-9AAB-9C5F4D75C5BA}" type="pres">
      <dgm:prSet presAssocID="{7302BDDD-D620-457C-96CA-F50324F25EBD}" presName="Triangle" presStyleLbl="alignNode1" presStyleIdx="3" presStyleCnt="5"/>
      <dgm:spPr/>
    </dgm:pt>
    <dgm:pt modelId="{292A11B2-A3FC-489C-B4A8-F3C558E5BA34}" type="pres">
      <dgm:prSet presAssocID="{3DD240B9-B787-42B1-B49E-F33672E8F814}" presName="sibTrans" presStyleCnt="0"/>
      <dgm:spPr/>
    </dgm:pt>
    <dgm:pt modelId="{B85DF05C-2F3E-40E4-9D2D-64DE0145C8CE}" type="pres">
      <dgm:prSet presAssocID="{3DD240B9-B787-42B1-B49E-F33672E8F814}" presName="space" presStyleCnt="0"/>
      <dgm:spPr/>
    </dgm:pt>
    <dgm:pt modelId="{81405827-4DAF-4336-BA9F-BEA16EA4B751}" type="pres">
      <dgm:prSet presAssocID="{528E6C1B-D0DA-41A1-A926-C52B7D69730F}" presName="composite" presStyleCnt="0"/>
      <dgm:spPr/>
    </dgm:pt>
    <dgm:pt modelId="{D05DD519-976C-4F54-9872-DF1ABAE103B1}" type="pres">
      <dgm:prSet presAssocID="{528E6C1B-D0DA-41A1-A926-C52B7D69730F}" presName="LShape" presStyleLbl="alignNode1" presStyleIdx="4" presStyleCnt="5"/>
      <dgm:spPr/>
    </dgm:pt>
    <dgm:pt modelId="{694B6369-D9A3-4E7E-89B4-CEA8A58B2DF0}" type="pres">
      <dgm:prSet presAssocID="{528E6C1B-D0DA-41A1-A926-C52B7D69730F}" presName="ParentText" presStyleLbl="revTx" presStyleIdx="2" presStyleCnt="3">
        <dgm:presLayoutVars>
          <dgm:chMax val="0"/>
          <dgm:chPref val="0"/>
          <dgm:bulletEnabled val="1"/>
        </dgm:presLayoutVars>
      </dgm:prSet>
      <dgm:spPr/>
      <dgm:t>
        <a:bodyPr/>
        <a:lstStyle/>
        <a:p>
          <a:endParaRPr lang="it-IT"/>
        </a:p>
      </dgm:t>
    </dgm:pt>
  </dgm:ptLst>
  <dgm:cxnLst>
    <dgm:cxn modelId="{89FDF263-D322-4580-B49B-4142644265CC}" type="presOf" srcId="{6DBBF95B-794A-42EB-8F09-466EF56BDD61}" destId="{694B6369-D9A3-4E7E-89B4-CEA8A58B2DF0}" srcOrd="0" destOrd="1" presId="urn:microsoft.com/office/officeart/2009/3/layout/StepUpProcess"/>
    <dgm:cxn modelId="{2FCB34E9-CEEE-4223-8694-8A940DD4C167}" srcId="{7302BDDD-D620-457C-96CA-F50324F25EBD}" destId="{1576E8C2-5053-4E91-B0D6-F4B7E49EF8B2}" srcOrd="0" destOrd="0" parTransId="{30E3BA7F-5428-40B2-A179-8316E82AD23C}" sibTransId="{D5B16218-F1DD-4A06-8293-EAC284AE2F5A}"/>
    <dgm:cxn modelId="{E998A6B2-0BB0-4116-B635-31ACDC8DB6DA}" srcId="{A35E6736-2976-45E1-8C9D-D12EC9F72C55}" destId="{7302BDDD-D620-457C-96CA-F50324F25EBD}" srcOrd="1" destOrd="0" parTransId="{D9D50C62-0B41-481D-8B7D-A93B0EEA1323}" sibTransId="{3DD240B9-B787-42B1-B49E-F33672E8F814}"/>
    <dgm:cxn modelId="{0F181679-5137-4060-8055-B1CDE8E8A441}" type="presOf" srcId="{01FFE052-5C66-41E6-9871-5D382E62A896}" destId="{9181C862-2B27-4C7C-966A-A348D903319D}" srcOrd="0" destOrd="0" presId="urn:microsoft.com/office/officeart/2009/3/layout/StepUpProcess"/>
    <dgm:cxn modelId="{FDAC3EB7-0D79-456C-A2B2-D9069E62AB06}" type="presOf" srcId="{528E6C1B-D0DA-41A1-A926-C52B7D69730F}" destId="{694B6369-D9A3-4E7E-89B4-CEA8A58B2DF0}" srcOrd="0" destOrd="0" presId="urn:microsoft.com/office/officeart/2009/3/layout/StepUpProcess"/>
    <dgm:cxn modelId="{DCEBE604-2962-4BD5-808A-0ECF126487A7}" srcId="{01FFE052-5C66-41E6-9871-5D382E62A896}" destId="{95C68153-B566-44FF-ADB8-0D30BD77940D}" srcOrd="0" destOrd="0" parTransId="{CDF104ED-594C-418A-894C-6DFA3A4ED363}" sibTransId="{673D4A68-F1E5-46FF-9385-F779BCACEC23}"/>
    <dgm:cxn modelId="{24481360-C1F8-4924-82B3-9568C1E332B8}" type="presOf" srcId="{A35E6736-2976-45E1-8C9D-D12EC9F72C55}" destId="{D485A5E4-3290-4F34-8303-858F454510FD}" srcOrd="0" destOrd="0" presId="urn:microsoft.com/office/officeart/2009/3/layout/StepUpProcess"/>
    <dgm:cxn modelId="{D4E6ECEC-6D89-469E-A522-D7839D41E14A}" type="presOf" srcId="{7302BDDD-D620-457C-96CA-F50324F25EBD}" destId="{727F5335-AC5C-44DB-A55C-317C62B7FF90}" srcOrd="0" destOrd="0" presId="urn:microsoft.com/office/officeart/2009/3/layout/StepUpProcess"/>
    <dgm:cxn modelId="{72F4F009-66E4-41B1-A083-D648C9CD4949}" type="presOf" srcId="{1576E8C2-5053-4E91-B0D6-F4B7E49EF8B2}" destId="{727F5335-AC5C-44DB-A55C-317C62B7FF90}" srcOrd="0" destOrd="1" presId="urn:microsoft.com/office/officeart/2009/3/layout/StepUpProcess"/>
    <dgm:cxn modelId="{B5FBCC3D-2386-4705-B1E7-3E7CCA385B5B}" srcId="{A35E6736-2976-45E1-8C9D-D12EC9F72C55}" destId="{528E6C1B-D0DA-41A1-A926-C52B7D69730F}" srcOrd="2" destOrd="0" parTransId="{D08934E4-5077-4858-A8BF-52AAFB134BE5}" sibTransId="{5EDDDCDD-1038-4360-BA2F-E05403BF66DF}"/>
    <dgm:cxn modelId="{9C84EA62-8F30-46A6-B9F4-2EA2546ABDC3}" srcId="{528E6C1B-D0DA-41A1-A926-C52B7D69730F}" destId="{6DBBF95B-794A-42EB-8F09-466EF56BDD61}" srcOrd="0" destOrd="0" parTransId="{80E25983-F2D8-47D3-81D0-09B6421096D5}" sibTransId="{60F22AB6-7D25-4223-B1E0-14FD77500026}"/>
    <dgm:cxn modelId="{32CD4B1B-EBC7-454E-9C4A-4A5587326B19}" type="presOf" srcId="{95C68153-B566-44FF-ADB8-0D30BD77940D}" destId="{9181C862-2B27-4C7C-966A-A348D903319D}" srcOrd="0" destOrd="1" presId="urn:microsoft.com/office/officeart/2009/3/layout/StepUpProcess"/>
    <dgm:cxn modelId="{7D339567-3B9E-4EAA-A771-6D5DCD0DDA83}" srcId="{A35E6736-2976-45E1-8C9D-D12EC9F72C55}" destId="{01FFE052-5C66-41E6-9871-5D382E62A896}" srcOrd="0" destOrd="0" parTransId="{E087B252-6119-405F-A446-5F5D704FB24B}" sibTransId="{9D83E60B-4FCB-4A7E-9018-E13F7AAA6379}"/>
    <dgm:cxn modelId="{601032C1-5DCA-4F8F-945A-0894CD96A011}" type="presParOf" srcId="{D485A5E4-3290-4F34-8303-858F454510FD}" destId="{41506D11-44CD-4A7A-8D2C-0FC9FFE23512}" srcOrd="0" destOrd="0" presId="urn:microsoft.com/office/officeart/2009/3/layout/StepUpProcess"/>
    <dgm:cxn modelId="{96069171-1A21-4C71-A252-1E829F04C05F}" type="presParOf" srcId="{41506D11-44CD-4A7A-8D2C-0FC9FFE23512}" destId="{BB1A164E-FF44-4413-A022-6E54555956C9}" srcOrd="0" destOrd="0" presId="urn:microsoft.com/office/officeart/2009/3/layout/StepUpProcess"/>
    <dgm:cxn modelId="{CADF7CDB-4203-4C99-B0A0-E13A7A483281}" type="presParOf" srcId="{41506D11-44CD-4A7A-8D2C-0FC9FFE23512}" destId="{9181C862-2B27-4C7C-966A-A348D903319D}" srcOrd="1" destOrd="0" presId="urn:microsoft.com/office/officeart/2009/3/layout/StepUpProcess"/>
    <dgm:cxn modelId="{DAAD6383-72DF-4216-9177-2A72B9304B69}" type="presParOf" srcId="{41506D11-44CD-4A7A-8D2C-0FC9FFE23512}" destId="{9987F3DB-00F8-4726-9777-0A14B8AE16C3}" srcOrd="2" destOrd="0" presId="urn:microsoft.com/office/officeart/2009/3/layout/StepUpProcess"/>
    <dgm:cxn modelId="{3C1A36F5-E453-4590-BEA4-C786871B8939}" type="presParOf" srcId="{D485A5E4-3290-4F34-8303-858F454510FD}" destId="{648B32CA-CD40-4C90-99B5-6ADC8373ED4F}" srcOrd="1" destOrd="0" presId="urn:microsoft.com/office/officeart/2009/3/layout/StepUpProcess"/>
    <dgm:cxn modelId="{525BDEC5-592B-486E-ABBA-308723A7C7DB}" type="presParOf" srcId="{648B32CA-CD40-4C90-99B5-6ADC8373ED4F}" destId="{8624C2CA-C479-495F-9C87-2DB16E826632}" srcOrd="0" destOrd="0" presId="urn:microsoft.com/office/officeart/2009/3/layout/StepUpProcess"/>
    <dgm:cxn modelId="{CEBBA1D0-5231-41BB-8C41-F9BF6ED7A278}" type="presParOf" srcId="{D485A5E4-3290-4F34-8303-858F454510FD}" destId="{2229AC27-4CB4-4ACB-B14A-26CFC698C426}" srcOrd="2" destOrd="0" presId="urn:microsoft.com/office/officeart/2009/3/layout/StepUpProcess"/>
    <dgm:cxn modelId="{065418F5-3850-4F58-A00C-9E98B6C3166C}" type="presParOf" srcId="{2229AC27-4CB4-4ACB-B14A-26CFC698C426}" destId="{8B4F2B73-B0B9-45CC-9700-7CAA76F8050C}" srcOrd="0" destOrd="0" presId="urn:microsoft.com/office/officeart/2009/3/layout/StepUpProcess"/>
    <dgm:cxn modelId="{9275A637-9D1D-4C85-9B35-864649B15D6A}" type="presParOf" srcId="{2229AC27-4CB4-4ACB-B14A-26CFC698C426}" destId="{727F5335-AC5C-44DB-A55C-317C62B7FF90}" srcOrd="1" destOrd="0" presId="urn:microsoft.com/office/officeart/2009/3/layout/StepUpProcess"/>
    <dgm:cxn modelId="{FF25203D-2F45-4188-A87D-99A72BEA8D1E}" type="presParOf" srcId="{2229AC27-4CB4-4ACB-B14A-26CFC698C426}" destId="{1920D6B6-8436-47E9-9AAB-9C5F4D75C5BA}" srcOrd="2" destOrd="0" presId="urn:microsoft.com/office/officeart/2009/3/layout/StepUpProcess"/>
    <dgm:cxn modelId="{D3E12637-5C5A-4C3D-B642-F581B7F9AB14}" type="presParOf" srcId="{D485A5E4-3290-4F34-8303-858F454510FD}" destId="{292A11B2-A3FC-489C-B4A8-F3C558E5BA34}" srcOrd="3" destOrd="0" presId="urn:microsoft.com/office/officeart/2009/3/layout/StepUpProcess"/>
    <dgm:cxn modelId="{69911901-7C90-4B82-BCF9-277B01B88A71}" type="presParOf" srcId="{292A11B2-A3FC-489C-B4A8-F3C558E5BA34}" destId="{B85DF05C-2F3E-40E4-9D2D-64DE0145C8CE}" srcOrd="0" destOrd="0" presId="urn:microsoft.com/office/officeart/2009/3/layout/StepUpProcess"/>
    <dgm:cxn modelId="{D9F7D9AC-2A58-4761-91C4-7E4027172E98}" type="presParOf" srcId="{D485A5E4-3290-4F34-8303-858F454510FD}" destId="{81405827-4DAF-4336-BA9F-BEA16EA4B751}" srcOrd="4" destOrd="0" presId="urn:microsoft.com/office/officeart/2009/3/layout/StepUpProcess"/>
    <dgm:cxn modelId="{88875099-4BEF-43F4-B4EC-37D6CC83F486}" type="presParOf" srcId="{81405827-4DAF-4336-BA9F-BEA16EA4B751}" destId="{D05DD519-976C-4F54-9872-DF1ABAE103B1}" srcOrd="0" destOrd="0" presId="urn:microsoft.com/office/officeart/2009/3/layout/StepUpProcess"/>
    <dgm:cxn modelId="{F472FD6B-E8C7-4BA4-8F98-4FD09B90630A}" type="presParOf" srcId="{81405827-4DAF-4336-BA9F-BEA16EA4B751}" destId="{694B6369-D9A3-4E7E-89B4-CEA8A58B2DF0}"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66BE4B8-47A9-4DEA-B6B2-D49F47F72058}" type="doc">
      <dgm:prSet loTypeId="urn:microsoft.com/office/officeart/2005/8/layout/hList9" loCatId="list" qsTypeId="urn:microsoft.com/office/officeart/2005/8/quickstyle/simple1" qsCatId="simple" csTypeId="urn:microsoft.com/office/officeart/2005/8/colors/accent0_1" csCatId="mainScheme" phldr="1"/>
      <dgm:spPr/>
      <dgm:t>
        <a:bodyPr/>
        <a:lstStyle/>
        <a:p>
          <a:endParaRPr lang="it-IT"/>
        </a:p>
      </dgm:t>
    </dgm:pt>
    <dgm:pt modelId="{B308766C-B10E-4BB9-B698-2BF96A908406}">
      <dgm:prSet phldrT="[Testo]" custT="1"/>
      <dgm:spPr/>
      <dgm:t>
        <a:bodyPr/>
        <a:lstStyle/>
        <a:p>
          <a:r>
            <a:rPr lang="it-IT" sz="2000" b="1" dirty="0">
              <a:latin typeface="Arial Narrow" panose="020B0606020202030204" pitchFamily="34" charset="0"/>
            </a:rPr>
            <a:t>Ma la questione delle questioni è un’altra…</a:t>
          </a:r>
        </a:p>
      </dgm:t>
    </dgm:pt>
    <dgm:pt modelId="{512D0862-A905-4A82-B16F-6FBFAFE640B2}" type="parTrans" cxnId="{E2B186E5-F4C7-4716-A58F-9B998BB1F31A}">
      <dgm:prSet/>
      <dgm:spPr/>
      <dgm:t>
        <a:bodyPr/>
        <a:lstStyle/>
        <a:p>
          <a:endParaRPr lang="it-IT" b="1">
            <a:latin typeface="Arial Narrow" panose="020B0606020202030204" pitchFamily="34" charset="0"/>
          </a:endParaRPr>
        </a:p>
      </dgm:t>
    </dgm:pt>
    <dgm:pt modelId="{7E2312A5-2D54-4BEB-AF3D-528A0516CEF1}" type="sibTrans" cxnId="{E2B186E5-F4C7-4716-A58F-9B998BB1F31A}">
      <dgm:prSet/>
      <dgm:spPr/>
      <dgm:t>
        <a:bodyPr/>
        <a:lstStyle/>
        <a:p>
          <a:endParaRPr lang="it-IT" b="1">
            <a:latin typeface="Arial Narrow" panose="020B0606020202030204" pitchFamily="34" charset="0"/>
          </a:endParaRPr>
        </a:p>
      </dgm:t>
    </dgm:pt>
    <dgm:pt modelId="{FF8DD279-798F-474C-B413-CE44EE7AC408}">
      <dgm:prSet/>
      <dgm:spPr/>
      <dgm:t>
        <a:bodyPr/>
        <a:lstStyle/>
        <a:p>
          <a:r>
            <a:rPr lang="it-IT" b="1" dirty="0">
              <a:latin typeface="Arial Narrow" panose="020B0606020202030204" pitchFamily="34" charset="0"/>
            </a:rPr>
            <a:t>COME SI FA A </a:t>
          </a:r>
          <a:r>
            <a:rPr lang="it-IT" b="1" dirty="0">
              <a:solidFill>
                <a:srgbClr val="FF0000"/>
              </a:solidFill>
              <a:latin typeface="Arial Narrow" panose="020B0606020202030204" pitchFamily="34" charset="0"/>
            </a:rPr>
            <a:t>VALUTARE</a:t>
          </a:r>
          <a:r>
            <a:rPr lang="it-IT" b="1" dirty="0">
              <a:latin typeface="Arial Narrow" panose="020B0606020202030204" pitchFamily="34" charset="0"/>
            </a:rPr>
            <a:t> SE UN AGENTE PUBBLICO E’ IN UNA SITUAZIONE DI CONFLITTO DI INTERESSI?</a:t>
          </a:r>
        </a:p>
      </dgm:t>
    </dgm:pt>
    <dgm:pt modelId="{DEB5C098-1546-4C47-9486-174B2CFEF915}" type="parTrans" cxnId="{FA00C5F1-CC84-4A9E-BAB0-F40AB083419A}">
      <dgm:prSet/>
      <dgm:spPr/>
      <dgm:t>
        <a:bodyPr/>
        <a:lstStyle/>
        <a:p>
          <a:endParaRPr lang="it-IT" b="1">
            <a:latin typeface="Arial Narrow" panose="020B0606020202030204" pitchFamily="34" charset="0"/>
          </a:endParaRPr>
        </a:p>
      </dgm:t>
    </dgm:pt>
    <dgm:pt modelId="{76988A55-CFC2-461C-B65B-B0AD58B5FE08}" type="sibTrans" cxnId="{FA00C5F1-CC84-4A9E-BAB0-F40AB083419A}">
      <dgm:prSet/>
      <dgm:spPr/>
      <dgm:t>
        <a:bodyPr/>
        <a:lstStyle/>
        <a:p>
          <a:endParaRPr lang="it-IT" b="1">
            <a:latin typeface="Arial Narrow" panose="020B0606020202030204" pitchFamily="34" charset="0"/>
          </a:endParaRPr>
        </a:p>
      </dgm:t>
    </dgm:pt>
    <dgm:pt modelId="{397D8936-0D95-4B69-BA64-B573AA1D8036}" type="pres">
      <dgm:prSet presAssocID="{966BE4B8-47A9-4DEA-B6B2-D49F47F72058}" presName="list" presStyleCnt="0">
        <dgm:presLayoutVars>
          <dgm:dir/>
          <dgm:animLvl val="lvl"/>
        </dgm:presLayoutVars>
      </dgm:prSet>
      <dgm:spPr/>
      <dgm:t>
        <a:bodyPr/>
        <a:lstStyle/>
        <a:p>
          <a:endParaRPr lang="it-IT"/>
        </a:p>
      </dgm:t>
    </dgm:pt>
    <dgm:pt modelId="{6A245BBE-6BB0-4088-B298-AA0DE235B210}" type="pres">
      <dgm:prSet presAssocID="{B308766C-B10E-4BB9-B698-2BF96A908406}" presName="posSpace" presStyleCnt="0"/>
      <dgm:spPr/>
    </dgm:pt>
    <dgm:pt modelId="{5865CF4D-1A64-4A75-AB27-1DF683AC1C70}" type="pres">
      <dgm:prSet presAssocID="{B308766C-B10E-4BB9-B698-2BF96A908406}" presName="vertFlow" presStyleCnt="0"/>
      <dgm:spPr/>
    </dgm:pt>
    <dgm:pt modelId="{1331849E-1235-4B79-97B2-296084DDB09A}" type="pres">
      <dgm:prSet presAssocID="{B308766C-B10E-4BB9-B698-2BF96A908406}" presName="topSpace" presStyleCnt="0"/>
      <dgm:spPr/>
    </dgm:pt>
    <dgm:pt modelId="{B57EFE41-E149-4C12-8324-A035C1E63592}" type="pres">
      <dgm:prSet presAssocID="{B308766C-B10E-4BB9-B698-2BF96A908406}" presName="firstComp" presStyleCnt="0"/>
      <dgm:spPr/>
    </dgm:pt>
    <dgm:pt modelId="{775F47DD-B0EC-4940-A8CE-A481C1495478}" type="pres">
      <dgm:prSet presAssocID="{B308766C-B10E-4BB9-B698-2BF96A908406}" presName="firstChild" presStyleLbl="bgAccFollowNode1" presStyleIdx="0" presStyleCnt="1"/>
      <dgm:spPr/>
      <dgm:t>
        <a:bodyPr/>
        <a:lstStyle/>
        <a:p>
          <a:endParaRPr lang="it-IT"/>
        </a:p>
      </dgm:t>
    </dgm:pt>
    <dgm:pt modelId="{597982D2-9CED-4482-B5E9-58E65399F4A5}" type="pres">
      <dgm:prSet presAssocID="{B308766C-B10E-4BB9-B698-2BF96A908406}" presName="firstChildTx" presStyleLbl="bgAccFollowNode1" presStyleIdx="0" presStyleCnt="1">
        <dgm:presLayoutVars>
          <dgm:bulletEnabled val="1"/>
        </dgm:presLayoutVars>
      </dgm:prSet>
      <dgm:spPr/>
      <dgm:t>
        <a:bodyPr/>
        <a:lstStyle/>
        <a:p>
          <a:endParaRPr lang="it-IT"/>
        </a:p>
      </dgm:t>
    </dgm:pt>
    <dgm:pt modelId="{87D77997-C214-4719-8206-CD5C01DBE473}" type="pres">
      <dgm:prSet presAssocID="{B308766C-B10E-4BB9-B698-2BF96A908406}" presName="negSpace" presStyleCnt="0"/>
      <dgm:spPr/>
    </dgm:pt>
    <dgm:pt modelId="{A313737B-0B93-462E-80D4-F32D890A4C09}" type="pres">
      <dgm:prSet presAssocID="{B308766C-B10E-4BB9-B698-2BF96A908406}" presName="circle" presStyleLbl="node1" presStyleIdx="0" presStyleCnt="1"/>
      <dgm:spPr/>
      <dgm:t>
        <a:bodyPr/>
        <a:lstStyle/>
        <a:p>
          <a:endParaRPr lang="it-IT"/>
        </a:p>
      </dgm:t>
    </dgm:pt>
  </dgm:ptLst>
  <dgm:cxnLst>
    <dgm:cxn modelId="{5A8A819B-B995-4C3A-BAC7-1AE68F097AE2}" type="presOf" srcId="{FF8DD279-798F-474C-B413-CE44EE7AC408}" destId="{597982D2-9CED-4482-B5E9-58E65399F4A5}" srcOrd="1" destOrd="0" presId="urn:microsoft.com/office/officeart/2005/8/layout/hList9"/>
    <dgm:cxn modelId="{2E40869E-4F84-479E-8987-02CBDFE034F8}" type="presOf" srcId="{B308766C-B10E-4BB9-B698-2BF96A908406}" destId="{A313737B-0B93-462E-80D4-F32D890A4C09}" srcOrd="0" destOrd="0" presId="urn:microsoft.com/office/officeart/2005/8/layout/hList9"/>
    <dgm:cxn modelId="{E2B186E5-F4C7-4716-A58F-9B998BB1F31A}" srcId="{966BE4B8-47A9-4DEA-B6B2-D49F47F72058}" destId="{B308766C-B10E-4BB9-B698-2BF96A908406}" srcOrd="0" destOrd="0" parTransId="{512D0862-A905-4A82-B16F-6FBFAFE640B2}" sibTransId="{7E2312A5-2D54-4BEB-AF3D-528A0516CEF1}"/>
    <dgm:cxn modelId="{C1E010AD-C405-41DE-9F15-205F00180FE6}" type="presOf" srcId="{966BE4B8-47A9-4DEA-B6B2-D49F47F72058}" destId="{397D8936-0D95-4B69-BA64-B573AA1D8036}" srcOrd="0" destOrd="0" presId="urn:microsoft.com/office/officeart/2005/8/layout/hList9"/>
    <dgm:cxn modelId="{FA00C5F1-CC84-4A9E-BAB0-F40AB083419A}" srcId="{B308766C-B10E-4BB9-B698-2BF96A908406}" destId="{FF8DD279-798F-474C-B413-CE44EE7AC408}" srcOrd="0" destOrd="0" parTransId="{DEB5C098-1546-4C47-9486-174B2CFEF915}" sibTransId="{76988A55-CFC2-461C-B65B-B0AD58B5FE08}"/>
    <dgm:cxn modelId="{06E894D0-849B-4765-ABDC-6CEB2AE4B832}" type="presOf" srcId="{FF8DD279-798F-474C-B413-CE44EE7AC408}" destId="{775F47DD-B0EC-4940-A8CE-A481C1495478}" srcOrd="0" destOrd="0" presId="urn:microsoft.com/office/officeart/2005/8/layout/hList9"/>
    <dgm:cxn modelId="{5DC83A4E-F872-4E96-97E7-E66DEA7E816C}" type="presParOf" srcId="{397D8936-0D95-4B69-BA64-B573AA1D8036}" destId="{6A245BBE-6BB0-4088-B298-AA0DE235B210}" srcOrd="0" destOrd="0" presId="urn:microsoft.com/office/officeart/2005/8/layout/hList9"/>
    <dgm:cxn modelId="{F462A302-8FEB-4684-8B75-C268223CD064}" type="presParOf" srcId="{397D8936-0D95-4B69-BA64-B573AA1D8036}" destId="{5865CF4D-1A64-4A75-AB27-1DF683AC1C70}" srcOrd="1" destOrd="0" presId="urn:microsoft.com/office/officeart/2005/8/layout/hList9"/>
    <dgm:cxn modelId="{B7D2E2F9-30D0-43AF-B48E-2F68BDC82B65}" type="presParOf" srcId="{5865CF4D-1A64-4A75-AB27-1DF683AC1C70}" destId="{1331849E-1235-4B79-97B2-296084DDB09A}" srcOrd="0" destOrd="0" presId="urn:microsoft.com/office/officeart/2005/8/layout/hList9"/>
    <dgm:cxn modelId="{1C3BA67A-1034-4271-909C-898FC2AF82F7}" type="presParOf" srcId="{5865CF4D-1A64-4A75-AB27-1DF683AC1C70}" destId="{B57EFE41-E149-4C12-8324-A035C1E63592}" srcOrd="1" destOrd="0" presId="urn:microsoft.com/office/officeart/2005/8/layout/hList9"/>
    <dgm:cxn modelId="{AF9845FD-D68E-43F2-A039-2836A68B99D3}" type="presParOf" srcId="{B57EFE41-E149-4C12-8324-A035C1E63592}" destId="{775F47DD-B0EC-4940-A8CE-A481C1495478}" srcOrd="0" destOrd="0" presId="urn:microsoft.com/office/officeart/2005/8/layout/hList9"/>
    <dgm:cxn modelId="{2B813CEB-7254-4F19-B10E-3A1B99E65483}" type="presParOf" srcId="{B57EFE41-E149-4C12-8324-A035C1E63592}" destId="{597982D2-9CED-4482-B5E9-58E65399F4A5}" srcOrd="1" destOrd="0" presId="urn:microsoft.com/office/officeart/2005/8/layout/hList9"/>
    <dgm:cxn modelId="{7E048D19-F299-47FB-B33A-AD0D9C0A54E5}" type="presParOf" srcId="{397D8936-0D95-4B69-BA64-B573AA1D8036}" destId="{87D77997-C214-4719-8206-CD5C01DBE473}" srcOrd="2" destOrd="0" presId="urn:microsoft.com/office/officeart/2005/8/layout/hList9"/>
    <dgm:cxn modelId="{E8F5ED2D-B6EE-4610-ABD2-D9353E415D9C}" type="presParOf" srcId="{397D8936-0D95-4B69-BA64-B573AA1D8036}" destId="{A313737B-0B93-462E-80D4-F32D890A4C09}" srcOrd="3" destOrd="0" presId="urn:microsoft.com/office/officeart/2005/8/layout/hList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A782267-3844-4E5F-B91F-499C765CAFA8}" type="doc">
      <dgm:prSet loTypeId="urn:microsoft.com/office/officeart/2005/8/layout/process5" loCatId="process" qsTypeId="urn:microsoft.com/office/officeart/2005/8/quickstyle/simple1" qsCatId="simple" csTypeId="urn:microsoft.com/office/officeart/2005/8/colors/accent0_1" csCatId="mainScheme" phldr="1"/>
      <dgm:spPr/>
      <dgm:t>
        <a:bodyPr/>
        <a:lstStyle/>
        <a:p>
          <a:endParaRPr lang="it-IT"/>
        </a:p>
      </dgm:t>
    </dgm:pt>
    <dgm:pt modelId="{8CFEC902-20E9-41DD-B6C3-E8D537CBB0B9}">
      <dgm:prSet phldrT="[Testo]" custT="1"/>
      <dgm:spPr/>
      <dgm:t>
        <a:bodyPr/>
        <a:lstStyle/>
        <a:p>
          <a:r>
            <a:rPr lang="it-IT" sz="2800" b="1" i="1" dirty="0" smtClean="0">
              <a:solidFill>
                <a:schemeClr val="tx1"/>
              </a:solidFill>
              <a:latin typeface="Arial Narrow" panose="020B0606020202030204" pitchFamily="34" charset="0"/>
            </a:rPr>
            <a:t>situazione</a:t>
          </a:r>
          <a:endParaRPr lang="it-IT" sz="2800" b="1" dirty="0">
            <a:solidFill>
              <a:schemeClr val="tx1"/>
            </a:solidFill>
            <a:latin typeface="Arial Narrow" panose="020B0606020202030204" pitchFamily="34" charset="0"/>
          </a:endParaRPr>
        </a:p>
      </dgm:t>
    </dgm:pt>
    <dgm:pt modelId="{EA5497FA-66AC-4DB2-82B1-F6CA73195B52}" type="parTrans" cxnId="{8C0D4A7E-E833-4EF3-BFFC-ECA0EBFA0315}">
      <dgm:prSet/>
      <dgm:spPr/>
      <dgm:t>
        <a:bodyPr/>
        <a:lstStyle/>
        <a:p>
          <a:endParaRPr lang="it-IT" sz="1600" b="1">
            <a:solidFill>
              <a:schemeClr val="tx1"/>
            </a:solidFill>
            <a:latin typeface="Arial Narrow" panose="020B0606020202030204" pitchFamily="34" charset="0"/>
          </a:endParaRPr>
        </a:p>
      </dgm:t>
    </dgm:pt>
    <dgm:pt modelId="{AC40EB2F-3BFF-49EF-A99C-A4BB4F3C5363}" type="sibTrans" cxnId="{8C0D4A7E-E833-4EF3-BFFC-ECA0EBFA0315}">
      <dgm:prSet custT="1"/>
      <dgm:spPr>
        <a:solidFill>
          <a:schemeClr val="tx2"/>
        </a:solidFill>
      </dgm:spPr>
      <dgm:t>
        <a:bodyPr/>
        <a:lstStyle/>
        <a:p>
          <a:endParaRPr lang="it-IT" sz="1600" b="1">
            <a:solidFill>
              <a:schemeClr val="tx1"/>
            </a:solidFill>
            <a:latin typeface="Arial Narrow" panose="020B0606020202030204" pitchFamily="34" charset="0"/>
          </a:endParaRPr>
        </a:p>
      </dgm:t>
    </dgm:pt>
    <dgm:pt modelId="{25CACE7E-35F6-4F94-B75B-93F0A9C83F6E}">
      <dgm:prSet phldrT="[Testo]" custT="1"/>
      <dgm:spPr/>
      <dgm:t>
        <a:bodyPr/>
        <a:lstStyle/>
        <a:p>
          <a:r>
            <a:rPr lang="it-IT" sz="2800" b="1" i="1" dirty="0" smtClean="0">
              <a:solidFill>
                <a:schemeClr val="tx1"/>
              </a:solidFill>
              <a:latin typeface="Arial Narrow" panose="020B0606020202030204" pitchFamily="34" charset="0"/>
            </a:rPr>
            <a:t>in cui la promozione di un interesse</a:t>
          </a:r>
          <a:endParaRPr lang="it-IT" sz="2800" b="1" dirty="0">
            <a:solidFill>
              <a:schemeClr val="tx1"/>
            </a:solidFill>
            <a:latin typeface="Arial Narrow" panose="020B0606020202030204" pitchFamily="34" charset="0"/>
          </a:endParaRPr>
        </a:p>
      </dgm:t>
    </dgm:pt>
    <dgm:pt modelId="{9D454186-00CA-40AF-A6F4-42F632A9E28E}" type="parTrans" cxnId="{D1323FB7-5F74-4BC9-9714-A70781A575BF}">
      <dgm:prSet/>
      <dgm:spPr/>
      <dgm:t>
        <a:bodyPr/>
        <a:lstStyle/>
        <a:p>
          <a:endParaRPr lang="it-IT" sz="1600" b="1">
            <a:solidFill>
              <a:schemeClr val="tx1"/>
            </a:solidFill>
            <a:latin typeface="Arial Narrow" panose="020B0606020202030204" pitchFamily="34" charset="0"/>
          </a:endParaRPr>
        </a:p>
      </dgm:t>
    </dgm:pt>
    <dgm:pt modelId="{2CE08846-7DFC-40F0-9776-DAB8E0D94274}" type="sibTrans" cxnId="{D1323FB7-5F74-4BC9-9714-A70781A575BF}">
      <dgm:prSet custT="1"/>
      <dgm:spPr>
        <a:solidFill>
          <a:schemeClr val="tx2"/>
        </a:solidFill>
      </dgm:spPr>
      <dgm:t>
        <a:bodyPr/>
        <a:lstStyle/>
        <a:p>
          <a:endParaRPr lang="it-IT" sz="1600" b="1">
            <a:solidFill>
              <a:schemeClr val="tx1"/>
            </a:solidFill>
            <a:latin typeface="Arial Narrow" panose="020B0606020202030204" pitchFamily="34" charset="0"/>
          </a:endParaRPr>
        </a:p>
      </dgm:t>
    </dgm:pt>
    <dgm:pt modelId="{BFB03D5C-C306-4BB0-BFB0-0A3C48776BE0}">
      <dgm:prSet phldrT="[Testo]" custT="1"/>
      <dgm:spPr/>
      <dgm:t>
        <a:bodyPr/>
        <a:lstStyle/>
        <a:p>
          <a:r>
            <a:rPr lang="it-IT" sz="2800" b="1" dirty="0" smtClean="0">
              <a:solidFill>
                <a:schemeClr val="tx1"/>
              </a:solidFill>
              <a:latin typeface="Arial Narrow" panose="020B0606020202030204" pitchFamily="34" charset="0"/>
            </a:rPr>
            <a:t>rappresenta una minaccia</a:t>
          </a:r>
          <a:endParaRPr lang="it-IT" sz="2800" b="1" dirty="0">
            <a:solidFill>
              <a:schemeClr val="tx1"/>
            </a:solidFill>
            <a:latin typeface="Arial Narrow" panose="020B0606020202030204" pitchFamily="34" charset="0"/>
          </a:endParaRPr>
        </a:p>
      </dgm:t>
    </dgm:pt>
    <dgm:pt modelId="{ABA34839-711A-45AD-A12B-82FD33895C91}" type="parTrans" cxnId="{BF6DC237-3AAB-4941-AA0F-49BC1FDF53D3}">
      <dgm:prSet/>
      <dgm:spPr/>
      <dgm:t>
        <a:bodyPr/>
        <a:lstStyle/>
        <a:p>
          <a:endParaRPr lang="it-IT" sz="1600" b="1">
            <a:solidFill>
              <a:schemeClr val="tx1"/>
            </a:solidFill>
            <a:latin typeface="Arial Narrow" panose="020B0606020202030204" pitchFamily="34" charset="0"/>
          </a:endParaRPr>
        </a:p>
      </dgm:t>
    </dgm:pt>
    <dgm:pt modelId="{7A86FA69-7A89-4910-8F98-FE8BC38C243E}" type="sibTrans" cxnId="{BF6DC237-3AAB-4941-AA0F-49BC1FDF53D3}">
      <dgm:prSet custT="1"/>
      <dgm:spPr>
        <a:solidFill>
          <a:schemeClr val="tx2"/>
        </a:solidFill>
      </dgm:spPr>
      <dgm:t>
        <a:bodyPr/>
        <a:lstStyle/>
        <a:p>
          <a:endParaRPr lang="it-IT" sz="1600" b="1">
            <a:solidFill>
              <a:schemeClr val="tx1"/>
            </a:solidFill>
            <a:latin typeface="Arial Narrow" panose="020B0606020202030204" pitchFamily="34" charset="0"/>
          </a:endParaRPr>
        </a:p>
      </dgm:t>
    </dgm:pt>
    <dgm:pt modelId="{5BB487D7-FC90-4BCC-AC69-39747C52D82E}">
      <dgm:prSet phldrT="[Testo]" custT="1"/>
      <dgm:spPr/>
      <dgm:t>
        <a:bodyPr/>
        <a:lstStyle/>
        <a:p>
          <a:r>
            <a:rPr lang="it-IT" sz="2800" b="1" i="1" dirty="0" smtClean="0">
              <a:solidFill>
                <a:schemeClr val="tx1"/>
              </a:solidFill>
              <a:latin typeface="Arial Narrow" panose="020B0606020202030204" pitchFamily="34" charset="0"/>
            </a:rPr>
            <a:t>per un altro interesse</a:t>
          </a:r>
          <a:endParaRPr lang="it-IT" sz="2800" b="1" dirty="0">
            <a:solidFill>
              <a:schemeClr val="tx1"/>
            </a:solidFill>
            <a:latin typeface="Arial Narrow" panose="020B0606020202030204" pitchFamily="34" charset="0"/>
          </a:endParaRPr>
        </a:p>
      </dgm:t>
    </dgm:pt>
    <dgm:pt modelId="{4A377108-D857-4F8C-B58F-40D3A738D4FF}" type="parTrans" cxnId="{E7CE779D-35CC-41DE-8823-C6672E6A1B1A}">
      <dgm:prSet/>
      <dgm:spPr/>
      <dgm:t>
        <a:bodyPr/>
        <a:lstStyle/>
        <a:p>
          <a:endParaRPr lang="it-IT" sz="1600" b="1">
            <a:solidFill>
              <a:schemeClr val="tx1"/>
            </a:solidFill>
            <a:latin typeface="Arial Narrow" panose="020B0606020202030204" pitchFamily="34" charset="0"/>
          </a:endParaRPr>
        </a:p>
      </dgm:t>
    </dgm:pt>
    <dgm:pt modelId="{F5467F1B-E6B5-4AC5-BCEE-0B9D06F34B89}" type="sibTrans" cxnId="{E7CE779D-35CC-41DE-8823-C6672E6A1B1A}">
      <dgm:prSet custT="1"/>
      <dgm:spPr>
        <a:solidFill>
          <a:schemeClr val="tx2"/>
        </a:solidFill>
      </dgm:spPr>
      <dgm:t>
        <a:bodyPr/>
        <a:lstStyle/>
        <a:p>
          <a:endParaRPr lang="it-IT" sz="1600" b="1">
            <a:solidFill>
              <a:schemeClr val="tx1"/>
            </a:solidFill>
            <a:latin typeface="Arial Narrow" panose="020B0606020202030204" pitchFamily="34" charset="0"/>
          </a:endParaRPr>
        </a:p>
      </dgm:t>
    </dgm:pt>
    <dgm:pt modelId="{F6236283-E9B9-4463-99AF-361A0A126680}" type="pres">
      <dgm:prSet presAssocID="{1A782267-3844-4E5F-B91F-499C765CAFA8}" presName="diagram" presStyleCnt="0">
        <dgm:presLayoutVars>
          <dgm:dir/>
          <dgm:resizeHandles val="exact"/>
        </dgm:presLayoutVars>
      </dgm:prSet>
      <dgm:spPr/>
      <dgm:t>
        <a:bodyPr/>
        <a:lstStyle/>
        <a:p>
          <a:endParaRPr lang="it-IT"/>
        </a:p>
      </dgm:t>
    </dgm:pt>
    <dgm:pt modelId="{75F08368-C45F-45EF-94A9-F3150BC1B116}" type="pres">
      <dgm:prSet presAssocID="{8CFEC902-20E9-41DD-B6C3-E8D537CBB0B9}" presName="node" presStyleLbl="node1" presStyleIdx="0" presStyleCnt="4">
        <dgm:presLayoutVars>
          <dgm:bulletEnabled val="1"/>
        </dgm:presLayoutVars>
      </dgm:prSet>
      <dgm:spPr/>
      <dgm:t>
        <a:bodyPr/>
        <a:lstStyle/>
        <a:p>
          <a:endParaRPr lang="it-IT"/>
        </a:p>
      </dgm:t>
    </dgm:pt>
    <dgm:pt modelId="{645A4E08-6244-4583-A279-38B67F09EAB1}" type="pres">
      <dgm:prSet presAssocID="{AC40EB2F-3BFF-49EF-A99C-A4BB4F3C5363}" presName="sibTrans" presStyleLbl="sibTrans2D1" presStyleIdx="0" presStyleCnt="3"/>
      <dgm:spPr/>
      <dgm:t>
        <a:bodyPr/>
        <a:lstStyle/>
        <a:p>
          <a:endParaRPr lang="it-IT"/>
        </a:p>
      </dgm:t>
    </dgm:pt>
    <dgm:pt modelId="{65DCA325-B274-43A6-A6FE-4FBF23A5462A}" type="pres">
      <dgm:prSet presAssocID="{AC40EB2F-3BFF-49EF-A99C-A4BB4F3C5363}" presName="connectorText" presStyleLbl="sibTrans2D1" presStyleIdx="0" presStyleCnt="3"/>
      <dgm:spPr/>
      <dgm:t>
        <a:bodyPr/>
        <a:lstStyle/>
        <a:p>
          <a:endParaRPr lang="it-IT"/>
        </a:p>
      </dgm:t>
    </dgm:pt>
    <dgm:pt modelId="{A4D05A2A-4A90-4903-B9AB-0FB3A4F71AC0}" type="pres">
      <dgm:prSet presAssocID="{25CACE7E-35F6-4F94-B75B-93F0A9C83F6E}" presName="node" presStyleLbl="node1" presStyleIdx="1" presStyleCnt="4" custScaleX="128172" custLinFactNeighborX="1919" custLinFactNeighborY="2503">
        <dgm:presLayoutVars>
          <dgm:bulletEnabled val="1"/>
        </dgm:presLayoutVars>
      </dgm:prSet>
      <dgm:spPr/>
      <dgm:t>
        <a:bodyPr/>
        <a:lstStyle/>
        <a:p>
          <a:endParaRPr lang="it-IT"/>
        </a:p>
      </dgm:t>
    </dgm:pt>
    <dgm:pt modelId="{95A73090-4707-477B-A300-FAF33E562605}" type="pres">
      <dgm:prSet presAssocID="{2CE08846-7DFC-40F0-9776-DAB8E0D94274}" presName="sibTrans" presStyleLbl="sibTrans2D1" presStyleIdx="1" presStyleCnt="3" custAng="422508"/>
      <dgm:spPr/>
      <dgm:t>
        <a:bodyPr/>
        <a:lstStyle/>
        <a:p>
          <a:endParaRPr lang="it-IT"/>
        </a:p>
      </dgm:t>
    </dgm:pt>
    <dgm:pt modelId="{94F740CA-5697-4536-8A29-900BDA9412D9}" type="pres">
      <dgm:prSet presAssocID="{2CE08846-7DFC-40F0-9776-DAB8E0D94274}" presName="connectorText" presStyleLbl="sibTrans2D1" presStyleIdx="1" presStyleCnt="3"/>
      <dgm:spPr/>
      <dgm:t>
        <a:bodyPr/>
        <a:lstStyle/>
        <a:p>
          <a:endParaRPr lang="it-IT"/>
        </a:p>
      </dgm:t>
    </dgm:pt>
    <dgm:pt modelId="{267D2B5B-69B9-49D5-ADE6-E5FC7B86316D}" type="pres">
      <dgm:prSet presAssocID="{BFB03D5C-C306-4BB0-BFB0-0A3C48776BE0}" presName="node" presStyleLbl="node1" presStyleIdx="2" presStyleCnt="4">
        <dgm:presLayoutVars>
          <dgm:bulletEnabled val="1"/>
        </dgm:presLayoutVars>
      </dgm:prSet>
      <dgm:spPr/>
      <dgm:t>
        <a:bodyPr/>
        <a:lstStyle/>
        <a:p>
          <a:endParaRPr lang="it-IT"/>
        </a:p>
      </dgm:t>
    </dgm:pt>
    <dgm:pt modelId="{80120C1C-0454-4CCE-B810-430815D4D2DC}" type="pres">
      <dgm:prSet presAssocID="{7A86FA69-7A89-4910-8F98-FE8BC38C243E}" presName="sibTrans" presStyleLbl="sibTrans2D1" presStyleIdx="2" presStyleCnt="3"/>
      <dgm:spPr/>
      <dgm:t>
        <a:bodyPr/>
        <a:lstStyle/>
        <a:p>
          <a:endParaRPr lang="it-IT"/>
        </a:p>
      </dgm:t>
    </dgm:pt>
    <dgm:pt modelId="{3BBA5A3B-AA3A-4785-9CC1-B4CB1C1EC267}" type="pres">
      <dgm:prSet presAssocID="{7A86FA69-7A89-4910-8F98-FE8BC38C243E}" presName="connectorText" presStyleLbl="sibTrans2D1" presStyleIdx="2" presStyleCnt="3"/>
      <dgm:spPr/>
      <dgm:t>
        <a:bodyPr/>
        <a:lstStyle/>
        <a:p>
          <a:endParaRPr lang="it-IT"/>
        </a:p>
      </dgm:t>
    </dgm:pt>
    <dgm:pt modelId="{646CA4E6-9F62-443A-B639-E7FE50D2C350}" type="pres">
      <dgm:prSet presAssocID="{5BB487D7-FC90-4BCC-AC69-39747C52D82E}" presName="node" presStyleLbl="node1" presStyleIdx="3" presStyleCnt="4" custScaleX="138354">
        <dgm:presLayoutVars>
          <dgm:bulletEnabled val="1"/>
        </dgm:presLayoutVars>
      </dgm:prSet>
      <dgm:spPr/>
      <dgm:t>
        <a:bodyPr/>
        <a:lstStyle/>
        <a:p>
          <a:endParaRPr lang="it-IT"/>
        </a:p>
      </dgm:t>
    </dgm:pt>
  </dgm:ptLst>
  <dgm:cxnLst>
    <dgm:cxn modelId="{172D0DF7-6122-4713-B88A-F0C2513EBF30}" type="presOf" srcId="{2CE08846-7DFC-40F0-9776-DAB8E0D94274}" destId="{95A73090-4707-477B-A300-FAF33E562605}" srcOrd="0" destOrd="0" presId="urn:microsoft.com/office/officeart/2005/8/layout/process5"/>
    <dgm:cxn modelId="{D1323FB7-5F74-4BC9-9714-A70781A575BF}" srcId="{1A782267-3844-4E5F-B91F-499C765CAFA8}" destId="{25CACE7E-35F6-4F94-B75B-93F0A9C83F6E}" srcOrd="1" destOrd="0" parTransId="{9D454186-00CA-40AF-A6F4-42F632A9E28E}" sibTransId="{2CE08846-7DFC-40F0-9776-DAB8E0D94274}"/>
    <dgm:cxn modelId="{41500123-D71B-4EC6-B026-D4D6E45CEE94}" type="presOf" srcId="{AC40EB2F-3BFF-49EF-A99C-A4BB4F3C5363}" destId="{645A4E08-6244-4583-A279-38B67F09EAB1}" srcOrd="0" destOrd="0" presId="urn:microsoft.com/office/officeart/2005/8/layout/process5"/>
    <dgm:cxn modelId="{E2F2E48E-2619-4434-8704-55AF6217D91F}" type="presOf" srcId="{7A86FA69-7A89-4910-8F98-FE8BC38C243E}" destId="{80120C1C-0454-4CCE-B810-430815D4D2DC}" srcOrd="0" destOrd="0" presId="urn:microsoft.com/office/officeart/2005/8/layout/process5"/>
    <dgm:cxn modelId="{E7CE779D-35CC-41DE-8823-C6672E6A1B1A}" srcId="{1A782267-3844-4E5F-B91F-499C765CAFA8}" destId="{5BB487D7-FC90-4BCC-AC69-39747C52D82E}" srcOrd="3" destOrd="0" parTransId="{4A377108-D857-4F8C-B58F-40D3A738D4FF}" sibTransId="{F5467F1B-E6B5-4AC5-BCEE-0B9D06F34B89}"/>
    <dgm:cxn modelId="{A2EF20F9-9316-4BFB-ABFF-D02245F95C35}" type="presOf" srcId="{25CACE7E-35F6-4F94-B75B-93F0A9C83F6E}" destId="{A4D05A2A-4A90-4903-B9AB-0FB3A4F71AC0}" srcOrd="0" destOrd="0" presId="urn:microsoft.com/office/officeart/2005/8/layout/process5"/>
    <dgm:cxn modelId="{CB6064FE-565A-4311-A4C3-F977AA6DEEFD}" type="presOf" srcId="{1A782267-3844-4E5F-B91F-499C765CAFA8}" destId="{F6236283-E9B9-4463-99AF-361A0A126680}" srcOrd="0" destOrd="0" presId="urn:microsoft.com/office/officeart/2005/8/layout/process5"/>
    <dgm:cxn modelId="{3EA09C43-E98F-49F9-93A5-960E2B73EDBF}" type="presOf" srcId="{BFB03D5C-C306-4BB0-BFB0-0A3C48776BE0}" destId="{267D2B5B-69B9-49D5-ADE6-E5FC7B86316D}" srcOrd="0" destOrd="0" presId="urn:microsoft.com/office/officeart/2005/8/layout/process5"/>
    <dgm:cxn modelId="{8C0D4A7E-E833-4EF3-BFFC-ECA0EBFA0315}" srcId="{1A782267-3844-4E5F-B91F-499C765CAFA8}" destId="{8CFEC902-20E9-41DD-B6C3-E8D537CBB0B9}" srcOrd="0" destOrd="0" parTransId="{EA5497FA-66AC-4DB2-82B1-F6CA73195B52}" sibTransId="{AC40EB2F-3BFF-49EF-A99C-A4BB4F3C5363}"/>
    <dgm:cxn modelId="{1E60ED6A-62AD-4926-8FEA-2A87E2D35ED4}" type="presOf" srcId="{5BB487D7-FC90-4BCC-AC69-39747C52D82E}" destId="{646CA4E6-9F62-443A-B639-E7FE50D2C350}" srcOrd="0" destOrd="0" presId="urn:microsoft.com/office/officeart/2005/8/layout/process5"/>
    <dgm:cxn modelId="{5B98A288-8414-4AD5-AB97-B265DB662485}" type="presOf" srcId="{AC40EB2F-3BFF-49EF-A99C-A4BB4F3C5363}" destId="{65DCA325-B274-43A6-A6FE-4FBF23A5462A}" srcOrd="1" destOrd="0" presId="urn:microsoft.com/office/officeart/2005/8/layout/process5"/>
    <dgm:cxn modelId="{BF6DC237-3AAB-4941-AA0F-49BC1FDF53D3}" srcId="{1A782267-3844-4E5F-B91F-499C765CAFA8}" destId="{BFB03D5C-C306-4BB0-BFB0-0A3C48776BE0}" srcOrd="2" destOrd="0" parTransId="{ABA34839-711A-45AD-A12B-82FD33895C91}" sibTransId="{7A86FA69-7A89-4910-8F98-FE8BC38C243E}"/>
    <dgm:cxn modelId="{CC90986B-2DFA-4568-8A7D-3A608CD2CE82}" type="presOf" srcId="{8CFEC902-20E9-41DD-B6C3-E8D537CBB0B9}" destId="{75F08368-C45F-45EF-94A9-F3150BC1B116}" srcOrd="0" destOrd="0" presId="urn:microsoft.com/office/officeart/2005/8/layout/process5"/>
    <dgm:cxn modelId="{253196DF-EF33-493D-BC47-4DF959EF7B1B}" type="presOf" srcId="{2CE08846-7DFC-40F0-9776-DAB8E0D94274}" destId="{94F740CA-5697-4536-8A29-900BDA9412D9}" srcOrd="1" destOrd="0" presId="urn:microsoft.com/office/officeart/2005/8/layout/process5"/>
    <dgm:cxn modelId="{9BC29399-6D8E-40EB-8C3C-965429C4F09D}" type="presOf" srcId="{7A86FA69-7A89-4910-8F98-FE8BC38C243E}" destId="{3BBA5A3B-AA3A-4785-9CC1-B4CB1C1EC267}" srcOrd="1" destOrd="0" presId="urn:microsoft.com/office/officeart/2005/8/layout/process5"/>
    <dgm:cxn modelId="{A1BC0074-D67B-47AA-A20F-3311E005810C}" type="presParOf" srcId="{F6236283-E9B9-4463-99AF-361A0A126680}" destId="{75F08368-C45F-45EF-94A9-F3150BC1B116}" srcOrd="0" destOrd="0" presId="urn:microsoft.com/office/officeart/2005/8/layout/process5"/>
    <dgm:cxn modelId="{FD1ABA57-B798-47FC-BECF-03931C20E1E2}" type="presParOf" srcId="{F6236283-E9B9-4463-99AF-361A0A126680}" destId="{645A4E08-6244-4583-A279-38B67F09EAB1}" srcOrd="1" destOrd="0" presId="urn:microsoft.com/office/officeart/2005/8/layout/process5"/>
    <dgm:cxn modelId="{EEC4BE08-6435-4504-AF6E-B0A8B4ED5774}" type="presParOf" srcId="{645A4E08-6244-4583-A279-38B67F09EAB1}" destId="{65DCA325-B274-43A6-A6FE-4FBF23A5462A}" srcOrd="0" destOrd="0" presId="urn:microsoft.com/office/officeart/2005/8/layout/process5"/>
    <dgm:cxn modelId="{63F4709E-9E14-45D2-9DDA-FDBE7F3469CE}" type="presParOf" srcId="{F6236283-E9B9-4463-99AF-361A0A126680}" destId="{A4D05A2A-4A90-4903-B9AB-0FB3A4F71AC0}" srcOrd="2" destOrd="0" presId="urn:microsoft.com/office/officeart/2005/8/layout/process5"/>
    <dgm:cxn modelId="{F4E902D0-5EAA-414D-84DA-677D30A90EA4}" type="presParOf" srcId="{F6236283-E9B9-4463-99AF-361A0A126680}" destId="{95A73090-4707-477B-A300-FAF33E562605}" srcOrd="3" destOrd="0" presId="urn:microsoft.com/office/officeart/2005/8/layout/process5"/>
    <dgm:cxn modelId="{55D5C47B-D97E-4E33-A616-0987EAB32253}" type="presParOf" srcId="{95A73090-4707-477B-A300-FAF33E562605}" destId="{94F740CA-5697-4536-8A29-900BDA9412D9}" srcOrd="0" destOrd="0" presId="urn:microsoft.com/office/officeart/2005/8/layout/process5"/>
    <dgm:cxn modelId="{83F961AA-A4FD-4C01-B8C8-7C856DA0F9BD}" type="presParOf" srcId="{F6236283-E9B9-4463-99AF-361A0A126680}" destId="{267D2B5B-69B9-49D5-ADE6-E5FC7B86316D}" srcOrd="4" destOrd="0" presId="urn:microsoft.com/office/officeart/2005/8/layout/process5"/>
    <dgm:cxn modelId="{3763F01D-0FDE-434B-8F7A-A7F331C577AD}" type="presParOf" srcId="{F6236283-E9B9-4463-99AF-361A0A126680}" destId="{80120C1C-0454-4CCE-B810-430815D4D2DC}" srcOrd="5" destOrd="0" presId="urn:microsoft.com/office/officeart/2005/8/layout/process5"/>
    <dgm:cxn modelId="{04E67DA6-33C0-46A6-BCAD-879A0B87F998}" type="presParOf" srcId="{80120C1C-0454-4CCE-B810-430815D4D2DC}" destId="{3BBA5A3B-AA3A-4785-9CC1-B4CB1C1EC267}" srcOrd="0" destOrd="0" presId="urn:microsoft.com/office/officeart/2005/8/layout/process5"/>
    <dgm:cxn modelId="{F176CFAC-21EF-4F94-9C86-875960C986C3}" type="presParOf" srcId="{F6236283-E9B9-4463-99AF-361A0A126680}" destId="{646CA4E6-9F62-443A-B639-E7FE50D2C350}" srcOrd="6"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4A11AE-750F-422E-AA65-D56D6529732E}">
      <dsp:nvSpPr>
        <dsp:cNvPr id="0" name=""/>
        <dsp:cNvSpPr/>
      </dsp:nvSpPr>
      <dsp:spPr>
        <a:xfrm>
          <a:off x="4611445" y="5048"/>
          <a:ext cx="3961584" cy="179176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it-IT" sz="2600" b="1" kern="1200" dirty="0">
              <a:solidFill>
                <a:srgbClr val="C00000"/>
              </a:solidFill>
              <a:latin typeface="Arial Narrow" panose="020B0606020202030204" pitchFamily="34" charset="0"/>
            </a:rPr>
            <a:t>Comprendere</a:t>
          </a:r>
          <a:r>
            <a:rPr lang="it-IT" sz="2600" b="1" kern="1200" dirty="0">
              <a:latin typeface="Arial Narrow" panose="020B0606020202030204" pitchFamily="34" charset="0"/>
            </a:rPr>
            <a:t> i meccanismi di base della corruzione</a:t>
          </a:r>
        </a:p>
      </dsp:txBody>
      <dsp:txXfrm>
        <a:off x="4611445" y="5048"/>
        <a:ext cx="3961584" cy="1791761"/>
      </dsp:txXfrm>
    </dsp:sp>
    <dsp:sp modelId="{FEC38246-2428-4358-8F95-F1EA1E03A5B6}">
      <dsp:nvSpPr>
        <dsp:cNvPr id="0" name=""/>
        <dsp:cNvSpPr/>
      </dsp:nvSpPr>
      <dsp:spPr>
        <a:xfrm>
          <a:off x="2660217" y="5048"/>
          <a:ext cx="1773843" cy="1791761"/>
        </a:xfrm>
        <a:prstGeom prst="rect">
          <a:avLst/>
        </a:prstGeom>
        <a:blipFill dpi="0" rotWithShape="1">
          <a:blip xmlns:r="http://schemas.openxmlformats.org/officeDocument/2006/relationships" r:embed="rId1"/>
          <a:srcRect/>
          <a:stretch>
            <a:fillRect t="25000" b="25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28D3BB-578C-4A0E-BEE9-03340E56D814}">
      <dsp:nvSpPr>
        <dsp:cNvPr id="0" name=""/>
        <dsp:cNvSpPr/>
      </dsp:nvSpPr>
      <dsp:spPr>
        <a:xfrm>
          <a:off x="2660217" y="2092450"/>
          <a:ext cx="3961584" cy="179176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it-IT" sz="2600" b="1" kern="1200" dirty="0">
              <a:solidFill>
                <a:srgbClr val="C00000"/>
              </a:solidFill>
              <a:latin typeface="Arial Narrow" panose="020B0606020202030204" pitchFamily="34" charset="0"/>
            </a:rPr>
            <a:t>Decodificare</a:t>
          </a:r>
          <a:r>
            <a:rPr lang="it-IT" sz="2600" b="1" kern="1200" dirty="0">
              <a:latin typeface="Arial Narrow" panose="020B0606020202030204" pitchFamily="34" charset="0"/>
            </a:rPr>
            <a:t> scenari relativi a </a:t>
          </a:r>
          <a:r>
            <a:rPr lang="it-IT" sz="2600" b="1" u="sng" kern="1200" dirty="0">
              <a:latin typeface="Arial Narrow" panose="020B0606020202030204" pitchFamily="34" charset="0"/>
            </a:rPr>
            <a:t>conflitti di interessi </a:t>
          </a:r>
          <a:r>
            <a:rPr lang="it-IT" sz="2600" b="1" kern="1200" dirty="0">
              <a:latin typeface="Arial Narrow" panose="020B0606020202030204" pitchFamily="34" charset="0"/>
            </a:rPr>
            <a:t>attraverso la relazione Principale-Agente «estesa»</a:t>
          </a:r>
        </a:p>
      </dsp:txBody>
      <dsp:txXfrm>
        <a:off x="2660217" y="2092450"/>
        <a:ext cx="3961584" cy="1791761"/>
      </dsp:txXfrm>
    </dsp:sp>
    <dsp:sp modelId="{C4949F2A-FCFB-45EB-AA33-720E24EA4270}">
      <dsp:nvSpPr>
        <dsp:cNvPr id="0" name=""/>
        <dsp:cNvSpPr/>
      </dsp:nvSpPr>
      <dsp:spPr>
        <a:xfrm>
          <a:off x="6799186" y="2092450"/>
          <a:ext cx="1773843" cy="1791761"/>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1ED15B-5B30-412A-9274-4FD81662B430}">
      <dsp:nvSpPr>
        <dsp:cNvPr id="0" name=""/>
        <dsp:cNvSpPr/>
      </dsp:nvSpPr>
      <dsp:spPr>
        <a:xfrm>
          <a:off x="4611445" y="4179852"/>
          <a:ext cx="3961584" cy="179176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it-IT" sz="2600" b="1" kern="1200" dirty="0">
              <a:solidFill>
                <a:srgbClr val="C00000"/>
              </a:solidFill>
              <a:latin typeface="Arial Narrow" panose="020B0606020202030204" pitchFamily="34" charset="0"/>
            </a:rPr>
            <a:t>Applicare</a:t>
          </a:r>
          <a:r>
            <a:rPr lang="it-IT" sz="2600" b="1" kern="1200" dirty="0">
              <a:latin typeface="Arial Narrow" panose="020B0606020202030204" pitchFamily="34" charset="0"/>
            </a:rPr>
            <a:t> agli scenari le misure regolamentari ed etiche stabilite nel Codice di comportamento aziendale.</a:t>
          </a:r>
        </a:p>
      </dsp:txBody>
      <dsp:txXfrm>
        <a:off x="4611445" y="4179852"/>
        <a:ext cx="3961584" cy="1791761"/>
      </dsp:txXfrm>
    </dsp:sp>
    <dsp:sp modelId="{3892D897-20A4-4B62-A3FC-AABB2953C614}">
      <dsp:nvSpPr>
        <dsp:cNvPr id="0" name=""/>
        <dsp:cNvSpPr/>
      </dsp:nvSpPr>
      <dsp:spPr>
        <a:xfrm>
          <a:off x="2664297" y="4176466"/>
          <a:ext cx="1773843" cy="1791761"/>
        </a:xfrm>
        <a:prstGeom prst="rect">
          <a:avLst/>
        </a:prstGeom>
        <a:blipFill dpi="0" rotWithShape="0">
          <a:blip xmlns:r="http://schemas.openxmlformats.org/officeDocument/2006/relationships" r:embed="rId3"/>
          <a:srcRect/>
          <a:stretch>
            <a:fillRect l="8000" t="-20000" r="13000" b="-131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BA5C7D-D013-42D8-813E-2770BD7A76F0}">
      <dsp:nvSpPr>
        <dsp:cNvPr id="0" name=""/>
        <dsp:cNvSpPr/>
      </dsp:nvSpPr>
      <dsp:spPr>
        <a:xfrm>
          <a:off x="4908672" y="3684213"/>
          <a:ext cx="2676472" cy="1733747"/>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28600" lvl="1" indent="-228600" algn="l" defTabSz="977900">
            <a:lnSpc>
              <a:spcPct val="90000"/>
            </a:lnSpc>
            <a:spcBef>
              <a:spcPct val="0"/>
            </a:spcBef>
            <a:spcAft>
              <a:spcPct val="15000"/>
            </a:spcAft>
            <a:buChar char="••"/>
          </a:pPr>
          <a:r>
            <a:rPr lang="it-IT" sz="2200" kern="1200" dirty="0"/>
            <a:t>Conflitto di interessi ESOGENO</a:t>
          </a:r>
        </a:p>
      </dsp:txBody>
      <dsp:txXfrm>
        <a:off x="5749699" y="4155735"/>
        <a:ext cx="1797360" cy="1224140"/>
      </dsp:txXfrm>
    </dsp:sp>
    <dsp:sp modelId="{4E687530-EF13-4FE3-AB69-68D251F5F86A}">
      <dsp:nvSpPr>
        <dsp:cNvPr id="0" name=""/>
        <dsp:cNvSpPr/>
      </dsp:nvSpPr>
      <dsp:spPr>
        <a:xfrm>
          <a:off x="541796" y="3684213"/>
          <a:ext cx="2676472" cy="173374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28600" lvl="1" indent="-228600" algn="l" defTabSz="977900">
            <a:lnSpc>
              <a:spcPct val="90000"/>
            </a:lnSpc>
            <a:spcBef>
              <a:spcPct val="0"/>
            </a:spcBef>
            <a:spcAft>
              <a:spcPct val="15000"/>
            </a:spcAft>
            <a:buChar char="••"/>
          </a:pPr>
          <a:r>
            <a:rPr lang="it-IT" sz="2200" kern="1200" dirty="0"/>
            <a:t>Conflitto di interessi INERENTE</a:t>
          </a:r>
        </a:p>
      </dsp:txBody>
      <dsp:txXfrm>
        <a:off x="579881" y="4155735"/>
        <a:ext cx="1797360" cy="1224140"/>
      </dsp:txXfrm>
    </dsp:sp>
    <dsp:sp modelId="{485EE226-0C57-41D0-8F0E-B6BFEC458992}">
      <dsp:nvSpPr>
        <dsp:cNvPr id="0" name=""/>
        <dsp:cNvSpPr/>
      </dsp:nvSpPr>
      <dsp:spPr>
        <a:xfrm>
          <a:off x="4908672" y="0"/>
          <a:ext cx="2676472" cy="1733747"/>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28600" lvl="1" indent="-228600" algn="l" defTabSz="977900">
            <a:lnSpc>
              <a:spcPct val="90000"/>
            </a:lnSpc>
            <a:spcBef>
              <a:spcPct val="0"/>
            </a:spcBef>
            <a:spcAft>
              <a:spcPct val="15000"/>
            </a:spcAft>
            <a:buChar char="••"/>
          </a:pPr>
          <a:r>
            <a:rPr lang="it-IT" sz="2200" kern="1200" dirty="0"/>
            <a:t>Conflitto di interessi ENDOGENO</a:t>
          </a:r>
        </a:p>
      </dsp:txBody>
      <dsp:txXfrm>
        <a:off x="5749699" y="38085"/>
        <a:ext cx="1797360" cy="1224140"/>
      </dsp:txXfrm>
    </dsp:sp>
    <dsp:sp modelId="{D8B744C3-D3D7-4352-BA35-E6F5A68926CC}">
      <dsp:nvSpPr>
        <dsp:cNvPr id="0" name=""/>
        <dsp:cNvSpPr/>
      </dsp:nvSpPr>
      <dsp:spPr>
        <a:xfrm>
          <a:off x="541796" y="0"/>
          <a:ext cx="2676472" cy="173374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28600" lvl="1" indent="-228600" algn="l" defTabSz="977900">
            <a:lnSpc>
              <a:spcPct val="90000"/>
            </a:lnSpc>
            <a:spcBef>
              <a:spcPct val="0"/>
            </a:spcBef>
            <a:spcAft>
              <a:spcPct val="15000"/>
            </a:spcAft>
            <a:buChar char="••"/>
          </a:pPr>
          <a:r>
            <a:rPr lang="it-IT" sz="2200" kern="1200" dirty="0"/>
            <a:t>Conflitto di interessi APPARENTE</a:t>
          </a:r>
        </a:p>
      </dsp:txBody>
      <dsp:txXfrm>
        <a:off x="579881" y="38085"/>
        <a:ext cx="1797360" cy="1224140"/>
      </dsp:txXfrm>
    </dsp:sp>
    <dsp:sp modelId="{57D50E5E-54BD-48A3-802C-A1DD97ABD79B}">
      <dsp:nvSpPr>
        <dsp:cNvPr id="0" name=""/>
        <dsp:cNvSpPr/>
      </dsp:nvSpPr>
      <dsp:spPr>
        <a:xfrm>
          <a:off x="1663314" y="308823"/>
          <a:ext cx="2345977" cy="2345977"/>
        </a:xfrm>
        <a:prstGeom prst="pieWedg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endParaRPr lang="it-IT" sz="3300" kern="1200" dirty="0"/>
        </a:p>
      </dsp:txBody>
      <dsp:txXfrm>
        <a:off x="2350435" y="995944"/>
        <a:ext cx="1658856" cy="1658856"/>
      </dsp:txXfrm>
    </dsp:sp>
    <dsp:sp modelId="{4080BFF5-4510-4717-A428-2373D68DC60C}">
      <dsp:nvSpPr>
        <dsp:cNvPr id="0" name=""/>
        <dsp:cNvSpPr/>
      </dsp:nvSpPr>
      <dsp:spPr>
        <a:xfrm rot="5400000">
          <a:off x="4117650" y="308823"/>
          <a:ext cx="2345977" cy="2345977"/>
        </a:xfrm>
        <a:prstGeom prst="pieWedg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endParaRPr lang="it-IT" sz="3300" kern="1200" dirty="0"/>
        </a:p>
      </dsp:txBody>
      <dsp:txXfrm rot="-5400000">
        <a:off x="4117650" y="995944"/>
        <a:ext cx="1658856" cy="1658856"/>
      </dsp:txXfrm>
    </dsp:sp>
    <dsp:sp modelId="{316F7680-D730-4388-A7C5-AF3EA44B1783}">
      <dsp:nvSpPr>
        <dsp:cNvPr id="0" name=""/>
        <dsp:cNvSpPr/>
      </dsp:nvSpPr>
      <dsp:spPr>
        <a:xfrm rot="10800000">
          <a:off x="4117650" y="2763160"/>
          <a:ext cx="2345977" cy="2345977"/>
        </a:xfrm>
        <a:prstGeom prst="pieWedg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endParaRPr lang="it-IT" sz="3300" kern="1200"/>
        </a:p>
      </dsp:txBody>
      <dsp:txXfrm rot="10800000">
        <a:off x="4117650" y="2763160"/>
        <a:ext cx="1658856" cy="1658856"/>
      </dsp:txXfrm>
    </dsp:sp>
    <dsp:sp modelId="{70A6ED5E-EC97-4DA7-9B5F-1181185083A2}">
      <dsp:nvSpPr>
        <dsp:cNvPr id="0" name=""/>
        <dsp:cNvSpPr/>
      </dsp:nvSpPr>
      <dsp:spPr>
        <a:xfrm rot="16200000">
          <a:off x="1663314" y="2763160"/>
          <a:ext cx="2345977" cy="2345977"/>
        </a:xfrm>
        <a:prstGeom prst="pieWedg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endParaRPr lang="it-IT" sz="3300" kern="1200"/>
        </a:p>
      </dsp:txBody>
      <dsp:txXfrm rot="5400000">
        <a:off x="2350435" y="2763160"/>
        <a:ext cx="1658856" cy="1658856"/>
      </dsp:txXfrm>
    </dsp:sp>
    <dsp:sp modelId="{B08A3A09-EE90-4CFE-855E-EB6B8FEBCDF3}">
      <dsp:nvSpPr>
        <dsp:cNvPr id="0" name=""/>
        <dsp:cNvSpPr/>
      </dsp:nvSpPr>
      <dsp:spPr>
        <a:xfrm>
          <a:off x="3695296" y="2253379"/>
          <a:ext cx="736349" cy="640303"/>
        </a:xfrm>
        <a:prstGeom prst="circular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6C16B4-9888-4EEB-9782-55AF3B8136E9}">
      <dsp:nvSpPr>
        <dsp:cNvPr id="0" name=""/>
        <dsp:cNvSpPr/>
      </dsp:nvSpPr>
      <dsp:spPr>
        <a:xfrm rot="10800000">
          <a:off x="3658478" y="2492262"/>
          <a:ext cx="809985" cy="704334"/>
        </a:xfrm>
        <a:prstGeom prst="circular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53CAA7-58E4-4FDA-8C18-1FC9007DE5F1}">
      <dsp:nvSpPr>
        <dsp:cNvPr id="0" name=""/>
        <dsp:cNvSpPr/>
      </dsp:nvSpPr>
      <dsp:spPr>
        <a:xfrm>
          <a:off x="0" y="1192877"/>
          <a:ext cx="5904656" cy="2361862"/>
        </a:xfrm>
        <a:prstGeom prst="leftRightRibb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A445A3-93CC-45A2-A917-76F9E23B2182}">
      <dsp:nvSpPr>
        <dsp:cNvPr id="0" name=""/>
        <dsp:cNvSpPr/>
      </dsp:nvSpPr>
      <dsp:spPr>
        <a:xfrm>
          <a:off x="708558" y="1606203"/>
          <a:ext cx="1948536" cy="115731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2456" rIns="0" bIns="99060" numCol="1" spcCol="1270" anchor="ctr" anchorCtr="0">
          <a:noAutofit/>
        </a:bodyPr>
        <a:lstStyle/>
        <a:p>
          <a:pPr lvl="0" algn="ctr" defTabSz="1155700">
            <a:lnSpc>
              <a:spcPct val="90000"/>
            </a:lnSpc>
            <a:spcBef>
              <a:spcPct val="0"/>
            </a:spcBef>
            <a:spcAft>
              <a:spcPct val="35000"/>
            </a:spcAft>
          </a:pPr>
          <a:r>
            <a:rPr lang="it-IT" sz="2600" b="1" kern="1200" dirty="0">
              <a:solidFill>
                <a:srgbClr val="0070C0"/>
              </a:solidFill>
              <a:latin typeface="Arial Narrow" panose="020B0606020202030204" pitchFamily="34" charset="0"/>
            </a:rPr>
            <a:t>INTERESSE PRIMARIO «A»</a:t>
          </a:r>
        </a:p>
      </dsp:txBody>
      <dsp:txXfrm>
        <a:off x="708558" y="1606203"/>
        <a:ext cx="1948536" cy="1157312"/>
      </dsp:txXfrm>
    </dsp:sp>
    <dsp:sp modelId="{C56600F0-B4C2-4687-8E43-F3A73D0A3368}">
      <dsp:nvSpPr>
        <dsp:cNvPr id="0" name=""/>
        <dsp:cNvSpPr/>
      </dsp:nvSpPr>
      <dsp:spPr>
        <a:xfrm>
          <a:off x="2952328" y="1984101"/>
          <a:ext cx="2302815" cy="115731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2456" rIns="0" bIns="99060" numCol="1" spcCol="1270" anchor="ctr" anchorCtr="0">
          <a:noAutofit/>
        </a:bodyPr>
        <a:lstStyle/>
        <a:p>
          <a:pPr lvl="0" algn="ctr" defTabSz="1155700">
            <a:lnSpc>
              <a:spcPct val="90000"/>
            </a:lnSpc>
            <a:spcBef>
              <a:spcPct val="0"/>
            </a:spcBef>
            <a:spcAft>
              <a:spcPct val="35000"/>
            </a:spcAft>
          </a:pPr>
          <a:r>
            <a:rPr lang="it-IT" sz="2600" b="1" kern="1200" dirty="0">
              <a:solidFill>
                <a:srgbClr val="00B0F0"/>
              </a:solidFill>
              <a:latin typeface="Arial Narrow" panose="020B0606020202030204" pitchFamily="34" charset="0"/>
            </a:rPr>
            <a:t>INTERESSE PRIMARIO «B»</a:t>
          </a:r>
        </a:p>
      </dsp:txBody>
      <dsp:txXfrm>
        <a:off x="2952328" y="1984101"/>
        <a:ext cx="2302815" cy="115731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7CF02B-89A9-4031-800A-C565008F8241}">
      <dsp:nvSpPr>
        <dsp:cNvPr id="0" name=""/>
        <dsp:cNvSpPr/>
      </dsp:nvSpPr>
      <dsp:spPr>
        <a:xfrm>
          <a:off x="1196887" y="987881"/>
          <a:ext cx="2241536" cy="1495105"/>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376936" rIns="376936" bIns="376936" numCol="1" spcCol="1270" anchor="ctr" anchorCtr="0">
          <a:noAutofit/>
        </a:bodyPr>
        <a:lstStyle/>
        <a:p>
          <a:pPr lvl="0" algn="l" defTabSz="2355850">
            <a:lnSpc>
              <a:spcPct val="90000"/>
            </a:lnSpc>
            <a:spcBef>
              <a:spcPct val="0"/>
            </a:spcBef>
            <a:spcAft>
              <a:spcPct val="35000"/>
            </a:spcAft>
          </a:pPr>
          <a:r>
            <a:rPr lang="it-IT" sz="5300" kern="1200" dirty="0">
              <a:latin typeface="Bahnschrift SemiBold SemiConden" panose="020B0502040204020203" pitchFamily="34" charset="0"/>
            </a:rPr>
            <a:t>…</a:t>
          </a:r>
        </a:p>
      </dsp:txBody>
      <dsp:txXfrm>
        <a:off x="1555533" y="987881"/>
        <a:ext cx="1882890" cy="1495105"/>
      </dsp:txXfrm>
    </dsp:sp>
    <dsp:sp modelId="{CB2D5D05-68AE-4486-88BA-C018147D5472}">
      <dsp:nvSpPr>
        <dsp:cNvPr id="0" name=""/>
        <dsp:cNvSpPr/>
      </dsp:nvSpPr>
      <dsp:spPr>
        <a:xfrm>
          <a:off x="1196887" y="2482987"/>
          <a:ext cx="2241536" cy="1495105"/>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376936" rIns="376936" bIns="376936" numCol="1" spcCol="1270" anchor="ctr" anchorCtr="0">
          <a:noAutofit/>
        </a:bodyPr>
        <a:lstStyle/>
        <a:p>
          <a:pPr lvl="0" algn="l" defTabSz="2355850">
            <a:lnSpc>
              <a:spcPct val="90000"/>
            </a:lnSpc>
            <a:spcBef>
              <a:spcPct val="0"/>
            </a:spcBef>
            <a:spcAft>
              <a:spcPct val="35000"/>
            </a:spcAft>
          </a:pPr>
          <a:r>
            <a:rPr lang="it-IT" sz="5300" kern="1200" dirty="0">
              <a:latin typeface="Bahnschrift SemiBold SemiConden" panose="020B0502040204020203" pitchFamily="34" charset="0"/>
            </a:rPr>
            <a:t>…</a:t>
          </a:r>
        </a:p>
      </dsp:txBody>
      <dsp:txXfrm>
        <a:off x="1555533" y="2482987"/>
        <a:ext cx="1882890" cy="1495105"/>
      </dsp:txXfrm>
    </dsp:sp>
    <dsp:sp modelId="{998ED0FB-D1DD-49F2-9918-7C17AC3894D3}">
      <dsp:nvSpPr>
        <dsp:cNvPr id="0" name=""/>
        <dsp:cNvSpPr/>
      </dsp:nvSpPr>
      <dsp:spPr>
        <a:xfrm>
          <a:off x="1401" y="390138"/>
          <a:ext cx="1494357" cy="1494357"/>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r>
            <a:rPr lang="it-IT" sz="2700" kern="1200" dirty="0">
              <a:latin typeface="Bahnschrift SemiBold SemiConden" panose="020B0502040204020203" pitchFamily="34" charset="0"/>
            </a:rPr>
            <a:t>Articolo 9</a:t>
          </a:r>
        </a:p>
      </dsp:txBody>
      <dsp:txXfrm>
        <a:off x="220245" y="608982"/>
        <a:ext cx="1056669" cy="1056669"/>
      </dsp:txXfrm>
    </dsp:sp>
    <dsp:sp modelId="{46A47452-7DB8-49CA-BDAB-85944319891D}">
      <dsp:nvSpPr>
        <dsp:cNvPr id="0" name=""/>
        <dsp:cNvSpPr/>
      </dsp:nvSpPr>
      <dsp:spPr>
        <a:xfrm>
          <a:off x="4932782" y="987881"/>
          <a:ext cx="2241536" cy="1495105"/>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376936" rIns="376936" bIns="376936" numCol="1" spcCol="1270" anchor="ctr" anchorCtr="0">
          <a:noAutofit/>
        </a:bodyPr>
        <a:lstStyle/>
        <a:p>
          <a:pPr lvl="0" algn="l" defTabSz="2355850">
            <a:lnSpc>
              <a:spcPct val="90000"/>
            </a:lnSpc>
            <a:spcBef>
              <a:spcPct val="0"/>
            </a:spcBef>
            <a:spcAft>
              <a:spcPct val="35000"/>
            </a:spcAft>
          </a:pPr>
          <a:r>
            <a:rPr lang="it-IT" sz="5300" kern="1200" dirty="0">
              <a:latin typeface="Bahnschrift SemiBold SemiConden" panose="020B0502040204020203" pitchFamily="34" charset="0"/>
            </a:rPr>
            <a:t>…</a:t>
          </a:r>
        </a:p>
      </dsp:txBody>
      <dsp:txXfrm>
        <a:off x="5291428" y="987881"/>
        <a:ext cx="1882890" cy="1495105"/>
      </dsp:txXfrm>
    </dsp:sp>
    <dsp:sp modelId="{D4E2C8E3-A02E-4FF4-BAEE-77D538695140}">
      <dsp:nvSpPr>
        <dsp:cNvPr id="0" name=""/>
        <dsp:cNvSpPr/>
      </dsp:nvSpPr>
      <dsp:spPr>
        <a:xfrm>
          <a:off x="4932782" y="2482987"/>
          <a:ext cx="2241536" cy="1495105"/>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376936" rIns="376936" bIns="376936" numCol="1" spcCol="1270" anchor="ctr" anchorCtr="0">
          <a:noAutofit/>
        </a:bodyPr>
        <a:lstStyle/>
        <a:p>
          <a:pPr lvl="0" algn="l" defTabSz="2355850">
            <a:lnSpc>
              <a:spcPct val="90000"/>
            </a:lnSpc>
            <a:spcBef>
              <a:spcPct val="0"/>
            </a:spcBef>
            <a:spcAft>
              <a:spcPct val="35000"/>
            </a:spcAft>
          </a:pPr>
          <a:r>
            <a:rPr lang="it-IT" sz="5300" kern="1200" dirty="0">
              <a:latin typeface="Bahnschrift SemiBold SemiConden" panose="020B0502040204020203" pitchFamily="34" charset="0"/>
            </a:rPr>
            <a:t>…</a:t>
          </a:r>
        </a:p>
      </dsp:txBody>
      <dsp:txXfrm>
        <a:off x="5291428" y="2482987"/>
        <a:ext cx="1882890" cy="1495105"/>
      </dsp:txXfrm>
    </dsp:sp>
    <dsp:sp modelId="{226D4F63-DC17-476A-873B-3C761BF80676}">
      <dsp:nvSpPr>
        <dsp:cNvPr id="0" name=""/>
        <dsp:cNvSpPr/>
      </dsp:nvSpPr>
      <dsp:spPr>
        <a:xfrm>
          <a:off x="3737296" y="390138"/>
          <a:ext cx="1494357" cy="1494357"/>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r>
            <a:rPr lang="it-IT" sz="2700" kern="1200" dirty="0">
              <a:latin typeface="Bahnschrift SemiBold SemiConden" panose="020B0502040204020203" pitchFamily="34" charset="0"/>
            </a:rPr>
            <a:t>Articolo 10</a:t>
          </a:r>
        </a:p>
      </dsp:txBody>
      <dsp:txXfrm>
        <a:off x="3956140" y="608982"/>
        <a:ext cx="1056669" cy="105666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7CF02B-89A9-4031-800A-C565008F8241}">
      <dsp:nvSpPr>
        <dsp:cNvPr id="0" name=""/>
        <dsp:cNvSpPr/>
      </dsp:nvSpPr>
      <dsp:spPr>
        <a:xfrm>
          <a:off x="-352939" y="111246"/>
          <a:ext cx="3209064" cy="571571"/>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kern="1200" dirty="0">
              <a:latin typeface="Bahnschrift SemiBold SemiConden" panose="020B0502040204020203" pitchFamily="34" charset="0"/>
            </a:rPr>
            <a:t>rapporti intercorsi negli ultimi tre anni con </a:t>
          </a:r>
          <a:r>
            <a:rPr lang="it-IT" sz="1400" kern="1200" dirty="0">
              <a:solidFill>
                <a:srgbClr val="C00000"/>
              </a:solidFill>
              <a:latin typeface="Bahnschrift SemiBold SemiConden" panose="020B0502040204020203" pitchFamily="34" charset="0"/>
            </a:rPr>
            <a:t>soggetti privati</a:t>
          </a:r>
        </a:p>
      </dsp:txBody>
      <dsp:txXfrm>
        <a:off x="160511" y="111246"/>
        <a:ext cx="2695613" cy="571571"/>
      </dsp:txXfrm>
    </dsp:sp>
    <dsp:sp modelId="{CB2D5D05-68AE-4486-88BA-C018147D5472}">
      <dsp:nvSpPr>
        <dsp:cNvPr id="0" name=""/>
        <dsp:cNvSpPr/>
      </dsp:nvSpPr>
      <dsp:spPr>
        <a:xfrm>
          <a:off x="-352939" y="831946"/>
          <a:ext cx="3209064" cy="991773"/>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kern="1200" dirty="0">
              <a:latin typeface="Bahnschrift SemiBold SemiConden" panose="020B0502040204020203" pitchFamily="34" charset="0"/>
            </a:rPr>
            <a:t>rapporti intercorsi o attuali tra </a:t>
          </a:r>
          <a:r>
            <a:rPr lang="it-IT" sz="1400" kern="1200" dirty="0">
              <a:solidFill>
                <a:srgbClr val="C00000"/>
              </a:solidFill>
              <a:latin typeface="Bahnschrift SemiBold SemiConden" panose="020B0502040204020203" pitchFamily="34" charset="0"/>
            </a:rPr>
            <a:t>parenti o affini entro il secondo grado, il coniuge o il convivente e soggetti privati</a:t>
          </a:r>
        </a:p>
      </dsp:txBody>
      <dsp:txXfrm>
        <a:off x="160511" y="831946"/>
        <a:ext cx="2695613" cy="991773"/>
      </dsp:txXfrm>
    </dsp:sp>
    <dsp:sp modelId="{D18169D9-AAE7-4DD9-A121-BD24746D743C}">
      <dsp:nvSpPr>
        <dsp:cNvPr id="0" name=""/>
        <dsp:cNvSpPr/>
      </dsp:nvSpPr>
      <dsp:spPr>
        <a:xfrm>
          <a:off x="-352939" y="1951643"/>
          <a:ext cx="3209064" cy="571571"/>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kern="1200" dirty="0">
              <a:latin typeface="Bahnschrift SemiBold SemiConden" panose="020B0502040204020203" pitchFamily="34" charset="0"/>
            </a:rPr>
            <a:t>sono ancora </a:t>
          </a:r>
          <a:r>
            <a:rPr lang="it-IT" sz="1400" kern="1200" dirty="0">
              <a:solidFill>
                <a:srgbClr val="C00000"/>
              </a:solidFill>
              <a:latin typeface="Bahnschrift SemiBold SemiConden" panose="020B0502040204020203" pitchFamily="34" charset="0"/>
            </a:rPr>
            <a:t>in corso</a:t>
          </a:r>
          <a:r>
            <a:rPr lang="it-IT" sz="1400" kern="1200" dirty="0">
              <a:latin typeface="Bahnschrift SemiBold SemiConden" panose="020B0502040204020203" pitchFamily="34" charset="0"/>
            </a:rPr>
            <a:t>?</a:t>
          </a:r>
        </a:p>
      </dsp:txBody>
      <dsp:txXfrm>
        <a:off x="160511" y="1951643"/>
        <a:ext cx="2695613" cy="571571"/>
      </dsp:txXfrm>
    </dsp:sp>
    <dsp:sp modelId="{998ED0FB-D1DD-49F2-9918-7C17AC3894D3}">
      <dsp:nvSpPr>
        <dsp:cNvPr id="0" name=""/>
        <dsp:cNvSpPr/>
      </dsp:nvSpPr>
      <dsp:spPr>
        <a:xfrm>
          <a:off x="775750" y="2674722"/>
          <a:ext cx="1478253" cy="1292499"/>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it-IT" sz="2000" kern="1200" dirty="0">
              <a:solidFill>
                <a:srgbClr val="C00000"/>
              </a:solidFill>
              <a:latin typeface="Bahnschrift SemiBold SemiConden" panose="020B0502040204020203" pitchFamily="34" charset="0"/>
            </a:rPr>
            <a:t>Articolo 9</a:t>
          </a:r>
        </a:p>
      </dsp:txBody>
      <dsp:txXfrm>
        <a:off x="992235" y="2864004"/>
        <a:ext cx="1045283" cy="913935"/>
      </dsp:txXfrm>
    </dsp:sp>
    <dsp:sp modelId="{46A47452-7DB8-49CA-BDAB-85944319891D}">
      <dsp:nvSpPr>
        <dsp:cNvPr id="0" name=""/>
        <dsp:cNvSpPr/>
      </dsp:nvSpPr>
      <dsp:spPr>
        <a:xfrm>
          <a:off x="3331564" y="111240"/>
          <a:ext cx="4253206" cy="571571"/>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b="1" i="0" kern="1200" dirty="0">
              <a:latin typeface="Bahnschrift SemiBold SemiConden" panose="020B0502040204020203" pitchFamily="34" charset="0"/>
            </a:rPr>
            <a:t>interessi </a:t>
          </a:r>
          <a:r>
            <a:rPr lang="it-IT" sz="1400" b="1" i="0" kern="1200" dirty="0">
              <a:solidFill>
                <a:srgbClr val="C00000"/>
              </a:solidFill>
              <a:latin typeface="Bahnschrift SemiBold SemiConden" panose="020B0502040204020203" pitchFamily="34" charset="0"/>
            </a:rPr>
            <a:t>propri</a:t>
          </a:r>
          <a:r>
            <a:rPr lang="it-IT" sz="1400" b="1" i="0" kern="1200" dirty="0">
              <a:latin typeface="Bahnschrift SemiBold SemiConden" panose="020B0502040204020203" pitchFamily="34" charset="0"/>
            </a:rPr>
            <a:t>, </a:t>
          </a:r>
          <a:endParaRPr lang="it-IT" sz="1400" i="0" kern="1200" dirty="0">
            <a:latin typeface="Bahnschrift SemiBold SemiConden" panose="020B0502040204020203" pitchFamily="34" charset="0"/>
          </a:endParaRPr>
        </a:p>
      </dsp:txBody>
      <dsp:txXfrm>
        <a:off x="4012077" y="111240"/>
        <a:ext cx="3572693" cy="571571"/>
      </dsp:txXfrm>
    </dsp:sp>
    <dsp:sp modelId="{26BC55CD-4840-44C9-A476-597A6AD2C504}">
      <dsp:nvSpPr>
        <dsp:cNvPr id="0" name=""/>
        <dsp:cNvSpPr/>
      </dsp:nvSpPr>
      <dsp:spPr>
        <a:xfrm>
          <a:off x="3331564" y="682811"/>
          <a:ext cx="4253206" cy="571571"/>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b="1" i="0" kern="1200" dirty="0">
              <a:latin typeface="Bahnschrift SemiBold SemiConden" panose="020B0502040204020203" pitchFamily="34" charset="0"/>
            </a:rPr>
            <a:t>interessi di suoi </a:t>
          </a:r>
          <a:r>
            <a:rPr lang="it-IT" sz="1400" b="1" i="0" kern="1200" dirty="0">
              <a:solidFill>
                <a:srgbClr val="C00000"/>
              </a:solidFill>
              <a:latin typeface="Bahnschrift SemiBold SemiConden" panose="020B0502040204020203" pitchFamily="34" charset="0"/>
            </a:rPr>
            <a:t>parenti, affini </a:t>
          </a:r>
          <a:r>
            <a:rPr lang="it-IT" sz="1400" b="1" i="0" kern="1200" dirty="0">
              <a:latin typeface="Bahnschrift SemiBold SemiConden" panose="020B0502040204020203" pitchFamily="34" charset="0"/>
            </a:rPr>
            <a:t>entro </a:t>
          </a:r>
          <a:br>
            <a:rPr lang="it-IT" sz="1400" b="1" i="0" kern="1200" dirty="0">
              <a:latin typeface="Bahnschrift SemiBold SemiConden" panose="020B0502040204020203" pitchFamily="34" charset="0"/>
            </a:rPr>
          </a:br>
          <a:r>
            <a:rPr lang="it-IT" sz="1400" b="1" i="0" kern="1200" dirty="0">
              <a:latin typeface="Bahnschrift SemiBold SemiConden" panose="020B0502040204020203" pitchFamily="34" charset="0"/>
            </a:rPr>
            <a:t>il secondo grado, </a:t>
          </a:r>
          <a:endParaRPr lang="it-IT" sz="1400" i="0" kern="1200" dirty="0">
            <a:latin typeface="Bahnschrift SemiBold SemiConden" panose="020B0502040204020203" pitchFamily="34" charset="0"/>
          </a:endParaRPr>
        </a:p>
      </dsp:txBody>
      <dsp:txXfrm>
        <a:off x="4012077" y="682811"/>
        <a:ext cx="3572693" cy="571571"/>
      </dsp:txXfrm>
    </dsp:sp>
    <dsp:sp modelId="{B859F46C-B2F5-43DB-BDAD-BA6AF084BC89}">
      <dsp:nvSpPr>
        <dsp:cNvPr id="0" name=""/>
        <dsp:cNvSpPr/>
      </dsp:nvSpPr>
      <dsp:spPr>
        <a:xfrm>
          <a:off x="3331564" y="1254383"/>
          <a:ext cx="4253206" cy="571571"/>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b="1" i="0" kern="1200" dirty="0">
              <a:latin typeface="Bahnschrift SemiBold SemiConden" panose="020B0502040204020203" pitchFamily="34" charset="0"/>
            </a:rPr>
            <a:t>Interessi del </a:t>
          </a:r>
          <a:r>
            <a:rPr lang="it-IT" sz="1400" b="1" i="0" kern="1200" dirty="0">
              <a:solidFill>
                <a:srgbClr val="C00000"/>
              </a:solidFill>
              <a:latin typeface="Bahnschrift SemiBold SemiConden" panose="020B0502040204020203" pitchFamily="34" charset="0"/>
            </a:rPr>
            <a:t>coniuge</a:t>
          </a:r>
          <a:r>
            <a:rPr lang="it-IT" sz="1400" b="1" i="0" kern="1200" dirty="0">
              <a:latin typeface="Bahnschrift SemiBold SemiConden" panose="020B0502040204020203" pitchFamily="34" charset="0"/>
            </a:rPr>
            <a:t> o di </a:t>
          </a:r>
          <a:r>
            <a:rPr lang="it-IT" sz="1400" b="1" i="0" kern="1200" dirty="0">
              <a:solidFill>
                <a:srgbClr val="C00000"/>
              </a:solidFill>
              <a:latin typeface="Bahnschrift SemiBold SemiConden" panose="020B0502040204020203" pitchFamily="34" charset="0"/>
            </a:rPr>
            <a:t>conviventi</a:t>
          </a:r>
          <a:r>
            <a:rPr lang="it-IT" sz="1400" b="1" i="0" kern="1200" dirty="0">
              <a:latin typeface="Bahnschrift SemiBold SemiConden" panose="020B0502040204020203" pitchFamily="34" charset="0"/>
            </a:rPr>
            <a:t>, </a:t>
          </a:r>
          <a:endParaRPr lang="it-IT" sz="1400" i="0" kern="1200" dirty="0">
            <a:latin typeface="Bahnschrift SemiBold SemiConden" panose="020B0502040204020203" pitchFamily="34" charset="0"/>
          </a:endParaRPr>
        </a:p>
      </dsp:txBody>
      <dsp:txXfrm>
        <a:off x="4012077" y="1254383"/>
        <a:ext cx="3572693" cy="571571"/>
      </dsp:txXfrm>
    </dsp:sp>
    <dsp:sp modelId="{90582993-C296-4444-BCEA-FB115DEDF9B1}">
      <dsp:nvSpPr>
        <dsp:cNvPr id="0" name=""/>
        <dsp:cNvSpPr/>
      </dsp:nvSpPr>
      <dsp:spPr>
        <a:xfrm>
          <a:off x="3331564" y="1825954"/>
          <a:ext cx="4253206" cy="571571"/>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b="1" i="0" kern="1200" dirty="0">
              <a:latin typeface="Bahnschrift SemiBold SemiConden" panose="020B0502040204020203" pitchFamily="34" charset="0"/>
            </a:rPr>
            <a:t>Interessi di persone con le quali abbia rapporti di </a:t>
          </a:r>
          <a:r>
            <a:rPr lang="it-IT" sz="1400" b="1" i="0" kern="1200" dirty="0">
              <a:solidFill>
                <a:srgbClr val="C00000"/>
              </a:solidFill>
              <a:latin typeface="Bahnschrift SemiBold SemiConden" panose="020B0502040204020203" pitchFamily="34" charset="0"/>
            </a:rPr>
            <a:t>frequentazione abituale</a:t>
          </a:r>
          <a:r>
            <a:rPr lang="it-IT" sz="1400" b="1" i="0" kern="1200" dirty="0">
              <a:latin typeface="Bahnschrift SemiBold SemiConden" panose="020B0502040204020203" pitchFamily="34" charset="0"/>
            </a:rPr>
            <a:t>, </a:t>
          </a:r>
          <a:endParaRPr lang="it-IT" sz="1400" i="0" kern="1200" dirty="0">
            <a:latin typeface="Bahnschrift SemiBold SemiConden" panose="020B0502040204020203" pitchFamily="34" charset="0"/>
          </a:endParaRPr>
        </a:p>
      </dsp:txBody>
      <dsp:txXfrm>
        <a:off x="4012077" y="1825954"/>
        <a:ext cx="3572693" cy="571571"/>
      </dsp:txXfrm>
    </dsp:sp>
    <dsp:sp modelId="{0286C3EF-DAD7-4C3F-8AB7-8D5633721CB7}">
      <dsp:nvSpPr>
        <dsp:cNvPr id="0" name=""/>
        <dsp:cNvSpPr/>
      </dsp:nvSpPr>
      <dsp:spPr>
        <a:xfrm>
          <a:off x="3331564" y="2397526"/>
          <a:ext cx="4253206" cy="755525"/>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b="1" i="0" kern="1200" dirty="0">
              <a:latin typeface="Bahnschrift SemiBold SemiConden" panose="020B0502040204020203" pitchFamily="34" charset="0"/>
            </a:rPr>
            <a:t>Interessi di soggetti od organizzazioni con cui egli o il coniuge abbia </a:t>
          </a:r>
          <a:r>
            <a:rPr lang="it-IT" sz="1400" b="1" i="0" kern="1200" dirty="0">
              <a:solidFill>
                <a:srgbClr val="C00000"/>
              </a:solidFill>
              <a:latin typeface="Bahnschrift SemiBold SemiConden" panose="020B0502040204020203" pitchFamily="34" charset="0"/>
            </a:rPr>
            <a:t>causa pendente </a:t>
          </a:r>
          <a:r>
            <a:rPr lang="it-IT" sz="1400" b="1" i="0" kern="1200" dirty="0">
              <a:solidFill>
                <a:schemeClr val="tx1"/>
              </a:solidFill>
              <a:latin typeface="Bahnschrift SemiBold SemiConden" panose="020B0502040204020203" pitchFamily="34" charset="0"/>
            </a:rPr>
            <a:t>o</a:t>
          </a:r>
          <a:r>
            <a:rPr lang="it-IT" sz="1400" b="1" i="0" kern="1200" dirty="0">
              <a:solidFill>
                <a:srgbClr val="C00000"/>
              </a:solidFill>
              <a:latin typeface="Bahnschrift SemiBold SemiConden" panose="020B0502040204020203" pitchFamily="34" charset="0"/>
            </a:rPr>
            <a:t> grave inimicizia </a:t>
          </a:r>
          <a:r>
            <a:rPr lang="it-IT" sz="1400" b="1" i="0" kern="1200" dirty="0">
              <a:latin typeface="Bahnschrift SemiBold SemiConden" panose="020B0502040204020203" pitchFamily="34" charset="0"/>
            </a:rPr>
            <a:t>o rapporti di credito o debito significativi, </a:t>
          </a:r>
          <a:endParaRPr lang="it-IT" sz="1400" i="0" kern="1200" dirty="0">
            <a:latin typeface="Bahnschrift SemiBold SemiConden" panose="020B0502040204020203" pitchFamily="34" charset="0"/>
          </a:endParaRPr>
        </a:p>
      </dsp:txBody>
      <dsp:txXfrm>
        <a:off x="4012077" y="2397526"/>
        <a:ext cx="3572693" cy="755525"/>
      </dsp:txXfrm>
    </dsp:sp>
    <dsp:sp modelId="{EE287D81-2780-4CE7-93C4-62FD4F9F3713}">
      <dsp:nvSpPr>
        <dsp:cNvPr id="0" name=""/>
        <dsp:cNvSpPr/>
      </dsp:nvSpPr>
      <dsp:spPr>
        <a:xfrm>
          <a:off x="3331564" y="3153051"/>
          <a:ext cx="4253206" cy="571571"/>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b="1" i="0" kern="1200" dirty="0">
              <a:latin typeface="Bahnschrift SemiBold SemiConden" panose="020B0502040204020203" pitchFamily="34" charset="0"/>
            </a:rPr>
            <a:t>Interessi di soggetti od organizzazioni di cui sia </a:t>
          </a:r>
          <a:r>
            <a:rPr lang="it-IT" sz="1400" b="1" i="0" kern="1200" dirty="0">
              <a:solidFill>
                <a:srgbClr val="C00000"/>
              </a:solidFill>
              <a:latin typeface="Bahnschrift SemiBold SemiConden" panose="020B0502040204020203" pitchFamily="34" charset="0"/>
            </a:rPr>
            <a:t>tutore, curatore, procuratore o agente</a:t>
          </a:r>
          <a:r>
            <a:rPr lang="it-IT" sz="1400" b="1" i="0" kern="1200" dirty="0">
              <a:latin typeface="Bahnschrift SemiBold SemiConden" panose="020B0502040204020203" pitchFamily="34" charset="0"/>
            </a:rPr>
            <a:t>, </a:t>
          </a:r>
          <a:endParaRPr lang="it-IT" sz="1400" i="0" kern="1200" dirty="0">
            <a:latin typeface="Bahnschrift SemiBold SemiConden" panose="020B0502040204020203" pitchFamily="34" charset="0"/>
          </a:endParaRPr>
        </a:p>
      </dsp:txBody>
      <dsp:txXfrm>
        <a:off x="4012077" y="3153051"/>
        <a:ext cx="3572693" cy="571571"/>
      </dsp:txXfrm>
    </dsp:sp>
    <dsp:sp modelId="{CFE521EC-9335-4504-B0FD-AC804DA98895}">
      <dsp:nvSpPr>
        <dsp:cNvPr id="0" name=""/>
        <dsp:cNvSpPr/>
      </dsp:nvSpPr>
      <dsp:spPr>
        <a:xfrm>
          <a:off x="3331564" y="3724623"/>
          <a:ext cx="4253206" cy="776811"/>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b="1" i="0" kern="1200" dirty="0">
              <a:latin typeface="Bahnschrift SemiBold SemiConden" panose="020B0502040204020203" pitchFamily="34" charset="0"/>
            </a:rPr>
            <a:t>Interessi di enti , associazioni anche non riconosciute, comitati, società o stabilimenti di cui sia </a:t>
          </a:r>
          <a:r>
            <a:rPr lang="it-IT" sz="1400" b="1" i="0" kern="1200" dirty="0">
              <a:solidFill>
                <a:srgbClr val="C00000"/>
              </a:solidFill>
              <a:latin typeface="Bahnschrift SemiBold SemiConden" panose="020B0502040204020203" pitchFamily="34" charset="0"/>
            </a:rPr>
            <a:t>amministratore o gerente o dirigente</a:t>
          </a:r>
          <a:endParaRPr lang="it-IT" sz="1400" i="0" kern="1200" dirty="0">
            <a:solidFill>
              <a:srgbClr val="C00000"/>
            </a:solidFill>
            <a:latin typeface="Bahnschrift SemiBold SemiConden" panose="020B0502040204020203" pitchFamily="34" charset="0"/>
          </a:endParaRPr>
        </a:p>
      </dsp:txBody>
      <dsp:txXfrm>
        <a:off x="4012077" y="3724623"/>
        <a:ext cx="3572693" cy="776811"/>
      </dsp:txXfrm>
    </dsp:sp>
    <dsp:sp modelId="{226D4F63-DC17-476A-873B-3C761BF80676}">
      <dsp:nvSpPr>
        <dsp:cNvPr id="0" name=""/>
        <dsp:cNvSpPr/>
      </dsp:nvSpPr>
      <dsp:spPr>
        <a:xfrm>
          <a:off x="6437390" y="0"/>
          <a:ext cx="1310912" cy="1309969"/>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it-IT" sz="1800" kern="1200" dirty="0">
              <a:solidFill>
                <a:srgbClr val="C00000"/>
              </a:solidFill>
              <a:latin typeface="Bahnschrift SemiBold SemiConden" panose="020B0502040204020203" pitchFamily="34" charset="0"/>
            </a:rPr>
            <a:t>Articolo 10</a:t>
          </a:r>
        </a:p>
      </dsp:txBody>
      <dsp:txXfrm>
        <a:off x="6629369" y="191841"/>
        <a:ext cx="926954" cy="92628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7CF02B-89A9-4031-800A-C565008F8241}">
      <dsp:nvSpPr>
        <dsp:cNvPr id="0" name=""/>
        <dsp:cNvSpPr/>
      </dsp:nvSpPr>
      <dsp:spPr>
        <a:xfrm>
          <a:off x="-352939" y="111246"/>
          <a:ext cx="3209064" cy="571571"/>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kern="1200" dirty="0">
              <a:latin typeface="Bahnschrift SemiBold SemiConden" panose="020B0502040204020203" pitchFamily="34" charset="0"/>
            </a:rPr>
            <a:t>rapporti intercorsi negli ultimi tre anni con </a:t>
          </a:r>
          <a:r>
            <a:rPr lang="it-IT" sz="1400" kern="1200" dirty="0">
              <a:solidFill>
                <a:srgbClr val="C00000"/>
              </a:solidFill>
              <a:latin typeface="Bahnschrift SemiBold SemiConden" panose="020B0502040204020203" pitchFamily="34" charset="0"/>
            </a:rPr>
            <a:t>soggetti privati</a:t>
          </a:r>
        </a:p>
      </dsp:txBody>
      <dsp:txXfrm>
        <a:off x="160511" y="111246"/>
        <a:ext cx="2695613" cy="571571"/>
      </dsp:txXfrm>
    </dsp:sp>
    <dsp:sp modelId="{CB2D5D05-68AE-4486-88BA-C018147D5472}">
      <dsp:nvSpPr>
        <dsp:cNvPr id="0" name=""/>
        <dsp:cNvSpPr/>
      </dsp:nvSpPr>
      <dsp:spPr>
        <a:xfrm>
          <a:off x="-352939" y="831946"/>
          <a:ext cx="3209064" cy="991773"/>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kern="1200" dirty="0">
              <a:latin typeface="Bahnschrift SemiBold SemiConden" panose="020B0502040204020203" pitchFamily="34" charset="0"/>
            </a:rPr>
            <a:t>rapporti intercorsi o attuali tra </a:t>
          </a:r>
          <a:r>
            <a:rPr lang="it-IT" sz="1400" kern="1200" dirty="0">
              <a:solidFill>
                <a:srgbClr val="C00000"/>
              </a:solidFill>
              <a:latin typeface="Bahnschrift SemiBold SemiConden" panose="020B0502040204020203" pitchFamily="34" charset="0"/>
            </a:rPr>
            <a:t>parenti o affini entro il secondo grado, il coniuge o il convivente e soggetti privati</a:t>
          </a:r>
        </a:p>
      </dsp:txBody>
      <dsp:txXfrm>
        <a:off x="160511" y="831946"/>
        <a:ext cx="2695613" cy="991773"/>
      </dsp:txXfrm>
    </dsp:sp>
    <dsp:sp modelId="{D18169D9-AAE7-4DD9-A121-BD24746D743C}">
      <dsp:nvSpPr>
        <dsp:cNvPr id="0" name=""/>
        <dsp:cNvSpPr/>
      </dsp:nvSpPr>
      <dsp:spPr>
        <a:xfrm>
          <a:off x="-352939" y="1951643"/>
          <a:ext cx="3209064" cy="571571"/>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kern="1200" dirty="0">
              <a:latin typeface="Bahnschrift SemiBold SemiConden" panose="020B0502040204020203" pitchFamily="34" charset="0"/>
            </a:rPr>
            <a:t>sono ancora </a:t>
          </a:r>
          <a:r>
            <a:rPr lang="it-IT" sz="1400" kern="1200" dirty="0">
              <a:solidFill>
                <a:srgbClr val="C00000"/>
              </a:solidFill>
              <a:latin typeface="Bahnschrift SemiBold SemiConden" panose="020B0502040204020203" pitchFamily="34" charset="0"/>
            </a:rPr>
            <a:t>in corso</a:t>
          </a:r>
          <a:r>
            <a:rPr lang="it-IT" sz="1400" kern="1200" dirty="0">
              <a:latin typeface="Bahnschrift SemiBold SemiConden" panose="020B0502040204020203" pitchFamily="34" charset="0"/>
            </a:rPr>
            <a:t>?</a:t>
          </a:r>
        </a:p>
      </dsp:txBody>
      <dsp:txXfrm>
        <a:off x="160511" y="1951643"/>
        <a:ext cx="2695613" cy="571571"/>
      </dsp:txXfrm>
    </dsp:sp>
    <dsp:sp modelId="{998ED0FB-D1DD-49F2-9918-7C17AC3894D3}">
      <dsp:nvSpPr>
        <dsp:cNvPr id="0" name=""/>
        <dsp:cNvSpPr/>
      </dsp:nvSpPr>
      <dsp:spPr>
        <a:xfrm>
          <a:off x="775750" y="2674722"/>
          <a:ext cx="1478253" cy="1292499"/>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it-IT" sz="2000" kern="1200" dirty="0">
              <a:solidFill>
                <a:srgbClr val="C00000"/>
              </a:solidFill>
              <a:latin typeface="Bahnschrift SemiBold SemiConden" panose="020B0502040204020203" pitchFamily="34" charset="0"/>
            </a:rPr>
            <a:t>Articolo 9</a:t>
          </a:r>
        </a:p>
      </dsp:txBody>
      <dsp:txXfrm>
        <a:off x="992235" y="2864004"/>
        <a:ext cx="1045283" cy="913935"/>
      </dsp:txXfrm>
    </dsp:sp>
    <dsp:sp modelId="{46A47452-7DB8-49CA-BDAB-85944319891D}">
      <dsp:nvSpPr>
        <dsp:cNvPr id="0" name=""/>
        <dsp:cNvSpPr/>
      </dsp:nvSpPr>
      <dsp:spPr>
        <a:xfrm>
          <a:off x="3331564" y="111240"/>
          <a:ext cx="4253206" cy="571571"/>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b="1" i="0" kern="1200" dirty="0">
              <a:latin typeface="Bahnschrift SemiBold SemiConden" panose="020B0502040204020203" pitchFamily="34" charset="0"/>
            </a:rPr>
            <a:t>interessi </a:t>
          </a:r>
          <a:r>
            <a:rPr lang="it-IT" sz="1400" b="1" i="0" kern="1200" dirty="0">
              <a:solidFill>
                <a:srgbClr val="C00000"/>
              </a:solidFill>
              <a:latin typeface="Bahnschrift SemiBold SemiConden" panose="020B0502040204020203" pitchFamily="34" charset="0"/>
            </a:rPr>
            <a:t>propri</a:t>
          </a:r>
          <a:r>
            <a:rPr lang="it-IT" sz="1400" b="1" i="0" kern="1200" dirty="0">
              <a:latin typeface="Bahnschrift SemiBold SemiConden" panose="020B0502040204020203" pitchFamily="34" charset="0"/>
            </a:rPr>
            <a:t>, </a:t>
          </a:r>
          <a:endParaRPr lang="it-IT" sz="1400" i="0" kern="1200" dirty="0">
            <a:latin typeface="Bahnschrift SemiBold SemiConden" panose="020B0502040204020203" pitchFamily="34" charset="0"/>
          </a:endParaRPr>
        </a:p>
      </dsp:txBody>
      <dsp:txXfrm>
        <a:off x="4012077" y="111240"/>
        <a:ext cx="3572693" cy="571571"/>
      </dsp:txXfrm>
    </dsp:sp>
    <dsp:sp modelId="{26BC55CD-4840-44C9-A476-597A6AD2C504}">
      <dsp:nvSpPr>
        <dsp:cNvPr id="0" name=""/>
        <dsp:cNvSpPr/>
      </dsp:nvSpPr>
      <dsp:spPr>
        <a:xfrm>
          <a:off x="3331564" y="682811"/>
          <a:ext cx="4253206" cy="571571"/>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b="1" i="0" kern="1200" dirty="0">
              <a:latin typeface="Bahnschrift SemiBold SemiConden" panose="020B0502040204020203" pitchFamily="34" charset="0"/>
            </a:rPr>
            <a:t>interessi di suoi </a:t>
          </a:r>
          <a:r>
            <a:rPr lang="it-IT" sz="1400" b="1" i="0" kern="1200" dirty="0">
              <a:solidFill>
                <a:srgbClr val="C00000"/>
              </a:solidFill>
              <a:latin typeface="Bahnschrift SemiBold SemiConden" panose="020B0502040204020203" pitchFamily="34" charset="0"/>
            </a:rPr>
            <a:t>parenti, affini </a:t>
          </a:r>
          <a:r>
            <a:rPr lang="it-IT" sz="1400" b="1" i="0" kern="1200" dirty="0">
              <a:latin typeface="Bahnschrift SemiBold SemiConden" panose="020B0502040204020203" pitchFamily="34" charset="0"/>
            </a:rPr>
            <a:t>entro </a:t>
          </a:r>
          <a:br>
            <a:rPr lang="it-IT" sz="1400" b="1" i="0" kern="1200" dirty="0">
              <a:latin typeface="Bahnschrift SemiBold SemiConden" panose="020B0502040204020203" pitchFamily="34" charset="0"/>
            </a:rPr>
          </a:br>
          <a:r>
            <a:rPr lang="it-IT" sz="1400" b="1" i="0" kern="1200" dirty="0">
              <a:latin typeface="Bahnschrift SemiBold SemiConden" panose="020B0502040204020203" pitchFamily="34" charset="0"/>
            </a:rPr>
            <a:t>il secondo grado, </a:t>
          </a:r>
          <a:endParaRPr lang="it-IT" sz="1400" i="0" kern="1200" dirty="0">
            <a:latin typeface="Bahnschrift SemiBold SemiConden" panose="020B0502040204020203" pitchFamily="34" charset="0"/>
          </a:endParaRPr>
        </a:p>
      </dsp:txBody>
      <dsp:txXfrm>
        <a:off x="4012077" y="682811"/>
        <a:ext cx="3572693" cy="571571"/>
      </dsp:txXfrm>
    </dsp:sp>
    <dsp:sp modelId="{B859F46C-B2F5-43DB-BDAD-BA6AF084BC89}">
      <dsp:nvSpPr>
        <dsp:cNvPr id="0" name=""/>
        <dsp:cNvSpPr/>
      </dsp:nvSpPr>
      <dsp:spPr>
        <a:xfrm>
          <a:off x="3331564" y="1254383"/>
          <a:ext cx="4253206" cy="571571"/>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b="1" i="0" kern="1200" dirty="0">
              <a:latin typeface="Bahnschrift SemiBold SemiConden" panose="020B0502040204020203" pitchFamily="34" charset="0"/>
            </a:rPr>
            <a:t>Interessi del </a:t>
          </a:r>
          <a:r>
            <a:rPr lang="it-IT" sz="1400" b="1" i="0" kern="1200" dirty="0">
              <a:solidFill>
                <a:srgbClr val="C00000"/>
              </a:solidFill>
              <a:latin typeface="Bahnschrift SemiBold SemiConden" panose="020B0502040204020203" pitchFamily="34" charset="0"/>
            </a:rPr>
            <a:t>coniuge</a:t>
          </a:r>
          <a:r>
            <a:rPr lang="it-IT" sz="1400" b="1" i="0" kern="1200" dirty="0">
              <a:latin typeface="Bahnschrift SemiBold SemiConden" panose="020B0502040204020203" pitchFamily="34" charset="0"/>
            </a:rPr>
            <a:t> o di </a:t>
          </a:r>
          <a:r>
            <a:rPr lang="it-IT" sz="1400" b="1" i="0" kern="1200" dirty="0">
              <a:solidFill>
                <a:srgbClr val="C00000"/>
              </a:solidFill>
              <a:latin typeface="Bahnschrift SemiBold SemiConden" panose="020B0502040204020203" pitchFamily="34" charset="0"/>
            </a:rPr>
            <a:t>conviventi</a:t>
          </a:r>
          <a:r>
            <a:rPr lang="it-IT" sz="1400" b="1" i="0" kern="1200" dirty="0">
              <a:latin typeface="Bahnschrift SemiBold SemiConden" panose="020B0502040204020203" pitchFamily="34" charset="0"/>
            </a:rPr>
            <a:t>, </a:t>
          </a:r>
          <a:endParaRPr lang="it-IT" sz="1400" i="0" kern="1200" dirty="0">
            <a:latin typeface="Bahnschrift SemiBold SemiConden" panose="020B0502040204020203" pitchFamily="34" charset="0"/>
          </a:endParaRPr>
        </a:p>
      </dsp:txBody>
      <dsp:txXfrm>
        <a:off x="4012077" y="1254383"/>
        <a:ext cx="3572693" cy="571571"/>
      </dsp:txXfrm>
    </dsp:sp>
    <dsp:sp modelId="{90582993-C296-4444-BCEA-FB115DEDF9B1}">
      <dsp:nvSpPr>
        <dsp:cNvPr id="0" name=""/>
        <dsp:cNvSpPr/>
      </dsp:nvSpPr>
      <dsp:spPr>
        <a:xfrm>
          <a:off x="3331564" y="1825954"/>
          <a:ext cx="4253206" cy="571571"/>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b="1" i="0" kern="1200" dirty="0">
              <a:latin typeface="Bahnschrift SemiBold SemiConden" panose="020B0502040204020203" pitchFamily="34" charset="0"/>
            </a:rPr>
            <a:t>Interessi di persone con le quali abbia rapporti di </a:t>
          </a:r>
          <a:r>
            <a:rPr lang="it-IT" sz="1400" b="1" i="0" kern="1200" dirty="0">
              <a:solidFill>
                <a:srgbClr val="C00000"/>
              </a:solidFill>
              <a:latin typeface="Bahnschrift SemiBold SemiConden" panose="020B0502040204020203" pitchFamily="34" charset="0"/>
            </a:rPr>
            <a:t>frequentazione abituale</a:t>
          </a:r>
          <a:r>
            <a:rPr lang="it-IT" sz="1400" b="1" i="0" kern="1200" dirty="0">
              <a:latin typeface="Bahnschrift SemiBold SemiConden" panose="020B0502040204020203" pitchFamily="34" charset="0"/>
            </a:rPr>
            <a:t>, </a:t>
          </a:r>
          <a:endParaRPr lang="it-IT" sz="1400" i="0" kern="1200" dirty="0">
            <a:latin typeface="Bahnschrift SemiBold SemiConden" panose="020B0502040204020203" pitchFamily="34" charset="0"/>
          </a:endParaRPr>
        </a:p>
      </dsp:txBody>
      <dsp:txXfrm>
        <a:off x="4012077" y="1825954"/>
        <a:ext cx="3572693" cy="571571"/>
      </dsp:txXfrm>
    </dsp:sp>
    <dsp:sp modelId="{0286C3EF-DAD7-4C3F-8AB7-8D5633721CB7}">
      <dsp:nvSpPr>
        <dsp:cNvPr id="0" name=""/>
        <dsp:cNvSpPr/>
      </dsp:nvSpPr>
      <dsp:spPr>
        <a:xfrm>
          <a:off x="3331564" y="2397526"/>
          <a:ext cx="4253206" cy="755525"/>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b="1" i="0" kern="1200" dirty="0">
              <a:latin typeface="Bahnschrift SemiBold SemiConden" panose="020B0502040204020203" pitchFamily="34" charset="0"/>
            </a:rPr>
            <a:t>Interessi di soggetti od organizzazioni con cui egli o il coniuge abbia </a:t>
          </a:r>
          <a:r>
            <a:rPr lang="it-IT" sz="1400" b="1" i="0" kern="1200" dirty="0">
              <a:solidFill>
                <a:srgbClr val="C00000"/>
              </a:solidFill>
              <a:latin typeface="Bahnschrift SemiBold SemiConden" panose="020B0502040204020203" pitchFamily="34" charset="0"/>
            </a:rPr>
            <a:t>causa pendente </a:t>
          </a:r>
          <a:r>
            <a:rPr lang="it-IT" sz="1400" b="1" i="0" kern="1200" dirty="0">
              <a:solidFill>
                <a:schemeClr val="tx1"/>
              </a:solidFill>
              <a:latin typeface="Bahnschrift SemiBold SemiConden" panose="020B0502040204020203" pitchFamily="34" charset="0"/>
            </a:rPr>
            <a:t>o</a:t>
          </a:r>
          <a:r>
            <a:rPr lang="it-IT" sz="1400" b="1" i="0" kern="1200" dirty="0">
              <a:solidFill>
                <a:srgbClr val="C00000"/>
              </a:solidFill>
              <a:latin typeface="Bahnschrift SemiBold SemiConden" panose="020B0502040204020203" pitchFamily="34" charset="0"/>
            </a:rPr>
            <a:t> grave inimicizia </a:t>
          </a:r>
          <a:r>
            <a:rPr lang="it-IT" sz="1400" b="1" i="0" kern="1200" dirty="0">
              <a:latin typeface="Bahnschrift SemiBold SemiConden" panose="020B0502040204020203" pitchFamily="34" charset="0"/>
            </a:rPr>
            <a:t>o rapporti di credito o debito significativi, </a:t>
          </a:r>
          <a:endParaRPr lang="it-IT" sz="1400" i="0" kern="1200" dirty="0">
            <a:latin typeface="Bahnschrift SemiBold SemiConden" panose="020B0502040204020203" pitchFamily="34" charset="0"/>
          </a:endParaRPr>
        </a:p>
      </dsp:txBody>
      <dsp:txXfrm>
        <a:off x="4012077" y="2397526"/>
        <a:ext cx="3572693" cy="755525"/>
      </dsp:txXfrm>
    </dsp:sp>
    <dsp:sp modelId="{EE287D81-2780-4CE7-93C4-62FD4F9F3713}">
      <dsp:nvSpPr>
        <dsp:cNvPr id="0" name=""/>
        <dsp:cNvSpPr/>
      </dsp:nvSpPr>
      <dsp:spPr>
        <a:xfrm>
          <a:off x="3331564" y="3153051"/>
          <a:ext cx="4253206" cy="571571"/>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b="1" i="0" kern="1200" dirty="0">
              <a:latin typeface="Bahnschrift SemiBold SemiConden" panose="020B0502040204020203" pitchFamily="34" charset="0"/>
            </a:rPr>
            <a:t>Interessi di soggetti od organizzazioni di cui sia </a:t>
          </a:r>
          <a:r>
            <a:rPr lang="it-IT" sz="1400" b="1" i="0" kern="1200" dirty="0">
              <a:solidFill>
                <a:srgbClr val="C00000"/>
              </a:solidFill>
              <a:latin typeface="Bahnschrift SemiBold SemiConden" panose="020B0502040204020203" pitchFamily="34" charset="0"/>
            </a:rPr>
            <a:t>tutore, curatore, procuratore o agente</a:t>
          </a:r>
          <a:r>
            <a:rPr lang="it-IT" sz="1400" b="1" i="0" kern="1200" dirty="0">
              <a:latin typeface="Bahnschrift SemiBold SemiConden" panose="020B0502040204020203" pitchFamily="34" charset="0"/>
            </a:rPr>
            <a:t>, </a:t>
          </a:r>
          <a:endParaRPr lang="it-IT" sz="1400" i="0" kern="1200" dirty="0">
            <a:latin typeface="Bahnschrift SemiBold SemiConden" panose="020B0502040204020203" pitchFamily="34" charset="0"/>
          </a:endParaRPr>
        </a:p>
      </dsp:txBody>
      <dsp:txXfrm>
        <a:off x="4012077" y="3153051"/>
        <a:ext cx="3572693" cy="571571"/>
      </dsp:txXfrm>
    </dsp:sp>
    <dsp:sp modelId="{CFE521EC-9335-4504-B0FD-AC804DA98895}">
      <dsp:nvSpPr>
        <dsp:cNvPr id="0" name=""/>
        <dsp:cNvSpPr/>
      </dsp:nvSpPr>
      <dsp:spPr>
        <a:xfrm>
          <a:off x="3331564" y="3724623"/>
          <a:ext cx="4253206" cy="776811"/>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b="1" i="0" kern="1200" dirty="0">
              <a:latin typeface="Bahnschrift SemiBold SemiConden" panose="020B0502040204020203" pitchFamily="34" charset="0"/>
            </a:rPr>
            <a:t>Interessi di enti , associazioni anche non riconosciute, comitati, società o stabilimenti di cui sia </a:t>
          </a:r>
          <a:r>
            <a:rPr lang="it-IT" sz="1400" b="1" i="0" kern="1200" dirty="0">
              <a:solidFill>
                <a:srgbClr val="C00000"/>
              </a:solidFill>
              <a:latin typeface="Bahnschrift SemiBold SemiConden" panose="020B0502040204020203" pitchFamily="34" charset="0"/>
            </a:rPr>
            <a:t>amministratore o gerente o dirigente</a:t>
          </a:r>
          <a:endParaRPr lang="it-IT" sz="1400" i="0" kern="1200" dirty="0">
            <a:solidFill>
              <a:srgbClr val="C00000"/>
            </a:solidFill>
            <a:latin typeface="Bahnschrift SemiBold SemiConden" panose="020B0502040204020203" pitchFamily="34" charset="0"/>
          </a:endParaRPr>
        </a:p>
      </dsp:txBody>
      <dsp:txXfrm>
        <a:off x="4012077" y="3724623"/>
        <a:ext cx="3572693" cy="776811"/>
      </dsp:txXfrm>
    </dsp:sp>
    <dsp:sp modelId="{226D4F63-DC17-476A-873B-3C761BF80676}">
      <dsp:nvSpPr>
        <dsp:cNvPr id="0" name=""/>
        <dsp:cNvSpPr/>
      </dsp:nvSpPr>
      <dsp:spPr>
        <a:xfrm>
          <a:off x="6437390" y="0"/>
          <a:ext cx="1310912" cy="1309969"/>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it-IT" sz="1800" kern="1200" dirty="0">
              <a:solidFill>
                <a:srgbClr val="C00000"/>
              </a:solidFill>
              <a:latin typeface="Bahnschrift SemiBold SemiConden" panose="020B0502040204020203" pitchFamily="34" charset="0"/>
            </a:rPr>
            <a:t>Articolo 10</a:t>
          </a:r>
        </a:p>
      </dsp:txBody>
      <dsp:txXfrm>
        <a:off x="6629369" y="191841"/>
        <a:ext cx="926954" cy="92628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EFFB7-6653-40E7-8966-AB11A768C1A3}">
      <dsp:nvSpPr>
        <dsp:cNvPr id="0" name=""/>
        <dsp:cNvSpPr/>
      </dsp:nvSpPr>
      <dsp:spPr>
        <a:xfrm>
          <a:off x="818004" y="0"/>
          <a:ext cx="9270716" cy="5278664"/>
        </a:xfrm>
        <a:prstGeom prst="rightArrow">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3E895E-5B27-4371-B4C8-E27623890D20}">
      <dsp:nvSpPr>
        <dsp:cNvPr id="0" name=""/>
        <dsp:cNvSpPr/>
      </dsp:nvSpPr>
      <dsp:spPr>
        <a:xfrm>
          <a:off x="372522" y="1583599"/>
          <a:ext cx="4942109" cy="2111465"/>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it-IT" sz="3000" b="0" kern="1200" dirty="0">
              <a:solidFill>
                <a:srgbClr val="C00000"/>
              </a:solidFill>
              <a:latin typeface="Bahnschrift SemiBold SemiConden" panose="020B0502040204020203" pitchFamily="34" charset="0"/>
            </a:rPr>
            <a:t>Segnalazione</a:t>
          </a:r>
          <a:endParaRPr lang="it-IT" sz="3000" b="0" kern="1200" dirty="0">
            <a:latin typeface="Bahnschrift SemiBold SemiConden" panose="020B0502040204020203" pitchFamily="34" charset="0"/>
          </a:endParaRPr>
        </a:p>
        <a:p>
          <a:pPr marL="228600" lvl="1" indent="-228600" algn="l" defTabSz="1022350">
            <a:lnSpc>
              <a:spcPct val="90000"/>
            </a:lnSpc>
            <a:spcBef>
              <a:spcPct val="0"/>
            </a:spcBef>
            <a:spcAft>
              <a:spcPct val="15000"/>
            </a:spcAft>
            <a:buChar char="••"/>
          </a:pPr>
          <a:r>
            <a:rPr lang="it-IT" sz="2300" b="0" kern="1200" dirty="0">
              <a:latin typeface="Bahnschrift SemiBold SemiConden" panose="020B0502040204020203" pitchFamily="34" charset="0"/>
            </a:rPr>
            <a:t>a carico dei soggetti che vi si trovano</a:t>
          </a:r>
        </a:p>
      </dsp:txBody>
      <dsp:txXfrm>
        <a:off x="475595" y="1686672"/>
        <a:ext cx="4735963" cy="1905319"/>
      </dsp:txXfrm>
    </dsp:sp>
    <dsp:sp modelId="{1C71D237-A54C-48BA-B4CD-9609A24B0807}">
      <dsp:nvSpPr>
        <dsp:cNvPr id="0" name=""/>
        <dsp:cNvSpPr/>
      </dsp:nvSpPr>
      <dsp:spPr>
        <a:xfrm>
          <a:off x="5592093" y="1583599"/>
          <a:ext cx="4942109" cy="2111465"/>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it-IT" sz="3000" b="0" kern="1200" dirty="0">
              <a:solidFill>
                <a:srgbClr val="C00000"/>
              </a:solidFill>
              <a:latin typeface="Bahnschrift SemiBold SemiConden" panose="020B0502040204020203" pitchFamily="34" charset="0"/>
            </a:rPr>
            <a:t>Astensione</a:t>
          </a:r>
        </a:p>
        <a:p>
          <a:pPr marL="228600" lvl="1" indent="-228600" algn="l" defTabSz="1022350">
            <a:lnSpc>
              <a:spcPct val="90000"/>
            </a:lnSpc>
            <a:spcBef>
              <a:spcPct val="0"/>
            </a:spcBef>
            <a:spcAft>
              <a:spcPct val="15000"/>
            </a:spcAft>
            <a:buChar char="••"/>
          </a:pPr>
          <a:r>
            <a:rPr lang="it-IT" sz="2300" b="0" kern="1200" dirty="0">
              <a:latin typeface="Bahnschrift SemiBold SemiConden" panose="020B0502040204020203" pitchFamily="34" charset="0"/>
            </a:rPr>
            <a:t>ad effettuare valutazioni, </a:t>
          </a:r>
        </a:p>
        <a:p>
          <a:pPr marL="228600" lvl="1" indent="-228600" algn="l" defTabSz="1022350">
            <a:lnSpc>
              <a:spcPct val="90000"/>
            </a:lnSpc>
            <a:spcBef>
              <a:spcPct val="0"/>
            </a:spcBef>
            <a:spcAft>
              <a:spcPct val="15000"/>
            </a:spcAft>
            <a:buChar char="••"/>
          </a:pPr>
          <a:r>
            <a:rPr lang="it-IT" sz="2300" b="0" kern="1200" dirty="0">
              <a:latin typeface="Bahnschrift SemiBold SemiConden" panose="020B0502040204020203" pitchFamily="34" charset="0"/>
            </a:rPr>
            <a:t>a predisporre atti</a:t>
          </a:r>
        </a:p>
        <a:p>
          <a:pPr marL="228600" lvl="1" indent="-228600" algn="l" defTabSz="1022350">
            <a:lnSpc>
              <a:spcPct val="90000"/>
            </a:lnSpc>
            <a:spcBef>
              <a:spcPct val="0"/>
            </a:spcBef>
            <a:spcAft>
              <a:spcPct val="15000"/>
            </a:spcAft>
            <a:buChar char="••"/>
          </a:pPr>
          <a:r>
            <a:rPr lang="it-IT" sz="2300" b="0" kern="1200">
              <a:latin typeface="Bahnschrift SemiBold SemiConden" panose="020B0502040204020203" pitchFamily="34" charset="0"/>
            </a:rPr>
            <a:t>ad </a:t>
          </a:r>
          <a:r>
            <a:rPr lang="it-IT" sz="2300" b="0" kern="1200" dirty="0">
              <a:latin typeface="Bahnschrift SemiBold SemiConden" panose="020B0502040204020203" pitchFamily="34" charset="0"/>
            </a:rPr>
            <a:t>assumere il provvedimento finale </a:t>
          </a:r>
        </a:p>
      </dsp:txBody>
      <dsp:txXfrm>
        <a:off x="5695166" y="1686672"/>
        <a:ext cx="4735963" cy="190531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67652E-5FB6-46CB-AC6E-21FD1F3BBE51}">
      <dsp:nvSpPr>
        <dsp:cNvPr id="0" name=""/>
        <dsp:cNvSpPr/>
      </dsp:nvSpPr>
      <dsp:spPr>
        <a:xfrm>
          <a:off x="4796450" y="2131537"/>
          <a:ext cx="116155" cy="116155"/>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4DE5BB-33E3-4960-9289-66560CFA069C}">
      <dsp:nvSpPr>
        <dsp:cNvPr id="0" name=""/>
        <dsp:cNvSpPr/>
      </dsp:nvSpPr>
      <dsp:spPr>
        <a:xfrm>
          <a:off x="4694698" y="2294600"/>
          <a:ext cx="116155" cy="116155"/>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C931C4-AE96-4894-A9F0-AB15A87E70D5}">
      <dsp:nvSpPr>
        <dsp:cNvPr id="0" name=""/>
        <dsp:cNvSpPr/>
      </dsp:nvSpPr>
      <dsp:spPr>
        <a:xfrm>
          <a:off x="4573432" y="2435777"/>
          <a:ext cx="116155" cy="116155"/>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E4F584-F862-446C-8D04-C136303E146F}">
      <dsp:nvSpPr>
        <dsp:cNvPr id="0" name=""/>
        <dsp:cNvSpPr/>
      </dsp:nvSpPr>
      <dsp:spPr>
        <a:xfrm>
          <a:off x="4718394" y="490425"/>
          <a:ext cx="116155" cy="116155"/>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3E835D-AFCE-4D4C-82CA-111F14C20980}">
      <dsp:nvSpPr>
        <dsp:cNvPr id="0" name=""/>
        <dsp:cNvSpPr/>
      </dsp:nvSpPr>
      <dsp:spPr>
        <a:xfrm>
          <a:off x="4873578" y="397950"/>
          <a:ext cx="116155" cy="116155"/>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B4B6D7-F1D2-4794-9E10-CA1D69001595}">
      <dsp:nvSpPr>
        <dsp:cNvPr id="0" name=""/>
        <dsp:cNvSpPr/>
      </dsp:nvSpPr>
      <dsp:spPr>
        <a:xfrm>
          <a:off x="5028297" y="305476"/>
          <a:ext cx="116155" cy="116155"/>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8FCB62-4553-4C7B-81A0-1CD1670C546B}">
      <dsp:nvSpPr>
        <dsp:cNvPr id="0" name=""/>
        <dsp:cNvSpPr/>
      </dsp:nvSpPr>
      <dsp:spPr>
        <a:xfrm>
          <a:off x="5183016" y="397950"/>
          <a:ext cx="116155" cy="116155"/>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6534DD-111A-4CD8-815E-454A46646767}">
      <dsp:nvSpPr>
        <dsp:cNvPr id="0" name=""/>
        <dsp:cNvSpPr/>
      </dsp:nvSpPr>
      <dsp:spPr>
        <a:xfrm>
          <a:off x="5338200" y="490425"/>
          <a:ext cx="116155" cy="116155"/>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36A408-64AF-4C35-B3A6-E340F4D13BAA}">
      <dsp:nvSpPr>
        <dsp:cNvPr id="0" name=""/>
        <dsp:cNvSpPr/>
      </dsp:nvSpPr>
      <dsp:spPr>
        <a:xfrm>
          <a:off x="5028297" y="500597"/>
          <a:ext cx="116155" cy="116155"/>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9C67A2-3E12-4BCC-8AF8-62A7E637BC06}">
      <dsp:nvSpPr>
        <dsp:cNvPr id="0" name=""/>
        <dsp:cNvSpPr/>
      </dsp:nvSpPr>
      <dsp:spPr>
        <a:xfrm>
          <a:off x="5028297" y="695718"/>
          <a:ext cx="116155" cy="116155"/>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31DB1B-D69E-4925-A947-558CF08BFD36}">
      <dsp:nvSpPr>
        <dsp:cNvPr id="0" name=""/>
        <dsp:cNvSpPr/>
      </dsp:nvSpPr>
      <dsp:spPr>
        <a:xfrm>
          <a:off x="4083255" y="2860054"/>
          <a:ext cx="2505242" cy="67198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0276" tIns="64770" rIns="64770" bIns="64770" numCol="1" spcCol="1270" anchor="ctr" anchorCtr="0">
          <a:noAutofit/>
        </a:bodyPr>
        <a:lstStyle/>
        <a:p>
          <a:pPr lvl="0" algn="l" defTabSz="755650">
            <a:lnSpc>
              <a:spcPct val="90000"/>
            </a:lnSpc>
            <a:spcBef>
              <a:spcPct val="0"/>
            </a:spcBef>
            <a:spcAft>
              <a:spcPct val="35000"/>
            </a:spcAft>
          </a:pPr>
          <a:r>
            <a:rPr lang="it-IT" sz="1700" kern="1200" dirty="0">
              <a:latin typeface="Bahnschrift SemiBold SemiConden" panose="020B0502040204020203" pitchFamily="34" charset="0"/>
            </a:rPr>
            <a:t>Si segnala al superiore gerarchico</a:t>
          </a:r>
        </a:p>
      </dsp:txBody>
      <dsp:txXfrm>
        <a:off x="4116058" y="2892857"/>
        <a:ext cx="2439636" cy="606374"/>
      </dsp:txXfrm>
    </dsp:sp>
    <dsp:sp modelId="{85A90ED7-113B-4843-809A-30CA13BAC3C0}">
      <dsp:nvSpPr>
        <dsp:cNvPr id="0" name=""/>
        <dsp:cNvSpPr/>
      </dsp:nvSpPr>
      <dsp:spPr>
        <a:xfrm>
          <a:off x="3388645" y="2257573"/>
          <a:ext cx="1161555" cy="1161478"/>
        </a:xfrm>
        <a:prstGeom prst="ellipse">
          <a:avLst/>
        </a:prstGeom>
        <a:blipFill rotWithShape="1">
          <a:blip xmlns:r="http://schemas.openxmlformats.org/officeDocument/2006/relationships" r:embed="rId1"/>
          <a:srcRect/>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6CB2B3-8246-4CD7-B900-AA510E605075}">
      <dsp:nvSpPr>
        <dsp:cNvPr id="0" name=""/>
        <dsp:cNvSpPr/>
      </dsp:nvSpPr>
      <dsp:spPr>
        <a:xfrm>
          <a:off x="5142129" y="1545684"/>
          <a:ext cx="2505242" cy="67198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0276" tIns="64770" rIns="64770" bIns="64770" numCol="1" spcCol="1270" anchor="ctr" anchorCtr="0">
          <a:noAutofit/>
        </a:bodyPr>
        <a:lstStyle/>
        <a:p>
          <a:pPr lvl="0" algn="l" defTabSz="755650">
            <a:lnSpc>
              <a:spcPct val="90000"/>
            </a:lnSpc>
            <a:spcBef>
              <a:spcPct val="0"/>
            </a:spcBef>
            <a:spcAft>
              <a:spcPct val="35000"/>
            </a:spcAft>
          </a:pPr>
          <a:r>
            <a:rPr lang="it-IT" sz="1700" kern="1200" dirty="0">
              <a:latin typeface="Bahnschrift SemiBold SemiConden" panose="020B0502040204020203" pitchFamily="34" charset="0"/>
            </a:rPr>
            <a:t>Il superiore gerarchico verifica</a:t>
          </a:r>
        </a:p>
      </dsp:txBody>
      <dsp:txXfrm>
        <a:off x="5174932" y="1578487"/>
        <a:ext cx="2439636" cy="606374"/>
      </dsp:txXfrm>
    </dsp:sp>
    <dsp:sp modelId="{70443BDE-3111-421D-8DAE-819C77B9BAE9}">
      <dsp:nvSpPr>
        <dsp:cNvPr id="0" name=""/>
        <dsp:cNvSpPr/>
      </dsp:nvSpPr>
      <dsp:spPr>
        <a:xfrm>
          <a:off x="4447519" y="887267"/>
          <a:ext cx="1161555" cy="1161478"/>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DFCDA7-4538-4C8A-8C7D-560410BEEB65}">
      <dsp:nvSpPr>
        <dsp:cNvPr id="0" name=""/>
        <dsp:cNvSpPr/>
      </dsp:nvSpPr>
      <dsp:spPr>
        <a:xfrm>
          <a:off x="0" y="187186"/>
          <a:ext cx="11036017" cy="930206"/>
        </a:xfrm>
        <a:prstGeom prst="rect">
          <a:avLst/>
        </a:prstGeom>
        <a:solidFill>
          <a:schemeClr val="dk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it-IT" sz="4300" u="none" kern="1200" dirty="0">
              <a:latin typeface="Bahnschrift SemiBold SemiConden" panose="020B0502040204020203" pitchFamily="34" charset="0"/>
            </a:rPr>
            <a:t>Prevenzione della corruzione</a:t>
          </a:r>
        </a:p>
      </dsp:txBody>
      <dsp:txXfrm>
        <a:off x="0" y="187186"/>
        <a:ext cx="11036017" cy="930206"/>
      </dsp:txXfrm>
    </dsp:sp>
    <dsp:sp modelId="{8E6801E9-A242-4AE5-BCA9-C1FA75122B20}">
      <dsp:nvSpPr>
        <dsp:cNvPr id="0" name=""/>
        <dsp:cNvSpPr/>
      </dsp:nvSpPr>
      <dsp:spPr>
        <a:xfrm>
          <a:off x="1347" y="1491765"/>
          <a:ext cx="2206664" cy="352580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Font typeface="Wingdings" panose="05000000000000000000" pitchFamily="2" charset="2"/>
            <a:buChar char=""/>
          </a:pPr>
          <a:r>
            <a:rPr lang="it-IT" sz="2400" b="1" u="none" kern="1200">
              <a:latin typeface="Bahnschrift SemiBold SemiConden" panose="020B0502040204020203" pitchFamily="34" charset="0"/>
            </a:rPr>
            <a:t>obbligo di segnalazione preventiva e motivata dei CONFLITTI DI INTERESSI al proprio superiore gerarchico</a:t>
          </a:r>
          <a:endParaRPr lang="it-IT" sz="2400" u="none" kern="1200" dirty="0">
            <a:latin typeface="Bahnschrift SemiBold SemiConden" panose="020B0502040204020203" pitchFamily="34" charset="0"/>
          </a:endParaRPr>
        </a:p>
      </dsp:txBody>
      <dsp:txXfrm>
        <a:off x="1347" y="1491765"/>
        <a:ext cx="2206664" cy="3525800"/>
      </dsp:txXfrm>
    </dsp:sp>
    <dsp:sp modelId="{6BD87BD3-A677-448A-9F93-1F7E4241ECA4}">
      <dsp:nvSpPr>
        <dsp:cNvPr id="0" name=""/>
        <dsp:cNvSpPr/>
      </dsp:nvSpPr>
      <dsp:spPr>
        <a:xfrm>
          <a:off x="2208011" y="1491765"/>
          <a:ext cx="2206664" cy="352580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Font typeface="Wingdings" panose="05000000000000000000" pitchFamily="2" charset="2"/>
            <a:buChar char=""/>
          </a:pPr>
          <a:r>
            <a:rPr lang="it-IT" sz="2400" b="1" u="none" kern="1200">
              <a:latin typeface="Bahnschrift SemiBold SemiConden" panose="020B0502040204020203" pitchFamily="34" charset="0"/>
            </a:rPr>
            <a:t>obbligo di astensione per il responsabile del procedimento, </a:t>
          </a:r>
          <a:endParaRPr lang="it-IT" sz="2400" u="none" kern="1200" dirty="0">
            <a:latin typeface="Bahnschrift SemiBold SemiConden" panose="020B0502040204020203" pitchFamily="34" charset="0"/>
          </a:endParaRPr>
        </a:p>
      </dsp:txBody>
      <dsp:txXfrm>
        <a:off x="2208011" y="1491765"/>
        <a:ext cx="2206664" cy="3525800"/>
      </dsp:txXfrm>
    </dsp:sp>
    <dsp:sp modelId="{A9B4106A-3745-4FD8-B6AE-1CB37E357239}">
      <dsp:nvSpPr>
        <dsp:cNvPr id="0" name=""/>
        <dsp:cNvSpPr/>
      </dsp:nvSpPr>
      <dsp:spPr>
        <a:xfrm>
          <a:off x="4414676" y="1491765"/>
          <a:ext cx="2206664" cy="352580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Font typeface="Wingdings" panose="05000000000000000000" pitchFamily="2" charset="2"/>
            <a:buChar char=""/>
          </a:pPr>
          <a:r>
            <a:rPr lang="it-IT" sz="2400" b="1" u="none" kern="1200">
              <a:latin typeface="Bahnschrift SemiBold SemiConden" panose="020B0502040204020203" pitchFamily="34" charset="0"/>
            </a:rPr>
            <a:t>obbligo di verifica e di valutazione da parte del superiore gerarachico</a:t>
          </a:r>
          <a:endParaRPr lang="it-IT" sz="2400" u="none" kern="1200" dirty="0">
            <a:latin typeface="Bahnschrift SemiBold SemiConden" panose="020B0502040204020203" pitchFamily="34" charset="0"/>
          </a:endParaRPr>
        </a:p>
      </dsp:txBody>
      <dsp:txXfrm>
        <a:off x="4414676" y="1491765"/>
        <a:ext cx="2206664" cy="3525800"/>
      </dsp:txXfrm>
    </dsp:sp>
    <dsp:sp modelId="{3B512F8C-EDAB-4A81-B510-8940411D764D}">
      <dsp:nvSpPr>
        <dsp:cNvPr id="0" name=""/>
        <dsp:cNvSpPr/>
      </dsp:nvSpPr>
      <dsp:spPr>
        <a:xfrm>
          <a:off x="6621341" y="1491765"/>
          <a:ext cx="2206664" cy="352580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Font typeface="Wingdings" panose="05000000000000000000" pitchFamily="2" charset="2"/>
            <a:buChar char=""/>
          </a:pPr>
          <a:r>
            <a:rPr lang="it-IT" sz="2400" b="1" u="none" kern="1200">
              <a:latin typeface="Bahnschrift SemiBold SemiConden" panose="020B0502040204020203" pitchFamily="34" charset="0"/>
            </a:rPr>
            <a:t>obbligo di trasmissione delle decisioni al Responsabile della prevenzione della corruzione</a:t>
          </a:r>
          <a:endParaRPr lang="it-IT" sz="2400" u="none" kern="1200" dirty="0">
            <a:latin typeface="Bahnschrift SemiBold SemiConden" panose="020B0502040204020203" pitchFamily="34" charset="0"/>
          </a:endParaRPr>
        </a:p>
      </dsp:txBody>
      <dsp:txXfrm>
        <a:off x="6621341" y="1491765"/>
        <a:ext cx="2206664" cy="3525800"/>
      </dsp:txXfrm>
    </dsp:sp>
    <dsp:sp modelId="{FA656DC5-A1D8-4569-9AF8-25913DCC4C96}">
      <dsp:nvSpPr>
        <dsp:cNvPr id="0" name=""/>
        <dsp:cNvSpPr/>
      </dsp:nvSpPr>
      <dsp:spPr>
        <a:xfrm>
          <a:off x="8828006" y="1491765"/>
          <a:ext cx="2206664" cy="352580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Font typeface="Wingdings" panose="05000000000000000000" pitchFamily="2" charset="2"/>
            <a:buChar char=""/>
          </a:pPr>
          <a:r>
            <a:rPr lang="it-IT" sz="2400" b="1" u="none" kern="1200">
              <a:latin typeface="Bahnschrift SemiBold SemiConden" panose="020B0502040204020203" pitchFamily="34" charset="0"/>
            </a:rPr>
            <a:t>obbligo di vigilanza e controllo sull'assenza di conflitti di interessi da parte dei Dirigenti Responsabili, del RPCT.</a:t>
          </a:r>
          <a:endParaRPr lang="it-IT" sz="2400" u="none" kern="1200" dirty="0">
            <a:latin typeface="Bahnschrift SemiBold SemiConden" panose="020B0502040204020203" pitchFamily="34" charset="0"/>
          </a:endParaRPr>
        </a:p>
      </dsp:txBody>
      <dsp:txXfrm>
        <a:off x="8828006" y="1491765"/>
        <a:ext cx="2206664" cy="3525800"/>
      </dsp:txXfrm>
    </dsp:sp>
    <dsp:sp modelId="{7C72F7BA-0A35-44B6-B82D-C368CBACD0DD}">
      <dsp:nvSpPr>
        <dsp:cNvPr id="0" name=""/>
        <dsp:cNvSpPr/>
      </dsp:nvSpPr>
      <dsp:spPr>
        <a:xfrm>
          <a:off x="0" y="5017566"/>
          <a:ext cx="11036017" cy="391755"/>
        </a:xfrm>
        <a:prstGeom prst="rect">
          <a:avLst/>
        </a:prstGeom>
        <a:solidFill>
          <a:schemeClr val="dk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B5887C-8CCB-4D32-9B9A-000BEEE45568}">
      <dsp:nvSpPr>
        <dsp:cNvPr id="0" name=""/>
        <dsp:cNvSpPr/>
      </dsp:nvSpPr>
      <dsp:spPr>
        <a:xfrm>
          <a:off x="4261228" y="1390"/>
          <a:ext cx="2033329" cy="1321663"/>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it-IT" sz="2700" kern="1200" dirty="0">
              <a:latin typeface="Bahnschrift SemiBold SemiConden" panose="020B0502040204020203" pitchFamily="34" charset="0"/>
            </a:rPr>
            <a:t>RELAZIONI SENSIBILI</a:t>
          </a:r>
        </a:p>
      </dsp:txBody>
      <dsp:txXfrm>
        <a:off x="4325746" y="65908"/>
        <a:ext cx="1904293" cy="1192627"/>
      </dsp:txXfrm>
    </dsp:sp>
    <dsp:sp modelId="{6B3DFAAC-D0DC-4D11-979D-DD7B1EE79A8C}">
      <dsp:nvSpPr>
        <dsp:cNvPr id="0" name=""/>
        <dsp:cNvSpPr/>
      </dsp:nvSpPr>
      <dsp:spPr>
        <a:xfrm>
          <a:off x="3095686" y="662222"/>
          <a:ext cx="4364413" cy="4364413"/>
        </a:xfrm>
        <a:custGeom>
          <a:avLst/>
          <a:gdLst/>
          <a:ahLst/>
          <a:cxnLst/>
          <a:rect l="0" t="0" r="0" b="0"/>
          <a:pathLst>
            <a:path>
              <a:moveTo>
                <a:pt x="3213497" y="259067"/>
              </a:moveTo>
              <a:arcTo wR="2182206" hR="2182206" stAng="17892156" swAng="2624102"/>
            </a:path>
          </a:pathLst>
        </a:cu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6DA707A-B7BB-47C7-AECE-34B7A9C8E5D2}">
      <dsp:nvSpPr>
        <dsp:cNvPr id="0" name=""/>
        <dsp:cNvSpPr/>
      </dsp:nvSpPr>
      <dsp:spPr>
        <a:xfrm>
          <a:off x="6443435" y="2183597"/>
          <a:ext cx="2033329" cy="1321663"/>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it-IT" sz="2700" kern="1200" dirty="0">
              <a:latin typeface="Bahnschrift SemiBold SemiConden" panose="020B0502040204020203" pitchFamily="34" charset="0"/>
            </a:rPr>
            <a:t>INTERESSI PRIMARI</a:t>
          </a:r>
        </a:p>
      </dsp:txBody>
      <dsp:txXfrm>
        <a:off x="6507953" y="2248115"/>
        <a:ext cx="1904293" cy="1192627"/>
      </dsp:txXfrm>
    </dsp:sp>
    <dsp:sp modelId="{D92B964E-6A5C-4CE0-A227-DA2CA191A43A}">
      <dsp:nvSpPr>
        <dsp:cNvPr id="0" name=""/>
        <dsp:cNvSpPr/>
      </dsp:nvSpPr>
      <dsp:spPr>
        <a:xfrm>
          <a:off x="3095686" y="662222"/>
          <a:ext cx="4364413" cy="4364413"/>
        </a:xfrm>
        <a:custGeom>
          <a:avLst/>
          <a:gdLst/>
          <a:ahLst/>
          <a:cxnLst/>
          <a:rect l="0" t="0" r="0" b="0"/>
          <a:pathLst>
            <a:path>
              <a:moveTo>
                <a:pt x="4256873" y="2858804"/>
              </a:moveTo>
              <a:arcTo wR="2182206" hR="2182206" stAng="1083742" swAng="2624102"/>
            </a:path>
          </a:pathLst>
        </a:cu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A808D19-C2DA-48FD-B6AC-45EBAFF27DFB}">
      <dsp:nvSpPr>
        <dsp:cNvPr id="0" name=""/>
        <dsp:cNvSpPr/>
      </dsp:nvSpPr>
      <dsp:spPr>
        <a:xfrm>
          <a:off x="4261228" y="4365804"/>
          <a:ext cx="2033329" cy="1321663"/>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it-IT" sz="2700" kern="1200" dirty="0">
              <a:latin typeface="Bahnschrift SemiBold SemiConden" panose="020B0502040204020203" pitchFamily="34" charset="0"/>
            </a:rPr>
            <a:t>SCENARI FUTURI</a:t>
          </a:r>
        </a:p>
      </dsp:txBody>
      <dsp:txXfrm>
        <a:off x="4325746" y="4430322"/>
        <a:ext cx="1904293" cy="1192627"/>
      </dsp:txXfrm>
    </dsp:sp>
    <dsp:sp modelId="{EF3EDFDA-3B37-4859-B4AF-6E4353DEA75C}">
      <dsp:nvSpPr>
        <dsp:cNvPr id="0" name=""/>
        <dsp:cNvSpPr/>
      </dsp:nvSpPr>
      <dsp:spPr>
        <a:xfrm>
          <a:off x="3095686" y="662222"/>
          <a:ext cx="4364413" cy="4364413"/>
        </a:xfrm>
        <a:custGeom>
          <a:avLst/>
          <a:gdLst/>
          <a:ahLst/>
          <a:cxnLst/>
          <a:rect l="0" t="0" r="0" b="0"/>
          <a:pathLst>
            <a:path>
              <a:moveTo>
                <a:pt x="1150916" y="4105345"/>
              </a:moveTo>
              <a:arcTo wR="2182206" hR="2182206" stAng="7092156" swAng="2624102"/>
            </a:path>
          </a:pathLst>
        </a:cu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734C60B-3AE8-4BE0-954B-89A81C81A1E7}">
      <dsp:nvSpPr>
        <dsp:cNvPr id="0" name=""/>
        <dsp:cNvSpPr/>
      </dsp:nvSpPr>
      <dsp:spPr>
        <a:xfrm>
          <a:off x="2079022" y="2183597"/>
          <a:ext cx="2033329" cy="1321663"/>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it-IT" sz="2700" kern="1200" dirty="0">
              <a:latin typeface="Bahnschrift SemiBold SemiConden" panose="020B0502040204020203" pitchFamily="34" charset="0"/>
            </a:rPr>
            <a:t>LEADERSHIP</a:t>
          </a:r>
        </a:p>
      </dsp:txBody>
      <dsp:txXfrm>
        <a:off x="2143540" y="2248115"/>
        <a:ext cx="1904293" cy="1192627"/>
      </dsp:txXfrm>
    </dsp:sp>
    <dsp:sp modelId="{5541B160-5718-4E87-A5DF-3D24071C73D8}">
      <dsp:nvSpPr>
        <dsp:cNvPr id="0" name=""/>
        <dsp:cNvSpPr/>
      </dsp:nvSpPr>
      <dsp:spPr>
        <a:xfrm>
          <a:off x="3095686" y="662222"/>
          <a:ext cx="4364413" cy="4364413"/>
        </a:xfrm>
        <a:custGeom>
          <a:avLst/>
          <a:gdLst/>
          <a:ahLst/>
          <a:cxnLst/>
          <a:rect l="0" t="0" r="0" b="0"/>
          <a:pathLst>
            <a:path>
              <a:moveTo>
                <a:pt x="107540" y="1505608"/>
              </a:moveTo>
              <a:arcTo wR="2182206" hR="2182206" stAng="11883742" swAng="2624102"/>
            </a:path>
          </a:pathLst>
        </a:cu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7CF02B-89A9-4031-800A-C565008F8241}">
      <dsp:nvSpPr>
        <dsp:cNvPr id="0" name=""/>
        <dsp:cNvSpPr/>
      </dsp:nvSpPr>
      <dsp:spPr>
        <a:xfrm>
          <a:off x="1196887" y="987881"/>
          <a:ext cx="2241536" cy="1495105"/>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376936" rIns="376936" bIns="376936" numCol="1" spcCol="1270" anchor="ctr" anchorCtr="0">
          <a:noAutofit/>
        </a:bodyPr>
        <a:lstStyle/>
        <a:p>
          <a:pPr lvl="0" algn="l" defTabSz="2355850">
            <a:lnSpc>
              <a:spcPct val="90000"/>
            </a:lnSpc>
            <a:spcBef>
              <a:spcPct val="0"/>
            </a:spcBef>
            <a:spcAft>
              <a:spcPct val="35000"/>
            </a:spcAft>
          </a:pPr>
          <a:r>
            <a:rPr lang="it-IT" sz="5300" kern="1200" dirty="0">
              <a:latin typeface="Bahnschrift SemiBold SemiConden" panose="020B0502040204020203" pitchFamily="34" charset="0"/>
            </a:rPr>
            <a:t>…</a:t>
          </a:r>
        </a:p>
      </dsp:txBody>
      <dsp:txXfrm>
        <a:off x="1555533" y="987881"/>
        <a:ext cx="1882890" cy="1495105"/>
      </dsp:txXfrm>
    </dsp:sp>
    <dsp:sp modelId="{CB2D5D05-68AE-4486-88BA-C018147D5472}">
      <dsp:nvSpPr>
        <dsp:cNvPr id="0" name=""/>
        <dsp:cNvSpPr/>
      </dsp:nvSpPr>
      <dsp:spPr>
        <a:xfrm>
          <a:off x="1196887" y="2482987"/>
          <a:ext cx="2241536" cy="1495105"/>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376936" rIns="376936" bIns="376936" numCol="1" spcCol="1270" anchor="ctr" anchorCtr="0">
          <a:noAutofit/>
        </a:bodyPr>
        <a:lstStyle/>
        <a:p>
          <a:pPr lvl="0" algn="l" defTabSz="2355850">
            <a:lnSpc>
              <a:spcPct val="90000"/>
            </a:lnSpc>
            <a:spcBef>
              <a:spcPct val="0"/>
            </a:spcBef>
            <a:spcAft>
              <a:spcPct val="35000"/>
            </a:spcAft>
          </a:pPr>
          <a:r>
            <a:rPr lang="it-IT" sz="5300" kern="1200" dirty="0">
              <a:latin typeface="Bahnschrift SemiBold SemiConden" panose="020B0502040204020203" pitchFamily="34" charset="0"/>
            </a:rPr>
            <a:t>…</a:t>
          </a:r>
        </a:p>
      </dsp:txBody>
      <dsp:txXfrm>
        <a:off x="1555533" y="2482987"/>
        <a:ext cx="1882890" cy="1495105"/>
      </dsp:txXfrm>
    </dsp:sp>
    <dsp:sp modelId="{998ED0FB-D1DD-49F2-9918-7C17AC3894D3}">
      <dsp:nvSpPr>
        <dsp:cNvPr id="0" name=""/>
        <dsp:cNvSpPr/>
      </dsp:nvSpPr>
      <dsp:spPr>
        <a:xfrm>
          <a:off x="1401" y="390138"/>
          <a:ext cx="1494357" cy="1494357"/>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r>
            <a:rPr lang="it-IT" sz="2700" kern="1200" dirty="0">
              <a:latin typeface="Bahnschrift SemiBold SemiConden" panose="020B0502040204020203" pitchFamily="34" charset="0"/>
            </a:rPr>
            <a:t>Articolo 7</a:t>
          </a:r>
        </a:p>
      </dsp:txBody>
      <dsp:txXfrm>
        <a:off x="220245" y="608982"/>
        <a:ext cx="1056669" cy="1056669"/>
      </dsp:txXfrm>
    </dsp:sp>
    <dsp:sp modelId="{46A47452-7DB8-49CA-BDAB-85944319891D}">
      <dsp:nvSpPr>
        <dsp:cNvPr id="0" name=""/>
        <dsp:cNvSpPr/>
      </dsp:nvSpPr>
      <dsp:spPr>
        <a:xfrm>
          <a:off x="4932782" y="987881"/>
          <a:ext cx="2241536" cy="1495105"/>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376936" rIns="376936" bIns="376936" numCol="1" spcCol="1270" anchor="ctr" anchorCtr="0">
          <a:noAutofit/>
        </a:bodyPr>
        <a:lstStyle/>
        <a:p>
          <a:pPr lvl="0" algn="l" defTabSz="2355850">
            <a:lnSpc>
              <a:spcPct val="90000"/>
            </a:lnSpc>
            <a:spcBef>
              <a:spcPct val="0"/>
            </a:spcBef>
            <a:spcAft>
              <a:spcPct val="35000"/>
            </a:spcAft>
          </a:pPr>
          <a:r>
            <a:rPr lang="it-IT" sz="5300" kern="1200" dirty="0">
              <a:latin typeface="Bahnschrift SemiBold SemiConden" panose="020B0502040204020203" pitchFamily="34" charset="0"/>
            </a:rPr>
            <a:t>…</a:t>
          </a:r>
        </a:p>
      </dsp:txBody>
      <dsp:txXfrm>
        <a:off x="5291428" y="987881"/>
        <a:ext cx="1882890" cy="1495105"/>
      </dsp:txXfrm>
    </dsp:sp>
    <dsp:sp modelId="{D4E2C8E3-A02E-4FF4-BAEE-77D538695140}">
      <dsp:nvSpPr>
        <dsp:cNvPr id="0" name=""/>
        <dsp:cNvSpPr/>
      </dsp:nvSpPr>
      <dsp:spPr>
        <a:xfrm>
          <a:off x="4932782" y="2482987"/>
          <a:ext cx="2241536" cy="1495105"/>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376936" rIns="376936" bIns="376936" numCol="1" spcCol="1270" anchor="ctr" anchorCtr="0">
          <a:noAutofit/>
        </a:bodyPr>
        <a:lstStyle/>
        <a:p>
          <a:pPr lvl="0" algn="l" defTabSz="2355850">
            <a:lnSpc>
              <a:spcPct val="90000"/>
            </a:lnSpc>
            <a:spcBef>
              <a:spcPct val="0"/>
            </a:spcBef>
            <a:spcAft>
              <a:spcPct val="35000"/>
            </a:spcAft>
          </a:pPr>
          <a:r>
            <a:rPr lang="it-IT" sz="5300" kern="1200" dirty="0">
              <a:latin typeface="Bahnschrift SemiBold SemiConden" panose="020B0502040204020203" pitchFamily="34" charset="0"/>
            </a:rPr>
            <a:t>…</a:t>
          </a:r>
        </a:p>
      </dsp:txBody>
      <dsp:txXfrm>
        <a:off x="5291428" y="2482987"/>
        <a:ext cx="1882890" cy="1495105"/>
      </dsp:txXfrm>
    </dsp:sp>
    <dsp:sp modelId="{226D4F63-DC17-476A-873B-3C761BF80676}">
      <dsp:nvSpPr>
        <dsp:cNvPr id="0" name=""/>
        <dsp:cNvSpPr/>
      </dsp:nvSpPr>
      <dsp:spPr>
        <a:xfrm>
          <a:off x="3737296" y="390138"/>
          <a:ext cx="1494357" cy="1494357"/>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r>
            <a:rPr lang="it-IT" sz="2700" kern="1200" dirty="0">
              <a:latin typeface="Bahnschrift SemiBold SemiConden" panose="020B0502040204020203" pitchFamily="34" charset="0"/>
            </a:rPr>
            <a:t>Articolo 8</a:t>
          </a:r>
        </a:p>
      </dsp:txBody>
      <dsp:txXfrm>
        <a:off x="3956140" y="608982"/>
        <a:ext cx="1056669" cy="10566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4B5105-47C9-4A71-8D68-29B7E8FC5D61}">
      <dsp:nvSpPr>
        <dsp:cNvPr id="0" name=""/>
        <dsp:cNvSpPr/>
      </dsp:nvSpPr>
      <dsp:spPr>
        <a:xfrm>
          <a:off x="0" y="0"/>
          <a:ext cx="11375781" cy="193071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it-IT" sz="2400" b="1" kern="1200" dirty="0">
              <a:solidFill>
                <a:srgbClr val="C00000"/>
              </a:solidFill>
              <a:latin typeface="Arial Narrow" panose="020B0606020202030204" pitchFamily="34" charset="0"/>
            </a:rPr>
            <a:t>Asimmetria informativa</a:t>
          </a:r>
        </a:p>
        <a:p>
          <a:pPr marL="171450" lvl="1" indent="-171450" algn="l" defTabSz="711200">
            <a:lnSpc>
              <a:spcPct val="90000"/>
            </a:lnSpc>
            <a:spcBef>
              <a:spcPct val="0"/>
            </a:spcBef>
            <a:spcAft>
              <a:spcPct val="15000"/>
            </a:spcAft>
            <a:buChar char="••"/>
          </a:pPr>
          <a:r>
            <a:rPr lang="it-IT" sz="1600" b="1" kern="1200" dirty="0">
              <a:latin typeface="Arial Narrow" panose="020B0606020202030204" pitchFamily="34" charset="0"/>
            </a:rPr>
            <a:t>E’ una condizione in cui </a:t>
          </a:r>
          <a:r>
            <a:rPr lang="it-IT" sz="1600" b="1" kern="1200" dirty="0">
              <a:solidFill>
                <a:srgbClr val="C00000"/>
              </a:solidFill>
              <a:latin typeface="Arial Narrow" panose="020B0606020202030204" pitchFamily="34" charset="0"/>
            </a:rPr>
            <a:t>un'informazione non è condivisa integralmente fra gli individui facenti parte del processo</a:t>
          </a:r>
          <a:r>
            <a:rPr lang="it-IT" sz="1600" b="1" kern="1200" dirty="0">
              <a:latin typeface="Arial Narrow" panose="020B0606020202030204" pitchFamily="34" charset="0"/>
            </a:rPr>
            <a:t>: una parte degli agenti interessati, dunque, detiene (o è percepito come colui che detiene) maggiori informazioni rispetto al resto dei partecipanti e può trarre un vantaggio da questa configurazione.</a:t>
          </a:r>
        </a:p>
      </dsp:txBody>
      <dsp:txXfrm>
        <a:off x="2432829" y="0"/>
        <a:ext cx="8942952" cy="1930718"/>
      </dsp:txXfrm>
    </dsp:sp>
    <dsp:sp modelId="{B9EE6394-FEFC-41CC-BA2F-AD4112712659}">
      <dsp:nvSpPr>
        <dsp:cNvPr id="0" name=""/>
        <dsp:cNvSpPr/>
      </dsp:nvSpPr>
      <dsp:spPr>
        <a:xfrm>
          <a:off x="157672" y="334668"/>
          <a:ext cx="2275156" cy="126138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77EC35-86CC-4AE8-8F2B-E54DE234805C}">
      <dsp:nvSpPr>
        <dsp:cNvPr id="0" name=""/>
        <dsp:cNvSpPr/>
      </dsp:nvSpPr>
      <dsp:spPr>
        <a:xfrm>
          <a:off x="0" y="2088391"/>
          <a:ext cx="11375781" cy="1576727"/>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it-IT" sz="2400" b="1" kern="1200" dirty="0">
              <a:solidFill>
                <a:srgbClr val="C00000"/>
              </a:solidFill>
              <a:latin typeface="Arial Narrow" panose="020B0606020202030204" pitchFamily="34" charset="0"/>
            </a:rPr>
            <a:t>Conflitto di interessi</a:t>
          </a:r>
        </a:p>
        <a:p>
          <a:pPr marL="171450" lvl="1" indent="-171450" algn="l" defTabSz="711200">
            <a:lnSpc>
              <a:spcPct val="90000"/>
            </a:lnSpc>
            <a:spcBef>
              <a:spcPct val="0"/>
            </a:spcBef>
            <a:spcAft>
              <a:spcPct val="15000"/>
            </a:spcAft>
            <a:buChar char="••"/>
          </a:pPr>
          <a:r>
            <a:rPr lang="it-IT" sz="1600" b="1" kern="1200" dirty="0">
              <a:solidFill>
                <a:schemeClr val="tx1"/>
              </a:solidFill>
              <a:latin typeface="Arial Narrow" panose="020B0606020202030204" pitchFamily="34" charset="0"/>
            </a:rPr>
            <a:t>Il conflitto di interessi è la </a:t>
          </a:r>
          <a:r>
            <a:rPr lang="it-IT" sz="1600" b="1" kern="1200" dirty="0">
              <a:solidFill>
                <a:srgbClr val="C00000"/>
              </a:solidFill>
              <a:latin typeface="Arial Narrow" panose="020B0606020202030204" pitchFamily="34" charset="0"/>
            </a:rPr>
            <a:t>situazione o circostanza </a:t>
          </a:r>
          <a:r>
            <a:rPr lang="it-IT" sz="1600" b="1" kern="1200" dirty="0">
              <a:solidFill>
                <a:schemeClr val="tx1"/>
              </a:solidFill>
              <a:latin typeface="Arial Narrow" panose="020B0606020202030204" pitchFamily="34" charset="0"/>
            </a:rPr>
            <a:t>in cui due </a:t>
          </a:r>
          <a:r>
            <a:rPr lang="it-IT" sz="1600" b="1" kern="1200" dirty="0">
              <a:solidFill>
                <a:srgbClr val="C00000"/>
              </a:solidFill>
              <a:latin typeface="Arial Narrow" panose="020B0606020202030204" pitchFamily="34" charset="0"/>
            </a:rPr>
            <a:t>interessi</a:t>
          </a:r>
          <a:r>
            <a:rPr lang="it-IT" sz="1600" b="1" kern="1200" dirty="0">
              <a:solidFill>
                <a:schemeClr val="tx1"/>
              </a:solidFill>
              <a:latin typeface="Arial Narrow" panose="020B0606020202030204" pitchFamily="34" charset="0"/>
            </a:rPr>
            <a:t> in gioco </a:t>
          </a:r>
          <a:r>
            <a:rPr lang="it-IT" sz="1600" b="1" kern="1200" dirty="0">
              <a:solidFill>
                <a:srgbClr val="C00000"/>
              </a:solidFill>
              <a:latin typeface="Arial Narrow" panose="020B0606020202030204" pitchFamily="34" charset="0"/>
            </a:rPr>
            <a:t>non possono essere entrambi promossi </a:t>
          </a:r>
          <a:r>
            <a:rPr lang="it-IT" sz="1600" b="1" kern="1200" dirty="0">
              <a:solidFill>
                <a:schemeClr val="tx1"/>
              </a:solidFill>
              <a:latin typeface="Arial Narrow" panose="020B0606020202030204" pitchFamily="34" charset="0"/>
            </a:rPr>
            <a:t>dalle </a:t>
          </a:r>
          <a:r>
            <a:rPr lang="it-IT" sz="1600" b="1" kern="1200" dirty="0">
              <a:solidFill>
                <a:srgbClr val="C00000"/>
              </a:solidFill>
              <a:latin typeface="Arial Narrow" panose="020B0606020202030204" pitchFamily="34" charset="0"/>
            </a:rPr>
            <a:t>attività</a:t>
          </a:r>
          <a:r>
            <a:rPr lang="it-IT" sz="1600" b="1" kern="1200" dirty="0">
              <a:solidFill>
                <a:schemeClr val="tx1"/>
              </a:solidFill>
              <a:latin typeface="Arial Narrow" panose="020B0606020202030204" pitchFamily="34" charset="0"/>
            </a:rPr>
            <a:t>, dalle </a:t>
          </a:r>
          <a:r>
            <a:rPr lang="it-IT" sz="1600" b="1" kern="1200" dirty="0">
              <a:solidFill>
                <a:srgbClr val="C00000"/>
              </a:solidFill>
              <a:latin typeface="Arial Narrow" panose="020B0606020202030204" pitchFamily="34" charset="0"/>
            </a:rPr>
            <a:t>decisioni</a:t>
          </a:r>
          <a:r>
            <a:rPr lang="it-IT" sz="1600" b="1" kern="1200" dirty="0">
              <a:solidFill>
                <a:schemeClr val="tx1"/>
              </a:solidFill>
              <a:latin typeface="Arial Narrow" panose="020B0606020202030204" pitchFamily="34" charset="0"/>
            </a:rPr>
            <a:t> o dalle </a:t>
          </a:r>
          <a:r>
            <a:rPr lang="it-IT" sz="1600" b="1" kern="1200" dirty="0">
              <a:solidFill>
                <a:srgbClr val="C00000"/>
              </a:solidFill>
              <a:latin typeface="Arial Narrow" panose="020B0606020202030204" pitchFamily="34" charset="0"/>
            </a:rPr>
            <a:t>informazioni</a:t>
          </a:r>
          <a:r>
            <a:rPr lang="it-IT" sz="1600" b="1" kern="1200" dirty="0">
              <a:solidFill>
                <a:schemeClr val="tx1"/>
              </a:solidFill>
              <a:latin typeface="Arial Narrow" panose="020B0606020202030204" pitchFamily="34" charset="0"/>
            </a:rPr>
            <a:t> gestite una persona o da una organizzazione.</a:t>
          </a:r>
        </a:p>
      </dsp:txBody>
      <dsp:txXfrm>
        <a:off x="2432829" y="2088391"/>
        <a:ext cx="8942952" cy="1576727"/>
      </dsp:txXfrm>
    </dsp:sp>
    <dsp:sp modelId="{FD35BB13-518A-419E-BC92-B38D88125859}">
      <dsp:nvSpPr>
        <dsp:cNvPr id="0" name=""/>
        <dsp:cNvSpPr/>
      </dsp:nvSpPr>
      <dsp:spPr>
        <a:xfrm>
          <a:off x="157672" y="2246064"/>
          <a:ext cx="2275156" cy="1261382"/>
        </a:xfrm>
        <a:prstGeom prst="roundRect">
          <a:avLst>
            <a:gd name="adj" fmla="val 10000"/>
          </a:avLst>
        </a:prstGeom>
        <a:blipFill>
          <a:blip xmlns:r="http://schemas.openxmlformats.org/officeDocument/2006/relationships" r:embed="rId2"/>
          <a:srcRect/>
          <a:stretch>
            <a:fillRect t="-20000" b="-20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6A4DC7-5566-4A13-930F-4C25AB5BD0D8}">
      <dsp:nvSpPr>
        <dsp:cNvPr id="0" name=""/>
        <dsp:cNvSpPr/>
      </dsp:nvSpPr>
      <dsp:spPr>
        <a:xfrm>
          <a:off x="0" y="3822792"/>
          <a:ext cx="11375781" cy="1576727"/>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it-IT" sz="2400" b="1" kern="1200" dirty="0">
              <a:solidFill>
                <a:srgbClr val="C00000"/>
              </a:solidFill>
              <a:latin typeface="Arial Narrow" panose="020B0606020202030204" pitchFamily="34" charset="0"/>
            </a:rPr>
            <a:t>Azzardo morale</a:t>
          </a:r>
        </a:p>
        <a:p>
          <a:pPr marL="171450" lvl="1" indent="-171450" algn="l" defTabSz="711200">
            <a:lnSpc>
              <a:spcPct val="90000"/>
            </a:lnSpc>
            <a:spcBef>
              <a:spcPct val="0"/>
            </a:spcBef>
            <a:spcAft>
              <a:spcPct val="15000"/>
            </a:spcAft>
            <a:buChar char="••"/>
          </a:pPr>
          <a:r>
            <a:rPr lang="it-IT" sz="1600" b="1" kern="1200" dirty="0">
              <a:solidFill>
                <a:schemeClr val="tx1"/>
              </a:solidFill>
              <a:latin typeface="Arial Narrow" panose="020B0606020202030204" pitchFamily="34" charset="0"/>
            </a:rPr>
            <a:t>E’ un </a:t>
          </a:r>
          <a:r>
            <a:rPr lang="it-IT" sz="1600" b="1" kern="1200" dirty="0">
              <a:solidFill>
                <a:srgbClr val="C00000"/>
              </a:solidFill>
              <a:latin typeface="Arial Narrow" panose="020B0606020202030204" pitchFamily="34" charset="0"/>
            </a:rPr>
            <a:t>comportamento opportunistico</a:t>
          </a:r>
          <a:r>
            <a:rPr lang="it-IT" sz="1600" b="1" kern="1200" dirty="0">
              <a:solidFill>
                <a:schemeClr val="tx1"/>
              </a:solidFill>
              <a:latin typeface="Arial Narrow" panose="020B0606020202030204" pitchFamily="34" charset="0"/>
            </a:rPr>
            <a:t>, che può portare gli individui a perseguire i propri interessi a spese della controparte, confidando nella impossibilità, per quest'ultima, di verificare la presenza di dolo o negligenza.</a:t>
          </a:r>
        </a:p>
      </dsp:txBody>
      <dsp:txXfrm>
        <a:off x="2432829" y="3822792"/>
        <a:ext cx="8942952" cy="1576727"/>
      </dsp:txXfrm>
    </dsp:sp>
    <dsp:sp modelId="{1C8C5884-30BB-44FF-91CE-978B6BA38147}">
      <dsp:nvSpPr>
        <dsp:cNvPr id="0" name=""/>
        <dsp:cNvSpPr/>
      </dsp:nvSpPr>
      <dsp:spPr>
        <a:xfrm>
          <a:off x="157672" y="3980464"/>
          <a:ext cx="2275156" cy="1261382"/>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2000" b="-32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7CF02B-89A9-4031-800A-C565008F8241}">
      <dsp:nvSpPr>
        <dsp:cNvPr id="0" name=""/>
        <dsp:cNvSpPr/>
      </dsp:nvSpPr>
      <dsp:spPr>
        <a:xfrm>
          <a:off x="-912339" y="130135"/>
          <a:ext cx="4746682" cy="678048"/>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kern="1200" dirty="0">
              <a:solidFill>
                <a:srgbClr val="C00000"/>
              </a:solidFill>
              <a:latin typeface="Bahnschrift SemiBold SemiConden" panose="020B0502040204020203" pitchFamily="34" charset="0"/>
            </a:rPr>
            <a:t>non chiede, né sollecita, per sé o per altri, regali o altre utilità. </a:t>
          </a:r>
        </a:p>
      </dsp:txBody>
      <dsp:txXfrm>
        <a:off x="-152870" y="130135"/>
        <a:ext cx="3987213" cy="678048"/>
      </dsp:txXfrm>
    </dsp:sp>
    <dsp:sp modelId="{CB2D5D05-68AE-4486-88BA-C018147D5472}">
      <dsp:nvSpPr>
        <dsp:cNvPr id="0" name=""/>
        <dsp:cNvSpPr/>
      </dsp:nvSpPr>
      <dsp:spPr>
        <a:xfrm>
          <a:off x="-926671" y="985093"/>
          <a:ext cx="4775347" cy="1176529"/>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kern="1200" dirty="0">
              <a:solidFill>
                <a:srgbClr val="C00000"/>
              </a:solidFill>
              <a:latin typeface="Bahnschrift SemiBold SemiConden" panose="020B0502040204020203" pitchFamily="34" charset="0"/>
            </a:rPr>
            <a:t>non accetta</a:t>
          </a:r>
          <a:r>
            <a:rPr lang="it-IT" sz="1400" kern="1200" dirty="0">
              <a:latin typeface="Bahnschrift SemiBold SemiConden" panose="020B0502040204020203" pitchFamily="34" charset="0"/>
            </a:rPr>
            <a:t>, per sé o per altri, regali o altre utilità, salvo quelli occasionali e di </a:t>
          </a:r>
          <a:r>
            <a:rPr lang="it-IT" sz="1400" kern="1200" dirty="0">
              <a:solidFill>
                <a:srgbClr val="C00000"/>
              </a:solidFill>
              <a:latin typeface="Bahnschrift SemiBold SemiConden" panose="020B0502040204020203" pitchFamily="34" charset="0"/>
            </a:rPr>
            <a:t>modico valore </a:t>
          </a:r>
          <a:r>
            <a:rPr lang="it-IT" sz="1400" kern="1200" dirty="0">
              <a:latin typeface="Bahnschrift SemiBold SemiConden" panose="020B0502040204020203" pitchFamily="34" charset="0"/>
            </a:rPr>
            <a:t>ricevuti nell’ambito delle normali relazioni di cortesia e delle usuali ricorrenze. </a:t>
          </a:r>
          <a:endParaRPr lang="it-IT" sz="1400" kern="1200" dirty="0">
            <a:solidFill>
              <a:srgbClr val="C00000"/>
            </a:solidFill>
            <a:latin typeface="Bahnschrift SemiBold SemiConden" panose="020B0502040204020203" pitchFamily="34" charset="0"/>
          </a:endParaRPr>
        </a:p>
      </dsp:txBody>
      <dsp:txXfrm>
        <a:off x="-162616" y="985093"/>
        <a:ext cx="4011291" cy="1176529"/>
      </dsp:txXfrm>
    </dsp:sp>
    <dsp:sp modelId="{D18169D9-AAE7-4DD9-A121-BD24746D743C}">
      <dsp:nvSpPr>
        <dsp:cNvPr id="0" name=""/>
        <dsp:cNvSpPr/>
      </dsp:nvSpPr>
      <dsp:spPr>
        <a:xfrm>
          <a:off x="-912460" y="2128598"/>
          <a:ext cx="4746924" cy="2543400"/>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kern="1200" dirty="0">
              <a:latin typeface="Bahnschrift SemiBold SemiConden" panose="020B0502040204020203" pitchFamily="34" charset="0"/>
            </a:rPr>
            <a:t>Indipendentemente dalla circostanza che il fatto costituisca reato, il dipendente </a:t>
          </a:r>
          <a:r>
            <a:rPr lang="it-IT" sz="1400" kern="1200" dirty="0">
              <a:solidFill>
                <a:srgbClr val="C00000"/>
              </a:solidFill>
              <a:latin typeface="Bahnschrift SemiBold SemiConden" panose="020B0502040204020203" pitchFamily="34" charset="0"/>
            </a:rPr>
            <a:t>non chiede</a:t>
          </a:r>
          <a:r>
            <a:rPr lang="it-IT" sz="1400" kern="1200" dirty="0">
              <a:latin typeface="Bahnschrift SemiBold SemiConden" panose="020B0502040204020203" pitchFamily="34" charset="0"/>
            </a:rPr>
            <a:t>, per sé o per altri, regali o altre utilità, neanche occasionali e di modico valore, </a:t>
          </a:r>
          <a:r>
            <a:rPr lang="it-IT" sz="1400" kern="1200" dirty="0">
              <a:solidFill>
                <a:srgbClr val="C00000"/>
              </a:solidFill>
              <a:latin typeface="Bahnschrift SemiBold SemiConden" panose="020B0502040204020203" pitchFamily="34" charset="0"/>
            </a:rPr>
            <a:t>a titolo di corrispettivo </a:t>
          </a:r>
          <a:r>
            <a:rPr lang="it-IT" sz="1400" kern="1200" dirty="0">
              <a:latin typeface="Bahnschrift SemiBold SemiConden" panose="020B0502040204020203" pitchFamily="34" charset="0"/>
            </a:rPr>
            <a:t>per compiere o per aver compiuto un atto del proprio ufficio da soggetti che possano trarre benefici da decisioni o attività inerenti all’ufficio, né da soggetti nei cui confronti è o sta per essere chiamato a svolgere o a esercitare attività o potestà proprie dell’ufficio ricoperto. </a:t>
          </a:r>
        </a:p>
      </dsp:txBody>
      <dsp:txXfrm>
        <a:off x="-152952" y="2128598"/>
        <a:ext cx="3987416" cy="2543400"/>
      </dsp:txXfrm>
    </dsp:sp>
    <dsp:sp modelId="{998ED0FB-D1DD-49F2-9918-7C17AC3894D3}">
      <dsp:nvSpPr>
        <dsp:cNvPr id="0" name=""/>
        <dsp:cNvSpPr/>
      </dsp:nvSpPr>
      <dsp:spPr>
        <a:xfrm>
          <a:off x="2110622" y="4012187"/>
          <a:ext cx="1972588" cy="659811"/>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it-IT" sz="2000" kern="1200" dirty="0">
              <a:solidFill>
                <a:srgbClr val="C00000"/>
              </a:solidFill>
              <a:latin typeface="Bahnschrift SemiBold SemiConden" panose="020B0502040204020203" pitchFamily="34" charset="0"/>
            </a:rPr>
            <a:t>Articolo 7</a:t>
          </a:r>
        </a:p>
      </dsp:txBody>
      <dsp:txXfrm>
        <a:off x="2399501" y="4108814"/>
        <a:ext cx="1394830" cy="466557"/>
      </dsp:txXfrm>
    </dsp:sp>
    <dsp:sp modelId="{46A47452-7DB8-49CA-BDAB-85944319891D}">
      <dsp:nvSpPr>
        <dsp:cNvPr id="0" name=""/>
        <dsp:cNvSpPr/>
      </dsp:nvSpPr>
      <dsp:spPr>
        <a:xfrm>
          <a:off x="4203344" y="154524"/>
          <a:ext cx="3447865" cy="678048"/>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b="1" i="0" kern="1200" dirty="0">
              <a:latin typeface="Bahnschrift SemiBold SemiConden" panose="020B0502040204020203" pitchFamily="34" charset="0"/>
            </a:rPr>
            <a:t>l’adesione ad </a:t>
          </a:r>
          <a:r>
            <a:rPr lang="it-IT" sz="1400" b="1" i="0" kern="1200" dirty="0">
              <a:solidFill>
                <a:srgbClr val="C00000"/>
              </a:solidFill>
              <a:latin typeface="Bahnschrift SemiBold SemiConden" panose="020B0502040204020203" pitchFamily="34" charset="0"/>
            </a:rPr>
            <a:t>associazioni, organizzazioni, circoli o altri organismi di qualsiasi natura</a:t>
          </a:r>
          <a:endParaRPr lang="it-IT" sz="1400" i="0" kern="1200" dirty="0">
            <a:solidFill>
              <a:srgbClr val="C00000"/>
            </a:solidFill>
            <a:latin typeface="Bahnschrift SemiBold SemiConden" panose="020B0502040204020203" pitchFamily="34" charset="0"/>
          </a:endParaRPr>
        </a:p>
      </dsp:txBody>
      <dsp:txXfrm>
        <a:off x="4755003" y="154524"/>
        <a:ext cx="2896206" cy="678048"/>
      </dsp:txXfrm>
    </dsp:sp>
    <dsp:sp modelId="{5458A271-3B38-47DC-9598-AFB4C8349EC5}">
      <dsp:nvSpPr>
        <dsp:cNvPr id="0" name=""/>
        <dsp:cNvSpPr/>
      </dsp:nvSpPr>
      <dsp:spPr>
        <a:xfrm>
          <a:off x="4194833" y="943745"/>
          <a:ext cx="3697779" cy="678048"/>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b="1" i="0" kern="1200" dirty="0">
              <a:solidFill>
                <a:srgbClr val="C00000"/>
              </a:solidFill>
              <a:latin typeface="Bahnschrift SemiBold SemiConden" panose="020B0502040204020203" pitchFamily="34" charset="0"/>
            </a:rPr>
            <a:t>i cui ambiti di interessi possano interferire con lo svolgimento dell’attività dell’ufficio</a:t>
          </a:r>
          <a:endParaRPr lang="it-IT" sz="1400" i="0" kern="1200" dirty="0">
            <a:solidFill>
              <a:srgbClr val="C00000"/>
            </a:solidFill>
            <a:latin typeface="Bahnschrift SemiBold SemiConden" panose="020B0502040204020203" pitchFamily="34" charset="0"/>
          </a:endParaRPr>
        </a:p>
      </dsp:txBody>
      <dsp:txXfrm>
        <a:off x="4786478" y="943745"/>
        <a:ext cx="3106134" cy="678048"/>
      </dsp:txXfrm>
    </dsp:sp>
    <dsp:sp modelId="{E5CDC302-584B-4F26-B2E4-049895513D50}">
      <dsp:nvSpPr>
        <dsp:cNvPr id="0" name=""/>
        <dsp:cNvSpPr/>
      </dsp:nvSpPr>
      <dsp:spPr>
        <a:xfrm>
          <a:off x="4194833" y="1788797"/>
          <a:ext cx="3697779" cy="1665869"/>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b="1" i="0" kern="1200" dirty="0">
              <a:latin typeface="Bahnschrift SemiBold SemiConden" panose="020B0502040204020203" pitchFamily="34" charset="0"/>
            </a:rPr>
            <a:t>deve essere </a:t>
          </a:r>
          <a:r>
            <a:rPr lang="it-IT" sz="1400" b="1" i="0" kern="1200" dirty="0">
              <a:solidFill>
                <a:srgbClr val="C00000"/>
              </a:solidFill>
              <a:latin typeface="Bahnschrift SemiBold SemiConden" panose="020B0502040204020203" pitchFamily="34" charset="0"/>
            </a:rPr>
            <a:t>comunicata</a:t>
          </a:r>
          <a:r>
            <a:rPr lang="it-IT" sz="1400" b="1" i="0" kern="1200" dirty="0">
              <a:latin typeface="Bahnschrift SemiBold SemiConden" panose="020B0502040204020203" pitchFamily="34" charset="0"/>
            </a:rPr>
            <a:t> dal dipendente almeno trenta giorni prima dell’adesione formale al dirigente dell’unità operativa o struttura di appartenenza e all’U.O.C. Gestione Risorse Umane (che ne trasmette copia al Responsabile aziendale per la Prevenzione della Corruzione e per la Trasparenza), </a:t>
          </a:r>
        </a:p>
      </dsp:txBody>
      <dsp:txXfrm>
        <a:off x="4786478" y="1788797"/>
        <a:ext cx="3106134" cy="1665869"/>
      </dsp:txXfrm>
    </dsp:sp>
    <dsp:sp modelId="{9AD97CB9-77C5-4561-919D-51CF8D092C88}">
      <dsp:nvSpPr>
        <dsp:cNvPr id="0" name=""/>
        <dsp:cNvSpPr/>
      </dsp:nvSpPr>
      <dsp:spPr>
        <a:xfrm>
          <a:off x="4194833" y="3617731"/>
          <a:ext cx="3697779" cy="946704"/>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b="1" i="0" kern="1200" dirty="0">
              <a:solidFill>
                <a:srgbClr val="C00000"/>
              </a:solidFill>
              <a:latin typeface="Bahnschrift SemiBold SemiConden" panose="020B0502040204020203" pitchFamily="34" charset="0"/>
            </a:rPr>
            <a:t>al fine di consentire all’Azienda di valutare le eventuali ipotesi di conflitto di interesse </a:t>
          </a:r>
          <a:r>
            <a:rPr lang="it-IT" sz="1400" b="1" i="0" kern="1200" dirty="0">
              <a:latin typeface="Bahnschrift SemiBold SemiConden" panose="020B0502040204020203" pitchFamily="34" charset="0"/>
            </a:rPr>
            <a:t>sulla base degli scopi e degli ambiti di attività dell’associazione stessa. </a:t>
          </a:r>
        </a:p>
      </dsp:txBody>
      <dsp:txXfrm>
        <a:off x="4786478" y="3617731"/>
        <a:ext cx="3106134" cy="946704"/>
      </dsp:txXfrm>
    </dsp:sp>
    <dsp:sp modelId="{226D4F63-DC17-476A-873B-3C761BF80676}">
      <dsp:nvSpPr>
        <dsp:cNvPr id="0" name=""/>
        <dsp:cNvSpPr/>
      </dsp:nvSpPr>
      <dsp:spPr>
        <a:xfrm>
          <a:off x="7107754" y="0"/>
          <a:ext cx="1263541" cy="475155"/>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it-IT" sz="1800" kern="1200" dirty="0">
              <a:solidFill>
                <a:srgbClr val="C00000"/>
              </a:solidFill>
              <a:latin typeface="Bahnschrift SemiBold SemiConden" panose="020B0502040204020203" pitchFamily="34" charset="0"/>
            </a:rPr>
            <a:t>Articolo 8</a:t>
          </a:r>
        </a:p>
      </dsp:txBody>
      <dsp:txXfrm>
        <a:off x="7292795" y="69585"/>
        <a:ext cx="893459" cy="33598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7CF02B-89A9-4031-800A-C565008F8241}">
      <dsp:nvSpPr>
        <dsp:cNvPr id="0" name=""/>
        <dsp:cNvSpPr/>
      </dsp:nvSpPr>
      <dsp:spPr>
        <a:xfrm>
          <a:off x="1877739" y="248086"/>
          <a:ext cx="5241996" cy="1373708"/>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kern="1200" dirty="0">
              <a:solidFill>
                <a:schemeClr val="tx1"/>
              </a:solidFill>
              <a:latin typeface="Bahnschrift SemiBold SemiConden" panose="020B0502040204020203" pitchFamily="34" charset="0"/>
            </a:rPr>
            <a:t>Nei rapporti privati, comprese le </a:t>
          </a:r>
          <a:r>
            <a:rPr lang="it-IT" sz="1400" kern="1200" dirty="0">
              <a:solidFill>
                <a:srgbClr val="C00000"/>
              </a:solidFill>
              <a:latin typeface="Bahnschrift SemiBold SemiConden" panose="020B0502040204020203" pitchFamily="34" charset="0"/>
            </a:rPr>
            <a:t>relazioni </a:t>
          </a:r>
          <a:r>
            <a:rPr lang="it-IT" sz="1400" kern="1200" dirty="0" err="1">
              <a:solidFill>
                <a:srgbClr val="C00000"/>
              </a:solidFill>
              <a:latin typeface="Bahnschrift SemiBold SemiConden" panose="020B0502040204020203" pitchFamily="34" charset="0"/>
            </a:rPr>
            <a:t>extralavorative</a:t>
          </a:r>
          <a:r>
            <a:rPr lang="it-IT" sz="1400" kern="1200" dirty="0">
              <a:solidFill>
                <a:srgbClr val="C00000"/>
              </a:solidFill>
              <a:latin typeface="Bahnschrift SemiBold SemiConden" panose="020B0502040204020203" pitchFamily="34" charset="0"/>
            </a:rPr>
            <a:t> </a:t>
          </a:r>
          <a:r>
            <a:rPr lang="it-IT" sz="1400" kern="1200" dirty="0">
              <a:solidFill>
                <a:schemeClr val="tx1"/>
              </a:solidFill>
              <a:latin typeface="Bahnschrift SemiBold SemiConden" panose="020B0502040204020203" pitchFamily="34" charset="0"/>
            </a:rPr>
            <a:t>con pubblici ufficiali nell’esercizio delle loro funzioni, </a:t>
          </a:r>
        </a:p>
      </dsp:txBody>
      <dsp:txXfrm>
        <a:off x="2716459" y="248086"/>
        <a:ext cx="4403277" cy="1373708"/>
      </dsp:txXfrm>
    </dsp:sp>
    <dsp:sp modelId="{0BFA0CE1-6BC2-4C46-9CD1-D8CE0FA87B66}">
      <dsp:nvSpPr>
        <dsp:cNvPr id="0" name=""/>
        <dsp:cNvSpPr/>
      </dsp:nvSpPr>
      <dsp:spPr>
        <a:xfrm>
          <a:off x="1932783" y="1799621"/>
          <a:ext cx="5246863" cy="1373708"/>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kern="1200" dirty="0">
              <a:solidFill>
                <a:srgbClr val="C00000"/>
              </a:solidFill>
              <a:latin typeface="Bahnschrift SemiBold SemiConden" panose="020B0502040204020203" pitchFamily="34" charset="0"/>
            </a:rPr>
            <a:t>il dipendente non sfrutta, né menziona la posizione che ricopre nell’Azienda </a:t>
          </a:r>
          <a:r>
            <a:rPr lang="it-IT" sz="1400" kern="1200" dirty="0">
              <a:solidFill>
                <a:schemeClr val="tx1"/>
              </a:solidFill>
              <a:latin typeface="Bahnschrift SemiBold SemiConden" panose="020B0502040204020203" pitchFamily="34" charset="0"/>
            </a:rPr>
            <a:t>per ottenere utilità che non gli spettino</a:t>
          </a:r>
        </a:p>
      </dsp:txBody>
      <dsp:txXfrm>
        <a:off x="2772281" y="1799621"/>
        <a:ext cx="4407365" cy="1373708"/>
      </dsp:txXfrm>
    </dsp:sp>
    <dsp:sp modelId="{15F99CCC-1288-4368-8A13-D8DFCE379331}">
      <dsp:nvSpPr>
        <dsp:cNvPr id="0" name=""/>
        <dsp:cNvSpPr/>
      </dsp:nvSpPr>
      <dsp:spPr>
        <a:xfrm>
          <a:off x="1930021" y="3297458"/>
          <a:ext cx="5249625" cy="1373708"/>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kern="1200" dirty="0">
              <a:solidFill>
                <a:schemeClr val="tx1"/>
              </a:solidFill>
              <a:latin typeface="Bahnschrift SemiBold SemiConden" panose="020B0502040204020203" pitchFamily="34" charset="0"/>
            </a:rPr>
            <a:t>e non assume nessun altro comportamento che possa nuocere all’immagine dell’Azienda stessa</a:t>
          </a:r>
        </a:p>
      </dsp:txBody>
      <dsp:txXfrm>
        <a:off x="2769961" y="3297458"/>
        <a:ext cx="4409685" cy="1373708"/>
      </dsp:txXfrm>
    </dsp:sp>
    <dsp:sp modelId="{998ED0FB-D1DD-49F2-9918-7C17AC3894D3}">
      <dsp:nvSpPr>
        <dsp:cNvPr id="0" name=""/>
        <dsp:cNvSpPr/>
      </dsp:nvSpPr>
      <dsp:spPr>
        <a:xfrm>
          <a:off x="0" y="69016"/>
          <a:ext cx="2809065" cy="1048714"/>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it-IT" sz="3200" kern="1200" dirty="0">
              <a:solidFill>
                <a:srgbClr val="C00000"/>
              </a:solidFill>
              <a:latin typeface="Bahnschrift SemiBold SemiConden" panose="020B0502040204020203" pitchFamily="34" charset="0"/>
            </a:rPr>
            <a:t>Articolo 6</a:t>
          </a:r>
        </a:p>
      </dsp:txBody>
      <dsp:txXfrm>
        <a:off x="411378" y="222597"/>
        <a:ext cx="1986309" cy="74155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7CF02B-89A9-4031-800A-C565008F8241}">
      <dsp:nvSpPr>
        <dsp:cNvPr id="0" name=""/>
        <dsp:cNvSpPr/>
      </dsp:nvSpPr>
      <dsp:spPr>
        <a:xfrm>
          <a:off x="2478131" y="159541"/>
          <a:ext cx="3352786" cy="878625"/>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kern="1200" dirty="0">
              <a:solidFill>
                <a:schemeClr val="tx1"/>
              </a:solidFill>
              <a:latin typeface="Bahnschrift SemiBold SemiConden" panose="020B0502040204020203" pitchFamily="34" charset="0"/>
            </a:rPr>
            <a:t>AREE OBBLIGATORIE</a:t>
          </a:r>
        </a:p>
      </dsp:txBody>
      <dsp:txXfrm>
        <a:off x="3014577" y="159541"/>
        <a:ext cx="2816340" cy="878625"/>
      </dsp:txXfrm>
    </dsp:sp>
    <dsp:sp modelId="{0BFA0CE1-6BC2-4C46-9CD1-D8CE0FA87B66}">
      <dsp:nvSpPr>
        <dsp:cNvPr id="0" name=""/>
        <dsp:cNvSpPr/>
      </dsp:nvSpPr>
      <dsp:spPr>
        <a:xfrm>
          <a:off x="2513337" y="1151904"/>
          <a:ext cx="3355899" cy="878625"/>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kern="1200" dirty="0">
              <a:solidFill>
                <a:schemeClr val="tx1"/>
              </a:solidFill>
              <a:latin typeface="Bahnschrift SemiBold SemiConden" panose="020B0502040204020203" pitchFamily="34" charset="0"/>
            </a:rPr>
            <a:t>AREE GENERALI</a:t>
          </a:r>
        </a:p>
      </dsp:txBody>
      <dsp:txXfrm>
        <a:off x="3050281" y="1151904"/>
        <a:ext cx="2818955" cy="878625"/>
      </dsp:txXfrm>
    </dsp:sp>
    <dsp:sp modelId="{15F99CCC-1288-4368-8A13-D8DFCE379331}">
      <dsp:nvSpPr>
        <dsp:cNvPr id="0" name=""/>
        <dsp:cNvSpPr/>
      </dsp:nvSpPr>
      <dsp:spPr>
        <a:xfrm>
          <a:off x="2511570" y="2109922"/>
          <a:ext cx="3357665" cy="878625"/>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it-IT" sz="1400" kern="1200" dirty="0">
              <a:solidFill>
                <a:srgbClr val="C00000"/>
              </a:solidFill>
              <a:latin typeface="Bahnschrift SemiBold SemiConden" panose="020B0502040204020203" pitchFamily="34" charset="0"/>
            </a:rPr>
            <a:t>AREE SPECIFICHE</a:t>
          </a:r>
        </a:p>
      </dsp:txBody>
      <dsp:txXfrm>
        <a:off x="3048797" y="2109922"/>
        <a:ext cx="2820439" cy="878625"/>
      </dsp:txXfrm>
    </dsp:sp>
    <dsp:sp modelId="{998ED0FB-D1DD-49F2-9918-7C17AC3894D3}">
      <dsp:nvSpPr>
        <dsp:cNvPr id="0" name=""/>
        <dsp:cNvSpPr/>
      </dsp:nvSpPr>
      <dsp:spPr>
        <a:xfrm>
          <a:off x="9366" y="45008"/>
          <a:ext cx="2352818" cy="1474703"/>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it-IT" sz="3200" kern="1200" dirty="0">
              <a:solidFill>
                <a:srgbClr val="C00000"/>
              </a:solidFill>
              <a:latin typeface="Bahnschrift SemiBold SemiConden" panose="020B0502040204020203" pitchFamily="34" charset="0"/>
            </a:rPr>
            <a:t>Articolo 24</a:t>
          </a:r>
        </a:p>
      </dsp:txBody>
      <dsp:txXfrm>
        <a:off x="353928" y="260973"/>
        <a:ext cx="1663694" cy="10427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49271F-8BB8-BF45-B2B3-D441EF8E851C}">
      <dsp:nvSpPr>
        <dsp:cNvPr id="0" name=""/>
        <dsp:cNvSpPr/>
      </dsp:nvSpPr>
      <dsp:spPr>
        <a:xfrm>
          <a:off x="4076" y="348290"/>
          <a:ext cx="3216054" cy="2144028"/>
        </a:xfrm>
        <a:prstGeom prst="rect">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t="-14000" b="-14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E79F776-66A7-C043-8ABD-1683108C9435}">
      <dsp:nvSpPr>
        <dsp:cNvPr id="0" name=""/>
        <dsp:cNvSpPr/>
      </dsp:nvSpPr>
      <dsp:spPr>
        <a:xfrm>
          <a:off x="3151676" y="2659655"/>
          <a:ext cx="4961825" cy="2814380"/>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265113" lvl="0" indent="0" algn="l" defTabSz="711200">
            <a:lnSpc>
              <a:spcPct val="90000"/>
            </a:lnSpc>
            <a:spcBef>
              <a:spcPct val="0"/>
            </a:spcBef>
            <a:spcAft>
              <a:spcPct val="35000"/>
            </a:spcAft>
          </a:pPr>
          <a:r>
            <a:rPr lang="it-IT" sz="1600" b="1" i="1" kern="1200" dirty="0">
              <a:latin typeface="Arial Narrow" panose="020B0606020202030204" pitchFamily="34" charset="0"/>
            </a:rPr>
            <a:t>La situazione di conflitto di interessi si configura laddove la cura dell’interesse pubblico cui è preposto il funzionario </a:t>
          </a:r>
          <a:r>
            <a:rPr lang="it-IT" sz="1600" b="1" i="1" kern="1200" dirty="0">
              <a:solidFill>
                <a:srgbClr val="FF0000"/>
              </a:solidFill>
              <a:latin typeface="Arial Narrow" panose="020B0606020202030204" pitchFamily="34" charset="0"/>
            </a:rPr>
            <a:t>potrebbe essere deviata </a:t>
          </a:r>
          <a:r>
            <a:rPr lang="it-IT" sz="1600" b="1" i="1" kern="1200" dirty="0">
              <a:latin typeface="Arial Narrow" panose="020B0606020202030204" pitchFamily="34" charset="0"/>
            </a:rPr>
            <a:t>per favorire il soddisfacimento di </a:t>
          </a:r>
          <a:r>
            <a:rPr lang="it-IT" sz="1600" b="1" i="1" kern="1200" dirty="0">
              <a:solidFill>
                <a:srgbClr val="FF0000"/>
              </a:solidFill>
              <a:latin typeface="Arial Narrow" panose="020B0606020202030204" pitchFamily="34" charset="0"/>
            </a:rPr>
            <a:t>interessi contrapposti </a:t>
          </a:r>
          <a:r>
            <a:rPr lang="it-IT" sz="1600" b="1" i="1" kern="1200" dirty="0">
              <a:latin typeface="Arial Narrow" panose="020B0606020202030204" pitchFamily="34" charset="0"/>
            </a:rPr>
            <a:t>di cui sia titolare il medesimo funzionario </a:t>
          </a:r>
          <a:r>
            <a:rPr lang="it-IT" sz="1600" b="1" i="1" kern="1200" dirty="0">
              <a:solidFill>
                <a:srgbClr val="FF0000"/>
              </a:solidFill>
              <a:latin typeface="Arial Narrow" panose="020B0606020202030204" pitchFamily="34" charset="0"/>
            </a:rPr>
            <a:t>direttamente o indirettamente</a:t>
          </a:r>
          <a:r>
            <a:rPr lang="it-IT" sz="1600" b="1" i="1" kern="1200" dirty="0">
              <a:latin typeface="Arial Narrow" panose="020B0606020202030204" pitchFamily="34" charset="0"/>
            </a:rPr>
            <a:t>. </a:t>
          </a:r>
        </a:p>
        <a:p>
          <a:pPr marL="265113" lvl="0" indent="0" algn="l" defTabSz="711200">
            <a:lnSpc>
              <a:spcPct val="90000"/>
            </a:lnSpc>
            <a:spcBef>
              <a:spcPct val="0"/>
            </a:spcBef>
            <a:spcAft>
              <a:spcPct val="35000"/>
            </a:spcAft>
          </a:pPr>
          <a:r>
            <a:rPr lang="it-IT" sz="1600" b="1" i="1" kern="1200" dirty="0">
              <a:latin typeface="Arial Narrow" panose="020B0606020202030204" pitchFamily="34" charset="0"/>
            </a:rPr>
            <a:t>Si tratta dunque di una </a:t>
          </a:r>
          <a:r>
            <a:rPr lang="it-IT" sz="1600" b="1" i="1" kern="1200" dirty="0">
              <a:solidFill>
                <a:srgbClr val="FF0000"/>
              </a:solidFill>
              <a:latin typeface="Arial Narrow" panose="020B0606020202030204" pitchFamily="34" charset="0"/>
            </a:rPr>
            <a:t>condizione</a:t>
          </a:r>
          <a:r>
            <a:rPr lang="it-IT" sz="1600" b="1" i="1" kern="1200" dirty="0">
              <a:latin typeface="Arial Narrow" panose="020B0606020202030204" pitchFamily="34" charset="0"/>
            </a:rPr>
            <a:t> che determina il rischio di comportamenti dannosi per l’amministrazione, </a:t>
          </a:r>
          <a:r>
            <a:rPr lang="it-IT" sz="1600" b="1" i="1" kern="1200" dirty="0">
              <a:solidFill>
                <a:srgbClr val="FF0000"/>
              </a:solidFill>
              <a:latin typeface="Arial Narrow" panose="020B0606020202030204" pitchFamily="34" charset="0"/>
            </a:rPr>
            <a:t>a prescindere che ad essa segua o meno una condotta impropria.</a:t>
          </a:r>
        </a:p>
        <a:p>
          <a:pPr marL="265113" lvl="0" indent="0" algn="l" defTabSz="711200">
            <a:lnSpc>
              <a:spcPct val="90000"/>
            </a:lnSpc>
            <a:spcBef>
              <a:spcPct val="0"/>
            </a:spcBef>
            <a:spcAft>
              <a:spcPct val="35000"/>
            </a:spcAft>
          </a:pPr>
          <a:r>
            <a:rPr lang="it-IT" sz="1200" b="0" i="0" kern="1200" dirty="0">
              <a:latin typeface="Arial Narrow" panose="020B0606020202030204" pitchFamily="34" charset="0"/>
            </a:rPr>
            <a:t>Cons. Stato, Sezione consultiva per gli atti normativi, parere n. 667 del 5 marzo 2019 sullo schema di linee guida di ANAC aventi ad oggetto «individuazione e gestione dei conflitti di interesse nelle procedure di affidamento dei contratti pubblici», in attuazione dell’art. 213, co. 2, del decreto legislativo 18 aprile 2016, n. 50.</a:t>
          </a:r>
          <a:endParaRPr lang="it-IT" sz="1200" kern="1200" dirty="0">
            <a:latin typeface="Arial Narrow" panose="020B0606020202030204" pitchFamily="34" charset="0"/>
          </a:endParaRPr>
        </a:p>
      </dsp:txBody>
      <dsp:txXfrm>
        <a:off x="3151676" y="2659655"/>
        <a:ext cx="4961825" cy="2814380"/>
      </dsp:txXfrm>
    </dsp:sp>
    <dsp:sp modelId="{802E03A6-B442-DD48-B0F4-AC5EC762866B}">
      <dsp:nvSpPr>
        <dsp:cNvPr id="0" name=""/>
        <dsp:cNvSpPr/>
      </dsp:nvSpPr>
      <dsp:spPr>
        <a:xfrm>
          <a:off x="2952404" y="2224727"/>
          <a:ext cx="1094259" cy="1094542"/>
        </a:xfrm>
        <a:prstGeom prst="halfFrame">
          <a:avLst>
            <a:gd name="adj1" fmla="val 25770"/>
            <a:gd name="adj2" fmla="val 2577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1D5547C-3976-6C43-8D90-29868B780E6A}">
      <dsp:nvSpPr>
        <dsp:cNvPr id="0" name=""/>
        <dsp:cNvSpPr/>
      </dsp:nvSpPr>
      <dsp:spPr>
        <a:xfrm rot="5400000">
          <a:off x="7552727" y="2233056"/>
          <a:ext cx="1094542" cy="1094259"/>
        </a:xfrm>
        <a:prstGeom prst="halfFrame">
          <a:avLst>
            <a:gd name="adj1" fmla="val 25770"/>
            <a:gd name="adj2" fmla="val 2577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A1856C6-915F-DE42-9C37-A4E8336BA0F5}">
      <dsp:nvSpPr>
        <dsp:cNvPr id="0" name=""/>
        <dsp:cNvSpPr/>
      </dsp:nvSpPr>
      <dsp:spPr>
        <a:xfrm rot="16200000">
          <a:off x="2952263" y="4748580"/>
          <a:ext cx="1094542" cy="1094259"/>
        </a:xfrm>
        <a:prstGeom prst="halfFrame">
          <a:avLst>
            <a:gd name="adj1" fmla="val 25770"/>
            <a:gd name="adj2" fmla="val 2577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10932EB-EA01-9A4A-8306-B8F2220DBB94}">
      <dsp:nvSpPr>
        <dsp:cNvPr id="0" name=""/>
        <dsp:cNvSpPr/>
      </dsp:nvSpPr>
      <dsp:spPr>
        <a:xfrm rot="10800000">
          <a:off x="7485966" y="4727577"/>
          <a:ext cx="1094259" cy="1094542"/>
        </a:xfrm>
        <a:prstGeom prst="halfFrame">
          <a:avLst>
            <a:gd name="adj1" fmla="val 25770"/>
            <a:gd name="adj2" fmla="val 2577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5B7DF-36FC-4F2A-A664-DDA84A2FE29D}">
      <dsp:nvSpPr>
        <dsp:cNvPr id="0" name=""/>
        <dsp:cNvSpPr/>
      </dsp:nvSpPr>
      <dsp:spPr>
        <a:xfrm>
          <a:off x="0" y="0"/>
          <a:ext cx="943304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0D1D87-EB10-4793-96A3-EA1A86FB9022}">
      <dsp:nvSpPr>
        <dsp:cNvPr id="0" name=""/>
        <dsp:cNvSpPr/>
      </dsp:nvSpPr>
      <dsp:spPr>
        <a:xfrm>
          <a:off x="0" y="0"/>
          <a:ext cx="1886609" cy="4320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it-IT" sz="2000" kern="1200" dirty="0">
              <a:latin typeface="Bahnschrift SemiBold SemiConden" panose="020B0502040204020203" pitchFamily="34" charset="0"/>
            </a:rPr>
            <a:t>IMPARZIALITA’</a:t>
          </a:r>
        </a:p>
      </dsp:txBody>
      <dsp:txXfrm>
        <a:off x="0" y="0"/>
        <a:ext cx="1886609" cy="4320480"/>
      </dsp:txXfrm>
    </dsp:sp>
    <dsp:sp modelId="{0D3DEF22-2AE6-4113-832B-538A292AF33B}">
      <dsp:nvSpPr>
        <dsp:cNvPr id="0" name=""/>
        <dsp:cNvSpPr/>
      </dsp:nvSpPr>
      <dsp:spPr>
        <a:xfrm>
          <a:off x="2028105" y="34017"/>
          <a:ext cx="7404941" cy="680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it-IT" sz="1600" kern="1200" dirty="0">
              <a:latin typeface="Bahnschrift SemiBold SemiConden" panose="020B0502040204020203" pitchFamily="34" charset="0"/>
            </a:rPr>
            <a:t>l’astensione del dipendente in caso di conflitto di interessi</a:t>
          </a:r>
        </a:p>
      </dsp:txBody>
      <dsp:txXfrm>
        <a:off x="2028105" y="34017"/>
        <a:ext cx="7404941" cy="680349"/>
      </dsp:txXfrm>
    </dsp:sp>
    <dsp:sp modelId="{C2C08744-8914-498B-B26F-6570A04F62C7}">
      <dsp:nvSpPr>
        <dsp:cNvPr id="0" name=""/>
        <dsp:cNvSpPr/>
      </dsp:nvSpPr>
      <dsp:spPr>
        <a:xfrm>
          <a:off x="1886609" y="714366"/>
          <a:ext cx="754643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9D0A6E-C903-4F2F-B29A-F79A11C4F572}">
      <dsp:nvSpPr>
        <dsp:cNvPr id="0" name=""/>
        <dsp:cNvSpPr/>
      </dsp:nvSpPr>
      <dsp:spPr>
        <a:xfrm>
          <a:off x="2028105" y="748383"/>
          <a:ext cx="7404941" cy="680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it-IT" sz="1600" kern="1200" dirty="0">
              <a:latin typeface="Bahnschrift SemiBold SemiConden" panose="020B0502040204020203" pitchFamily="34" charset="0"/>
            </a:rPr>
            <a:t>le ipotesi di inconferibilità e incompatibilità di incarichi presso le pubbliche amministrazioni e presso enti privati in controllo pubblico, disciplinate dal d.lgs. 8 aprile 2013, n. 39</a:t>
          </a:r>
        </a:p>
      </dsp:txBody>
      <dsp:txXfrm>
        <a:off x="2028105" y="748383"/>
        <a:ext cx="7404941" cy="680349"/>
      </dsp:txXfrm>
    </dsp:sp>
    <dsp:sp modelId="{0A0BDE13-4A8B-4DFB-9882-C7E3EEF36DE0}">
      <dsp:nvSpPr>
        <dsp:cNvPr id="0" name=""/>
        <dsp:cNvSpPr/>
      </dsp:nvSpPr>
      <dsp:spPr>
        <a:xfrm>
          <a:off x="1886609" y="1428732"/>
          <a:ext cx="754643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32B30A-4B41-4CED-B99E-94D838F3DED4}">
      <dsp:nvSpPr>
        <dsp:cNvPr id="0" name=""/>
        <dsp:cNvSpPr/>
      </dsp:nvSpPr>
      <dsp:spPr>
        <a:xfrm>
          <a:off x="2028105" y="1462750"/>
          <a:ext cx="7404941" cy="680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it-IT" sz="1600" kern="1200" dirty="0">
              <a:latin typeface="Bahnschrift SemiBold SemiConden" panose="020B0502040204020203" pitchFamily="34" charset="0"/>
            </a:rPr>
            <a:t>l’adozione dei codici di comportamento</a:t>
          </a:r>
        </a:p>
      </dsp:txBody>
      <dsp:txXfrm>
        <a:off x="2028105" y="1462750"/>
        <a:ext cx="7404941" cy="680349"/>
      </dsp:txXfrm>
    </dsp:sp>
    <dsp:sp modelId="{604AD801-1147-46CE-ADD2-733D3C03689D}">
      <dsp:nvSpPr>
        <dsp:cNvPr id="0" name=""/>
        <dsp:cNvSpPr/>
      </dsp:nvSpPr>
      <dsp:spPr>
        <a:xfrm>
          <a:off x="1886609" y="2143099"/>
          <a:ext cx="754643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8444AE-578C-476C-B82E-CFD8C27A9549}">
      <dsp:nvSpPr>
        <dsp:cNvPr id="0" name=""/>
        <dsp:cNvSpPr/>
      </dsp:nvSpPr>
      <dsp:spPr>
        <a:xfrm>
          <a:off x="2028105" y="2177116"/>
          <a:ext cx="7404941" cy="680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it-IT" sz="1600" kern="1200" dirty="0">
              <a:latin typeface="Bahnschrift SemiBold SemiConden" panose="020B0502040204020203" pitchFamily="34" charset="0"/>
            </a:rPr>
            <a:t>il divieto di </a:t>
          </a:r>
          <a:r>
            <a:rPr lang="it-IT" sz="1600" i="1" kern="1200" dirty="0" err="1">
              <a:latin typeface="Bahnschrift SemiBold SemiConden" panose="020B0502040204020203" pitchFamily="34" charset="0"/>
            </a:rPr>
            <a:t>pantouflage</a:t>
          </a:r>
          <a:endParaRPr lang="it-IT" sz="1600" i="1" kern="1200" dirty="0">
            <a:latin typeface="Bahnschrift SemiBold SemiConden" panose="020B0502040204020203" pitchFamily="34" charset="0"/>
          </a:endParaRPr>
        </a:p>
      </dsp:txBody>
      <dsp:txXfrm>
        <a:off x="2028105" y="2177116"/>
        <a:ext cx="7404941" cy="680349"/>
      </dsp:txXfrm>
    </dsp:sp>
    <dsp:sp modelId="{EE48F722-F09E-4B70-86B8-F1FE566D80D9}">
      <dsp:nvSpPr>
        <dsp:cNvPr id="0" name=""/>
        <dsp:cNvSpPr/>
      </dsp:nvSpPr>
      <dsp:spPr>
        <a:xfrm>
          <a:off x="1886609" y="2857465"/>
          <a:ext cx="754643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6A4797-8A52-42ED-B368-12D13177FEE7}">
      <dsp:nvSpPr>
        <dsp:cNvPr id="0" name=""/>
        <dsp:cNvSpPr/>
      </dsp:nvSpPr>
      <dsp:spPr>
        <a:xfrm>
          <a:off x="2028105" y="2891483"/>
          <a:ext cx="7404941" cy="680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it-IT" sz="1600" kern="1200" dirty="0">
              <a:latin typeface="Bahnschrift SemiBold SemiConden" panose="020B0502040204020203" pitchFamily="34" charset="0"/>
            </a:rPr>
            <a:t>l’autorizzazione a svolgere incarichi extra istituzionali</a:t>
          </a:r>
        </a:p>
      </dsp:txBody>
      <dsp:txXfrm>
        <a:off x="2028105" y="2891483"/>
        <a:ext cx="7404941" cy="680349"/>
      </dsp:txXfrm>
    </dsp:sp>
    <dsp:sp modelId="{4C0DD89B-F5A1-4878-B457-5F855352C6AB}">
      <dsp:nvSpPr>
        <dsp:cNvPr id="0" name=""/>
        <dsp:cNvSpPr/>
      </dsp:nvSpPr>
      <dsp:spPr>
        <a:xfrm>
          <a:off x="1886609" y="3571832"/>
          <a:ext cx="754643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8003B3-953C-43CE-897C-43F5617257DC}">
      <dsp:nvSpPr>
        <dsp:cNvPr id="0" name=""/>
        <dsp:cNvSpPr/>
      </dsp:nvSpPr>
      <dsp:spPr>
        <a:xfrm>
          <a:off x="2028105" y="3605849"/>
          <a:ext cx="7404941" cy="680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it-IT" sz="1600" kern="1200" dirty="0">
              <a:latin typeface="Bahnschrift SemiBold SemiConden" panose="020B0502040204020203" pitchFamily="34" charset="0"/>
            </a:rPr>
            <a:t>l’affidamento di incarichi a soggetti esterni in qualità di consulenti ai sensi dell’art. 53 del d.lgs. n. 165 del 2001</a:t>
          </a:r>
        </a:p>
      </dsp:txBody>
      <dsp:txXfrm>
        <a:off x="2028105" y="3605849"/>
        <a:ext cx="7404941" cy="680349"/>
      </dsp:txXfrm>
    </dsp:sp>
    <dsp:sp modelId="{77F652CF-2B6E-4466-9735-F0F041828BC8}">
      <dsp:nvSpPr>
        <dsp:cNvPr id="0" name=""/>
        <dsp:cNvSpPr/>
      </dsp:nvSpPr>
      <dsp:spPr>
        <a:xfrm>
          <a:off x="1886609" y="4286198"/>
          <a:ext cx="754643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A164E-FF44-4413-A022-6E54555956C9}">
      <dsp:nvSpPr>
        <dsp:cNvPr id="0" name=""/>
        <dsp:cNvSpPr/>
      </dsp:nvSpPr>
      <dsp:spPr>
        <a:xfrm rot="5400000">
          <a:off x="726150" y="836289"/>
          <a:ext cx="1443052" cy="2401206"/>
        </a:xfrm>
        <a:prstGeom prst="corner">
          <a:avLst>
            <a:gd name="adj1" fmla="val 16120"/>
            <a:gd name="adj2" fmla="val 1611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81C862-2B27-4C7C-966A-A348D903319D}">
      <dsp:nvSpPr>
        <dsp:cNvPr id="0" name=""/>
        <dsp:cNvSpPr/>
      </dsp:nvSpPr>
      <dsp:spPr>
        <a:xfrm>
          <a:off x="485269" y="1553733"/>
          <a:ext cx="2167822" cy="1900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1733550">
            <a:lnSpc>
              <a:spcPct val="90000"/>
            </a:lnSpc>
            <a:spcBef>
              <a:spcPct val="0"/>
            </a:spcBef>
            <a:spcAft>
              <a:spcPct val="35000"/>
            </a:spcAft>
          </a:pPr>
          <a:r>
            <a:rPr lang="it-IT" sz="3900" kern="1200" dirty="0">
              <a:solidFill>
                <a:srgbClr val="FF0000"/>
              </a:solidFill>
              <a:latin typeface="Bahnschrift SemiBold SemiConden" panose="020B0502040204020203" pitchFamily="34" charset="0"/>
            </a:rPr>
            <a:t>Legge 241/90</a:t>
          </a:r>
        </a:p>
        <a:p>
          <a:pPr marL="228600" lvl="1" indent="-228600" algn="l" defTabSz="889000">
            <a:lnSpc>
              <a:spcPct val="90000"/>
            </a:lnSpc>
            <a:spcBef>
              <a:spcPct val="0"/>
            </a:spcBef>
            <a:spcAft>
              <a:spcPct val="15000"/>
            </a:spcAft>
            <a:buChar char="••"/>
          </a:pPr>
          <a:r>
            <a:rPr lang="it-IT" sz="2000" kern="1200" dirty="0">
              <a:latin typeface="Bahnschrift SemiBold SemiConden" panose="020B0502040204020203" pitchFamily="34" charset="0"/>
            </a:rPr>
            <a:t>Articolo 6 bis «conflitto di interessi»</a:t>
          </a:r>
        </a:p>
      </dsp:txBody>
      <dsp:txXfrm>
        <a:off x="485269" y="1553733"/>
        <a:ext cx="2167822" cy="1900223"/>
      </dsp:txXfrm>
    </dsp:sp>
    <dsp:sp modelId="{9987F3DB-00F8-4726-9777-0A14B8AE16C3}">
      <dsp:nvSpPr>
        <dsp:cNvPr id="0" name=""/>
        <dsp:cNvSpPr/>
      </dsp:nvSpPr>
      <dsp:spPr>
        <a:xfrm>
          <a:off x="2244069" y="659510"/>
          <a:ext cx="409023" cy="409023"/>
        </a:xfrm>
        <a:prstGeom prst="triangle">
          <a:avLst>
            <a:gd name="adj" fmla="val 10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4F2B73-B0B9-45CC-9700-7CAA76F8050C}">
      <dsp:nvSpPr>
        <dsp:cNvPr id="0" name=""/>
        <dsp:cNvSpPr/>
      </dsp:nvSpPr>
      <dsp:spPr>
        <a:xfrm rot="5400000">
          <a:off x="3379989" y="179594"/>
          <a:ext cx="1443052" cy="2401206"/>
        </a:xfrm>
        <a:prstGeom prst="corner">
          <a:avLst>
            <a:gd name="adj1" fmla="val 16120"/>
            <a:gd name="adj2" fmla="val 1611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7F5335-AC5C-44DB-A55C-317C62B7FF90}">
      <dsp:nvSpPr>
        <dsp:cNvPr id="0" name=""/>
        <dsp:cNvSpPr/>
      </dsp:nvSpPr>
      <dsp:spPr>
        <a:xfrm>
          <a:off x="3139108" y="897038"/>
          <a:ext cx="2167822" cy="1900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it-IT" sz="6500" kern="1200" dirty="0"/>
        </a:p>
      </dsp:txBody>
      <dsp:txXfrm>
        <a:off x="3139108" y="897038"/>
        <a:ext cx="2167822" cy="1900223"/>
      </dsp:txXfrm>
    </dsp:sp>
    <dsp:sp modelId="{1920D6B6-8436-47E9-9AAB-9C5F4D75C5BA}">
      <dsp:nvSpPr>
        <dsp:cNvPr id="0" name=""/>
        <dsp:cNvSpPr/>
      </dsp:nvSpPr>
      <dsp:spPr>
        <a:xfrm>
          <a:off x="4897907" y="2815"/>
          <a:ext cx="409023" cy="409023"/>
        </a:xfrm>
        <a:prstGeom prst="triangle">
          <a:avLst>
            <a:gd name="adj" fmla="val 10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5DD519-976C-4F54-9872-DF1ABAE103B1}">
      <dsp:nvSpPr>
        <dsp:cNvPr id="0" name=""/>
        <dsp:cNvSpPr/>
      </dsp:nvSpPr>
      <dsp:spPr>
        <a:xfrm rot="5400000">
          <a:off x="6033827" y="-477100"/>
          <a:ext cx="1443052" cy="2401206"/>
        </a:xfrm>
        <a:prstGeom prst="corner">
          <a:avLst>
            <a:gd name="adj1" fmla="val 16120"/>
            <a:gd name="adj2" fmla="val 1611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4B6369-D9A3-4E7E-89B4-CEA8A58B2DF0}">
      <dsp:nvSpPr>
        <dsp:cNvPr id="0" name=""/>
        <dsp:cNvSpPr/>
      </dsp:nvSpPr>
      <dsp:spPr>
        <a:xfrm>
          <a:off x="5792946" y="240343"/>
          <a:ext cx="2167822" cy="1900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it-IT" sz="6500" kern="1200" dirty="0"/>
        </a:p>
      </dsp:txBody>
      <dsp:txXfrm>
        <a:off x="5792946" y="240343"/>
        <a:ext cx="2167822" cy="19002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A164E-FF44-4413-A022-6E54555956C9}">
      <dsp:nvSpPr>
        <dsp:cNvPr id="0" name=""/>
        <dsp:cNvSpPr/>
      </dsp:nvSpPr>
      <dsp:spPr>
        <a:xfrm rot="5400000">
          <a:off x="726150" y="836289"/>
          <a:ext cx="1443052" cy="2401206"/>
        </a:xfrm>
        <a:prstGeom prst="corner">
          <a:avLst>
            <a:gd name="adj1" fmla="val 16120"/>
            <a:gd name="adj2" fmla="val 1611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81C862-2B27-4C7C-966A-A348D903319D}">
      <dsp:nvSpPr>
        <dsp:cNvPr id="0" name=""/>
        <dsp:cNvSpPr/>
      </dsp:nvSpPr>
      <dsp:spPr>
        <a:xfrm>
          <a:off x="485269" y="1553733"/>
          <a:ext cx="2167822" cy="1900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1733550">
            <a:lnSpc>
              <a:spcPct val="90000"/>
            </a:lnSpc>
            <a:spcBef>
              <a:spcPct val="0"/>
            </a:spcBef>
            <a:spcAft>
              <a:spcPct val="35000"/>
            </a:spcAft>
          </a:pPr>
          <a:r>
            <a:rPr lang="it-IT" sz="3900" kern="1200" dirty="0">
              <a:solidFill>
                <a:srgbClr val="FF0000"/>
              </a:solidFill>
              <a:latin typeface="Bahnschrift SemiBold SemiConden" panose="020B0502040204020203" pitchFamily="34" charset="0"/>
            </a:rPr>
            <a:t>Legge 241/90</a:t>
          </a:r>
        </a:p>
        <a:p>
          <a:pPr marL="228600" lvl="1" indent="-228600" algn="l" defTabSz="889000">
            <a:lnSpc>
              <a:spcPct val="90000"/>
            </a:lnSpc>
            <a:spcBef>
              <a:spcPct val="0"/>
            </a:spcBef>
            <a:spcAft>
              <a:spcPct val="15000"/>
            </a:spcAft>
            <a:buChar char="••"/>
          </a:pPr>
          <a:r>
            <a:rPr lang="it-IT" sz="2000" kern="1200" dirty="0">
              <a:latin typeface="Bahnschrift SemiBold SemiConden" panose="020B0502040204020203" pitchFamily="34" charset="0"/>
            </a:rPr>
            <a:t>Articolo 6 bis «conflitto di interessi»</a:t>
          </a:r>
        </a:p>
      </dsp:txBody>
      <dsp:txXfrm>
        <a:off x="485269" y="1553733"/>
        <a:ext cx="2167822" cy="1900223"/>
      </dsp:txXfrm>
    </dsp:sp>
    <dsp:sp modelId="{9987F3DB-00F8-4726-9777-0A14B8AE16C3}">
      <dsp:nvSpPr>
        <dsp:cNvPr id="0" name=""/>
        <dsp:cNvSpPr/>
      </dsp:nvSpPr>
      <dsp:spPr>
        <a:xfrm>
          <a:off x="2244069" y="659510"/>
          <a:ext cx="409023" cy="409023"/>
        </a:xfrm>
        <a:prstGeom prst="triangle">
          <a:avLst>
            <a:gd name="adj" fmla="val 10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4F2B73-B0B9-45CC-9700-7CAA76F8050C}">
      <dsp:nvSpPr>
        <dsp:cNvPr id="0" name=""/>
        <dsp:cNvSpPr/>
      </dsp:nvSpPr>
      <dsp:spPr>
        <a:xfrm rot="5400000">
          <a:off x="3379989" y="179594"/>
          <a:ext cx="1443052" cy="2401206"/>
        </a:xfrm>
        <a:prstGeom prst="corner">
          <a:avLst>
            <a:gd name="adj1" fmla="val 16120"/>
            <a:gd name="adj2" fmla="val 1611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7F5335-AC5C-44DB-A55C-317C62B7FF90}">
      <dsp:nvSpPr>
        <dsp:cNvPr id="0" name=""/>
        <dsp:cNvSpPr/>
      </dsp:nvSpPr>
      <dsp:spPr>
        <a:xfrm>
          <a:off x="3139108" y="897038"/>
          <a:ext cx="2167822" cy="1900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it-IT" sz="1900" kern="1200" dirty="0">
              <a:solidFill>
                <a:srgbClr val="FF0000"/>
              </a:solidFill>
              <a:latin typeface="Bahnschrift SemiBold SemiConden" panose="020B0502040204020203" pitchFamily="34" charset="0"/>
            </a:rPr>
            <a:t>Codice di Comportamento dei dipendenti pubblici</a:t>
          </a:r>
        </a:p>
        <a:p>
          <a:pPr marL="114300" lvl="1" indent="-114300" algn="l" defTabSz="666750">
            <a:lnSpc>
              <a:spcPct val="90000"/>
            </a:lnSpc>
            <a:spcBef>
              <a:spcPct val="0"/>
            </a:spcBef>
            <a:spcAft>
              <a:spcPct val="15000"/>
            </a:spcAft>
            <a:buChar char="••"/>
          </a:pPr>
          <a:r>
            <a:rPr lang="it-IT" sz="1500" kern="1200" dirty="0">
              <a:latin typeface="Bahnschrift SemiBold SemiConden" panose="020B0502040204020203" pitchFamily="34" charset="0"/>
            </a:rPr>
            <a:t>Articolo 6 «comunicazione degli interessi finanziari e conflitto di interesse»</a:t>
          </a:r>
        </a:p>
      </dsp:txBody>
      <dsp:txXfrm>
        <a:off x="3139108" y="897038"/>
        <a:ext cx="2167822" cy="1900223"/>
      </dsp:txXfrm>
    </dsp:sp>
    <dsp:sp modelId="{1920D6B6-8436-47E9-9AAB-9C5F4D75C5BA}">
      <dsp:nvSpPr>
        <dsp:cNvPr id="0" name=""/>
        <dsp:cNvSpPr/>
      </dsp:nvSpPr>
      <dsp:spPr>
        <a:xfrm>
          <a:off x="4897907" y="2815"/>
          <a:ext cx="409023" cy="409023"/>
        </a:xfrm>
        <a:prstGeom prst="triangle">
          <a:avLst>
            <a:gd name="adj" fmla="val 10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5DD519-976C-4F54-9872-DF1ABAE103B1}">
      <dsp:nvSpPr>
        <dsp:cNvPr id="0" name=""/>
        <dsp:cNvSpPr/>
      </dsp:nvSpPr>
      <dsp:spPr>
        <a:xfrm rot="5400000">
          <a:off x="6033827" y="-477100"/>
          <a:ext cx="1443052" cy="2401206"/>
        </a:xfrm>
        <a:prstGeom prst="corner">
          <a:avLst>
            <a:gd name="adj1" fmla="val 16120"/>
            <a:gd name="adj2" fmla="val 1611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4B6369-D9A3-4E7E-89B4-CEA8A58B2DF0}">
      <dsp:nvSpPr>
        <dsp:cNvPr id="0" name=""/>
        <dsp:cNvSpPr/>
      </dsp:nvSpPr>
      <dsp:spPr>
        <a:xfrm>
          <a:off x="5792946" y="240343"/>
          <a:ext cx="2167822" cy="1900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endParaRPr lang="it-IT" sz="1900" kern="1200" dirty="0">
            <a:latin typeface="Bahnschrift SemiBold SemiConden" panose="020B0502040204020203" pitchFamily="34" charset="0"/>
          </a:endParaRPr>
        </a:p>
      </dsp:txBody>
      <dsp:txXfrm>
        <a:off x="5792946" y="240343"/>
        <a:ext cx="2167822" cy="19002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A164E-FF44-4413-A022-6E54555956C9}">
      <dsp:nvSpPr>
        <dsp:cNvPr id="0" name=""/>
        <dsp:cNvSpPr/>
      </dsp:nvSpPr>
      <dsp:spPr>
        <a:xfrm rot="5400000">
          <a:off x="726150" y="836289"/>
          <a:ext cx="1443052" cy="2401206"/>
        </a:xfrm>
        <a:prstGeom prst="corner">
          <a:avLst>
            <a:gd name="adj1" fmla="val 16120"/>
            <a:gd name="adj2" fmla="val 1611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81C862-2B27-4C7C-966A-A348D903319D}">
      <dsp:nvSpPr>
        <dsp:cNvPr id="0" name=""/>
        <dsp:cNvSpPr/>
      </dsp:nvSpPr>
      <dsp:spPr>
        <a:xfrm>
          <a:off x="485269" y="1553733"/>
          <a:ext cx="2167822" cy="1900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1733550">
            <a:lnSpc>
              <a:spcPct val="90000"/>
            </a:lnSpc>
            <a:spcBef>
              <a:spcPct val="0"/>
            </a:spcBef>
            <a:spcAft>
              <a:spcPct val="35000"/>
            </a:spcAft>
          </a:pPr>
          <a:r>
            <a:rPr lang="it-IT" sz="3900" kern="1200" dirty="0">
              <a:solidFill>
                <a:srgbClr val="FF0000"/>
              </a:solidFill>
              <a:latin typeface="Bahnschrift SemiBold SemiConden" panose="020B0502040204020203" pitchFamily="34" charset="0"/>
            </a:rPr>
            <a:t>Legge 241/90</a:t>
          </a:r>
        </a:p>
        <a:p>
          <a:pPr marL="228600" lvl="1" indent="-228600" algn="l" defTabSz="889000">
            <a:lnSpc>
              <a:spcPct val="90000"/>
            </a:lnSpc>
            <a:spcBef>
              <a:spcPct val="0"/>
            </a:spcBef>
            <a:spcAft>
              <a:spcPct val="15000"/>
            </a:spcAft>
            <a:buChar char="••"/>
          </a:pPr>
          <a:r>
            <a:rPr lang="it-IT" sz="2000" kern="1200" dirty="0">
              <a:latin typeface="Bahnschrift SemiBold SemiConden" panose="020B0502040204020203" pitchFamily="34" charset="0"/>
            </a:rPr>
            <a:t>Articolo 6 bis «conflitto di interessi»</a:t>
          </a:r>
        </a:p>
      </dsp:txBody>
      <dsp:txXfrm>
        <a:off x="485269" y="1553733"/>
        <a:ext cx="2167822" cy="1900223"/>
      </dsp:txXfrm>
    </dsp:sp>
    <dsp:sp modelId="{9987F3DB-00F8-4726-9777-0A14B8AE16C3}">
      <dsp:nvSpPr>
        <dsp:cNvPr id="0" name=""/>
        <dsp:cNvSpPr/>
      </dsp:nvSpPr>
      <dsp:spPr>
        <a:xfrm>
          <a:off x="2244069" y="659510"/>
          <a:ext cx="409023" cy="409023"/>
        </a:xfrm>
        <a:prstGeom prst="triangle">
          <a:avLst>
            <a:gd name="adj" fmla="val 10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4F2B73-B0B9-45CC-9700-7CAA76F8050C}">
      <dsp:nvSpPr>
        <dsp:cNvPr id="0" name=""/>
        <dsp:cNvSpPr/>
      </dsp:nvSpPr>
      <dsp:spPr>
        <a:xfrm rot="5400000">
          <a:off x="3379989" y="179594"/>
          <a:ext cx="1443052" cy="2401206"/>
        </a:xfrm>
        <a:prstGeom prst="corner">
          <a:avLst>
            <a:gd name="adj1" fmla="val 16120"/>
            <a:gd name="adj2" fmla="val 1611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7F5335-AC5C-44DB-A55C-317C62B7FF90}">
      <dsp:nvSpPr>
        <dsp:cNvPr id="0" name=""/>
        <dsp:cNvSpPr/>
      </dsp:nvSpPr>
      <dsp:spPr>
        <a:xfrm>
          <a:off x="3139108" y="897038"/>
          <a:ext cx="2167822" cy="1900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it-IT" sz="1900" kern="1200" dirty="0">
              <a:solidFill>
                <a:srgbClr val="FF0000"/>
              </a:solidFill>
              <a:latin typeface="Bahnschrift SemiBold SemiConden" panose="020B0502040204020203" pitchFamily="34" charset="0"/>
            </a:rPr>
            <a:t>Codice di Comportamento dei dipendenti pubblici</a:t>
          </a:r>
        </a:p>
        <a:p>
          <a:pPr marL="114300" lvl="1" indent="-114300" algn="l" defTabSz="666750">
            <a:lnSpc>
              <a:spcPct val="90000"/>
            </a:lnSpc>
            <a:spcBef>
              <a:spcPct val="0"/>
            </a:spcBef>
            <a:spcAft>
              <a:spcPct val="15000"/>
            </a:spcAft>
            <a:buChar char="••"/>
          </a:pPr>
          <a:r>
            <a:rPr lang="it-IT" sz="1500" kern="1200" dirty="0">
              <a:latin typeface="Bahnschrift SemiBold SemiConden" panose="020B0502040204020203" pitchFamily="34" charset="0"/>
            </a:rPr>
            <a:t>Articolo 6 «comunicazione degli interessi finanziari e conflitto di interesse»</a:t>
          </a:r>
        </a:p>
      </dsp:txBody>
      <dsp:txXfrm>
        <a:off x="3139108" y="897038"/>
        <a:ext cx="2167822" cy="1900223"/>
      </dsp:txXfrm>
    </dsp:sp>
    <dsp:sp modelId="{1920D6B6-8436-47E9-9AAB-9C5F4D75C5BA}">
      <dsp:nvSpPr>
        <dsp:cNvPr id="0" name=""/>
        <dsp:cNvSpPr/>
      </dsp:nvSpPr>
      <dsp:spPr>
        <a:xfrm>
          <a:off x="4897907" y="2815"/>
          <a:ext cx="409023" cy="409023"/>
        </a:xfrm>
        <a:prstGeom prst="triangle">
          <a:avLst>
            <a:gd name="adj" fmla="val 10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5DD519-976C-4F54-9872-DF1ABAE103B1}">
      <dsp:nvSpPr>
        <dsp:cNvPr id="0" name=""/>
        <dsp:cNvSpPr/>
      </dsp:nvSpPr>
      <dsp:spPr>
        <a:xfrm rot="5400000">
          <a:off x="6033827" y="-477100"/>
          <a:ext cx="1443052" cy="2401206"/>
        </a:xfrm>
        <a:prstGeom prst="corner">
          <a:avLst>
            <a:gd name="adj1" fmla="val 16120"/>
            <a:gd name="adj2" fmla="val 1611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4B6369-D9A3-4E7E-89B4-CEA8A58B2DF0}">
      <dsp:nvSpPr>
        <dsp:cNvPr id="0" name=""/>
        <dsp:cNvSpPr/>
      </dsp:nvSpPr>
      <dsp:spPr>
        <a:xfrm>
          <a:off x="5792946" y="240343"/>
          <a:ext cx="2167822" cy="1900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it-IT" sz="1900" kern="1200" dirty="0">
              <a:solidFill>
                <a:srgbClr val="FF0000"/>
              </a:solidFill>
              <a:latin typeface="Bahnschrift SemiBold SemiConden" panose="020B0502040204020203" pitchFamily="34" charset="0"/>
            </a:rPr>
            <a:t>Codice di Comportamento dei dipendenti pubblici</a:t>
          </a:r>
          <a:endParaRPr lang="it-IT" sz="1900" kern="1200" dirty="0">
            <a:latin typeface="Bahnschrift SemiBold SemiConden" panose="020B0502040204020203" pitchFamily="34" charset="0"/>
          </a:endParaRPr>
        </a:p>
        <a:p>
          <a:pPr marL="114300" lvl="1" indent="-114300" algn="l" defTabSz="666750">
            <a:lnSpc>
              <a:spcPct val="90000"/>
            </a:lnSpc>
            <a:spcBef>
              <a:spcPct val="0"/>
            </a:spcBef>
            <a:spcAft>
              <a:spcPct val="15000"/>
            </a:spcAft>
            <a:buChar char="••"/>
          </a:pPr>
          <a:r>
            <a:rPr lang="it-IT" sz="1500" kern="1200" dirty="0">
              <a:latin typeface="Bahnschrift SemiBold SemiConden" panose="020B0502040204020203" pitchFamily="34" charset="0"/>
            </a:rPr>
            <a:t>Articolo 7 «obbligo di astensione»</a:t>
          </a:r>
        </a:p>
      </dsp:txBody>
      <dsp:txXfrm>
        <a:off x="5792946" y="240343"/>
        <a:ext cx="2167822" cy="190022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5F47DD-B0EC-4940-A8CE-A481C1495478}">
      <dsp:nvSpPr>
        <dsp:cNvPr id="0" name=""/>
        <dsp:cNvSpPr/>
      </dsp:nvSpPr>
      <dsp:spPr>
        <a:xfrm>
          <a:off x="2119633" y="1387014"/>
          <a:ext cx="3971524" cy="2649006"/>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92024" rIns="192024" bIns="192024" numCol="1" spcCol="1270" anchor="ctr" anchorCtr="0">
          <a:noAutofit/>
        </a:bodyPr>
        <a:lstStyle/>
        <a:p>
          <a:pPr lvl="0" algn="l" defTabSz="1200150">
            <a:lnSpc>
              <a:spcPct val="90000"/>
            </a:lnSpc>
            <a:spcBef>
              <a:spcPct val="0"/>
            </a:spcBef>
            <a:spcAft>
              <a:spcPct val="35000"/>
            </a:spcAft>
          </a:pPr>
          <a:r>
            <a:rPr lang="it-IT" sz="2700" b="1" kern="1200" dirty="0">
              <a:latin typeface="Arial Narrow" panose="020B0606020202030204" pitchFamily="34" charset="0"/>
            </a:rPr>
            <a:t>COME SI FA A </a:t>
          </a:r>
          <a:r>
            <a:rPr lang="it-IT" sz="2700" b="1" kern="1200" dirty="0">
              <a:solidFill>
                <a:srgbClr val="FF0000"/>
              </a:solidFill>
              <a:latin typeface="Arial Narrow" panose="020B0606020202030204" pitchFamily="34" charset="0"/>
            </a:rPr>
            <a:t>VALUTARE</a:t>
          </a:r>
          <a:r>
            <a:rPr lang="it-IT" sz="2700" b="1" kern="1200" dirty="0">
              <a:latin typeface="Arial Narrow" panose="020B0606020202030204" pitchFamily="34" charset="0"/>
            </a:rPr>
            <a:t> SE UN AGENTE PUBBLICO E’ IN UNA SITUAZIONE DI CONFLITTO DI INTERESSI?</a:t>
          </a:r>
        </a:p>
      </dsp:txBody>
      <dsp:txXfrm>
        <a:off x="2755077" y="1387014"/>
        <a:ext cx="3336080" cy="2649006"/>
      </dsp:txXfrm>
    </dsp:sp>
    <dsp:sp modelId="{A313737B-0B93-462E-80D4-F32D890A4C09}">
      <dsp:nvSpPr>
        <dsp:cNvPr id="0" name=""/>
        <dsp:cNvSpPr/>
      </dsp:nvSpPr>
      <dsp:spPr>
        <a:xfrm>
          <a:off x="1487" y="327941"/>
          <a:ext cx="2647683" cy="2647683"/>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it-IT" sz="2000" b="1" kern="1200" dirty="0">
              <a:latin typeface="Arial Narrow" panose="020B0606020202030204" pitchFamily="34" charset="0"/>
            </a:rPr>
            <a:t>Ma la questione delle questioni è un’altra…</a:t>
          </a:r>
        </a:p>
      </dsp:txBody>
      <dsp:txXfrm>
        <a:off x="389231" y="715685"/>
        <a:ext cx="1872195" cy="187219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F08368-C45F-45EF-94A9-F3150BC1B116}">
      <dsp:nvSpPr>
        <dsp:cNvPr id="0" name=""/>
        <dsp:cNvSpPr/>
      </dsp:nvSpPr>
      <dsp:spPr>
        <a:xfrm>
          <a:off x="226796" y="448390"/>
          <a:ext cx="2196630" cy="131797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it-IT" sz="2800" b="1" i="1" kern="1200" dirty="0" smtClean="0">
              <a:solidFill>
                <a:schemeClr val="tx1"/>
              </a:solidFill>
              <a:latin typeface="Arial Narrow" panose="020B0606020202030204" pitchFamily="34" charset="0"/>
            </a:rPr>
            <a:t>situazione</a:t>
          </a:r>
          <a:endParaRPr lang="it-IT" sz="2800" b="1" kern="1200" dirty="0">
            <a:solidFill>
              <a:schemeClr val="tx1"/>
            </a:solidFill>
            <a:latin typeface="Arial Narrow" panose="020B0606020202030204" pitchFamily="34" charset="0"/>
          </a:endParaRPr>
        </a:p>
      </dsp:txBody>
      <dsp:txXfrm>
        <a:off x="265398" y="486992"/>
        <a:ext cx="2119426" cy="1240774"/>
      </dsp:txXfrm>
    </dsp:sp>
    <dsp:sp modelId="{645A4E08-6244-4583-A279-38B67F09EAB1}">
      <dsp:nvSpPr>
        <dsp:cNvPr id="0" name=""/>
        <dsp:cNvSpPr/>
      </dsp:nvSpPr>
      <dsp:spPr>
        <a:xfrm rot="33474">
          <a:off x="2617409" y="849856"/>
          <a:ext cx="467369" cy="544764"/>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it-IT" sz="1600" b="1" kern="1200">
            <a:solidFill>
              <a:schemeClr val="tx1"/>
            </a:solidFill>
            <a:latin typeface="Arial Narrow" panose="020B0606020202030204" pitchFamily="34" charset="0"/>
          </a:endParaRPr>
        </a:p>
      </dsp:txBody>
      <dsp:txXfrm>
        <a:off x="2617412" y="958126"/>
        <a:ext cx="327158" cy="326858"/>
      </dsp:txXfrm>
    </dsp:sp>
    <dsp:sp modelId="{A4D05A2A-4A90-4903-B9AB-0FB3A4F71AC0}">
      <dsp:nvSpPr>
        <dsp:cNvPr id="0" name=""/>
        <dsp:cNvSpPr/>
      </dsp:nvSpPr>
      <dsp:spPr>
        <a:xfrm>
          <a:off x="3305214" y="481379"/>
          <a:ext cx="2815465" cy="131797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it-IT" sz="2800" b="1" i="1" kern="1200" dirty="0" smtClean="0">
              <a:solidFill>
                <a:schemeClr val="tx1"/>
              </a:solidFill>
              <a:latin typeface="Arial Narrow" panose="020B0606020202030204" pitchFamily="34" charset="0"/>
            </a:rPr>
            <a:t>in cui la promozione di un interesse</a:t>
          </a:r>
          <a:endParaRPr lang="it-IT" sz="2800" b="1" kern="1200" dirty="0">
            <a:solidFill>
              <a:schemeClr val="tx1"/>
            </a:solidFill>
            <a:latin typeface="Arial Narrow" panose="020B0606020202030204" pitchFamily="34" charset="0"/>
          </a:endParaRPr>
        </a:p>
      </dsp:txBody>
      <dsp:txXfrm>
        <a:off x="3343816" y="519981"/>
        <a:ext cx="2738261" cy="1240774"/>
      </dsp:txXfrm>
    </dsp:sp>
    <dsp:sp modelId="{95A73090-4707-477B-A300-FAF33E562605}">
      <dsp:nvSpPr>
        <dsp:cNvPr id="0" name=""/>
        <dsp:cNvSpPr/>
      </dsp:nvSpPr>
      <dsp:spPr>
        <a:xfrm rot="5339077">
          <a:off x="4637957" y="1937122"/>
          <a:ext cx="452669" cy="544764"/>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it-IT" sz="1600" b="1" kern="1200">
            <a:solidFill>
              <a:schemeClr val="tx1"/>
            </a:solidFill>
            <a:latin typeface="Arial Narrow" panose="020B0606020202030204" pitchFamily="34" charset="0"/>
          </a:endParaRPr>
        </a:p>
      </dsp:txBody>
      <dsp:txXfrm rot="-5400000">
        <a:off x="4699659" y="1983180"/>
        <a:ext cx="326858" cy="316868"/>
      </dsp:txXfrm>
    </dsp:sp>
    <dsp:sp modelId="{267D2B5B-69B9-49D5-ADE6-E5FC7B86316D}">
      <dsp:nvSpPr>
        <dsp:cNvPr id="0" name=""/>
        <dsp:cNvSpPr/>
      </dsp:nvSpPr>
      <dsp:spPr>
        <a:xfrm>
          <a:off x="3920914" y="2645021"/>
          <a:ext cx="2196630" cy="131797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it-IT" sz="2800" b="1" kern="1200" dirty="0" smtClean="0">
              <a:solidFill>
                <a:schemeClr val="tx1"/>
              </a:solidFill>
              <a:latin typeface="Arial Narrow" panose="020B0606020202030204" pitchFamily="34" charset="0"/>
            </a:rPr>
            <a:t>rappresenta una minaccia</a:t>
          </a:r>
          <a:endParaRPr lang="it-IT" sz="2800" b="1" kern="1200" dirty="0">
            <a:solidFill>
              <a:schemeClr val="tx1"/>
            </a:solidFill>
            <a:latin typeface="Arial Narrow" panose="020B0606020202030204" pitchFamily="34" charset="0"/>
          </a:endParaRPr>
        </a:p>
      </dsp:txBody>
      <dsp:txXfrm>
        <a:off x="3959516" y="2683623"/>
        <a:ext cx="2119426" cy="1240774"/>
      </dsp:txXfrm>
    </dsp:sp>
    <dsp:sp modelId="{80120C1C-0454-4CCE-B810-430815D4D2DC}">
      <dsp:nvSpPr>
        <dsp:cNvPr id="0" name=""/>
        <dsp:cNvSpPr/>
      </dsp:nvSpPr>
      <dsp:spPr>
        <a:xfrm rot="10800000">
          <a:off x="3261924" y="3031628"/>
          <a:ext cx="465685" cy="544764"/>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it-IT" sz="1600" b="1" kern="1200">
            <a:solidFill>
              <a:schemeClr val="tx1"/>
            </a:solidFill>
            <a:latin typeface="Arial Narrow" panose="020B0606020202030204" pitchFamily="34" charset="0"/>
          </a:endParaRPr>
        </a:p>
      </dsp:txBody>
      <dsp:txXfrm rot="10800000">
        <a:off x="3401629" y="3140581"/>
        <a:ext cx="325980" cy="326858"/>
      </dsp:txXfrm>
    </dsp:sp>
    <dsp:sp modelId="{646CA4E6-9F62-443A-B639-E7FE50D2C350}">
      <dsp:nvSpPr>
        <dsp:cNvPr id="0" name=""/>
        <dsp:cNvSpPr/>
      </dsp:nvSpPr>
      <dsp:spPr>
        <a:xfrm>
          <a:off x="3135" y="2645021"/>
          <a:ext cx="3039126" cy="131797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it-IT" sz="2800" b="1" i="1" kern="1200" dirty="0" smtClean="0">
              <a:solidFill>
                <a:schemeClr val="tx1"/>
              </a:solidFill>
              <a:latin typeface="Arial Narrow" panose="020B0606020202030204" pitchFamily="34" charset="0"/>
            </a:rPr>
            <a:t>per un altro interesse</a:t>
          </a:r>
          <a:endParaRPr lang="it-IT" sz="2800" b="1" kern="1200" dirty="0">
            <a:solidFill>
              <a:schemeClr val="tx1"/>
            </a:solidFill>
            <a:latin typeface="Arial Narrow" panose="020B0606020202030204" pitchFamily="34" charset="0"/>
          </a:endParaRPr>
        </a:p>
      </dsp:txBody>
      <dsp:txXfrm>
        <a:off x="41737" y="2683623"/>
        <a:ext cx="2961922" cy="1240774"/>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39275F-76C6-4B12-852B-F74A262D85AA}" type="datetimeFigureOut">
              <a:rPr lang="it-IT" smtClean="0"/>
              <a:t>14/11/2019</a:t>
            </a:fld>
            <a:endParaRPr lang="it-IT"/>
          </a:p>
        </p:txBody>
      </p:sp>
      <p:sp>
        <p:nvSpPr>
          <p:cNvPr id="4" name="Segnaposto immagine diapositiva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60E0A5-8F85-47AF-B446-A375EFE93F4E}" type="slidenum">
              <a:rPr lang="it-IT" smtClean="0"/>
              <a:t>‹N›</a:t>
            </a:fld>
            <a:endParaRPr lang="it-IT"/>
          </a:p>
        </p:txBody>
      </p:sp>
    </p:spTree>
    <p:extLst>
      <p:ext uri="{BB962C8B-B14F-4D97-AF65-F5344CB8AC3E}">
        <p14:creationId xmlns:p14="http://schemas.microsoft.com/office/powerpoint/2010/main" val="739006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txBox="1">
            <a:spLocks noGrp="1"/>
          </p:cNvSpPr>
          <p:nvPr>
            <p:ph type="body" idx="1"/>
          </p:nvPr>
        </p:nvSpPr>
        <p:spPr>
          <a:xfrm>
            <a:off x="685801" y="4400405"/>
            <a:ext cx="5486399" cy="3600595"/>
          </a:xfrm>
          <a:prstGeom prst="rect">
            <a:avLst/>
          </a:prstGeom>
        </p:spPr>
        <p:txBody>
          <a:bodyPr lIns="91425" tIns="91425" rIns="91425" bIns="91425" anchor="t" anchorCtr="0">
            <a:noAutofit/>
          </a:bodyPr>
          <a:lstStyle/>
          <a:p>
            <a:pPr lvl="0">
              <a:spcBef>
                <a:spcPts val="0"/>
              </a:spcBef>
              <a:buNone/>
            </a:pPr>
            <a:endParaRPr/>
          </a:p>
        </p:txBody>
      </p:sp>
      <p:sp>
        <p:nvSpPr>
          <p:cNvPr id="59" name="Shape 59"/>
          <p:cNvSpPr>
            <a:spLocks noGrp="1" noRot="1" noChangeAspect="1"/>
          </p:cNvSpPr>
          <p:nvPr>
            <p:ph type="sldImg" idx="2"/>
          </p:nvPr>
        </p:nvSpPr>
        <p:spPr>
          <a:xfrm>
            <a:off x="687388" y="1143000"/>
            <a:ext cx="5483225"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B60E0A5-8F85-47AF-B446-A375EFE93F4E}" type="slidenum">
              <a:rPr lang="it-IT" smtClean="0"/>
              <a:t>43</a:t>
            </a:fld>
            <a:endParaRPr lang="it-IT"/>
          </a:p>
        </p:txBody>
      </p:sp>
    </p:spTree>
    <p:extLst>
      <p:ext uri="{BB962C8B-B14F-4D97-AF65-F5344CB8AC3E}">
        <p14:creationId xmlns:p14="http://schemas.microsoft.com/office/powerpoint/2010/main" val="2505274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282" y="2130919"/>
            <a:ext cx="10361851" cy="1470365"/>
          </a:xfrm>
        </p:spPr>
        <p:txBody>
          <a:bodyPr/>
          <a:lstStyle/>
          <a:p>
            <a:r>
              <a:rPr lang="it-IT"/>
              <a:t>Fare clic per modificare lo stile del titolo</a:t>
            </a:r>
          </a:p>
        </p:txBody>
      </p:sp>
      <p:sp>
        <p:nvSpPr>
          <p:cNvPr id="3" name="Sottotitolo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548869" indent="0" algn="ctr">
              <a:buNone/>
              <a:defRPr>
                <a:solidFill>
                  <a:schemeClr val="tx1">
                    <a:tint val="75000"/>
                  </a:schemeClr>
                </a:solidFill>
              </a:defRPr>
            </a:lvl2pPr>
            <a:lvl3pPr marL="1097737" indent="0" algn="ctr">
              <a:buNone/>
              <a:defRPr>
                <a:solidFill>
                  <a:schemeClr val="tx1">
                    <a:tint val="75000"/>
                  </a:schemeClr>
                </a:solidFill>
              </a:defRPr>
            </a:lvl3pPr>
            <a:lvl4pPr marL="1646606" indent="0" algn="ctr">
              <a:buNone/>
              <a:defRPr>
                <a:solidFill>
                  <a:schemeClr val="tx1">
                    <a:tint val="75000"/>
                  </a:schemeClr>
                </a:solidFill>
              </a:defRPr>
            </a:lvl4pPr>
            <a:lvl5pPr marL="2195474" indent="0" algn="ctr">
              <a:buNone/>
              <a:defRPr>
                <a:solidFill>
                  <a:schemeClr val="tx1">
                    <a:tint val="75000"/>
                  </a:schemeClr>
                </a:solidFill>
              </a:defRPr>
            </a:lvl5pPr>
            <a:lvl6pPr marL="2744343" indent="0" algn="ctr">
              <a:buNone/>
              <a:defRPr>
                <a:solidFill>
                  <a:schemeClr val="tx1">
                    <a:tint val="75000"/>
                  </a:schemeClr>
                </a:solidFill>
              </a:defRPr>
            </a:lvl6pPr>
            <a:lvl7pPr marL="3293212" indent="0" algn="ctr">
              <a:buNone/>
              <a:defRPr>
                <a:solidFill>
                  <a:schemeClr val="tx1">
                    <a:tint val="75000"/>
                  </a:schemeClr>
                </a:solidFill>
              </a:defRPr>
            </a:lvl7pPr>
            <a:lvl8pPr marL="3842080" indent="0" algn="ctr">
              <a:buNone/>
              <a:defRPr>
                <a:solidFill>
                  <a:schemeClr val="tx1">
                    <a:tint val="75000"/>
                  </a:schemeClr>
                </a:solidFill>
              </a:defRPr>
            </a:lvl8pPr>
            <a:lvl9pPr marL="4390949"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B72CF60A-CB75-4167-BEDD-392D0FA968EE}" type="datetimeFigureOut">
              <a:rPr lang="it-IT" smtClean="0"/>
              <a:t>14/11/2019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D330059-6770-4D7F-8B2A-19289EB671A8}" type="slidenum">
              <a:rPr lang="it-IT" smtClean="0"/>
              <a:t>‹N›</a:t>
            </a:fld>
            <a:endParaRPr lang="it-IT"/>
          </a:p>
        </p:txBody>
      </p:sp>
    </p:spTree>
    <p:extLst>
      <p:ext uri="{BB962C8B-B14F-4D97-AF65-F5344CB8AC3E}">
        <p14:creationId xmlns:p14="http://schemas.microsoft.com/office/powerpoint/2010/main" val="691535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72CF60A-CB75-4167-BEDD-392D0FA968EE}" type="datetimeFigureOut">
              <a:rPr lang="it-IT" smtClean="0"/>
              <a:t>14/11/2019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D330059-6770-4D7F-8B2A-19289EB671A8}" type="slidenum">
              <a:rPr lang="it-IT" smtClean="0"/>
              <a:t>‹N›</a:t>
            </a:fld>
            <a:endParaRPr lang="it-IT"/>
          </a:p>
        </p:txBody>
      </p:sp>
    </p:spTree>
    <p:extLst>
      <p:ext uri="{BB962C8B-B14F-4D97-AF65-F5344CB8AC3E}">
        <p14:creationId xmlns:p14="http://schemas.microsoft.com/office/powerpoint/2010/main" val="540050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11784067" y="281053"/>
            <a:ext cx="3655008" cy="5992613"/>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12694" y="281053"/>
            <a:ext cx="10768198" cy="5992613"/>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72CF60A-CB75-4167-BEDD-392D0FA968EE}" type="datetimeFigureOut">
              <a:rPr lang="it-IT" smtClean="0"/>
              <a:t>14/11/2019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D330059-6770-4D7F-8B2A-19289EB671A8}" type="slidenum">
              <a:rPr lang="it-IT" smtClean="0"/>
              <a:t>‹N›</a:t>
            </a:fld>
            <a:endParaRPr lang="it-IT"/>
          </a:p>
        </p:txBody>
      </p:sp>
    </p:spTree>
    <p:extLst>
      <p:ext uri="{BB962C8B-B14F-4D97-AF65-F5344CB8AC3E}">
        <p14:creationId xmlns:p14="http://schemas.microsoft.com/office/powerpoint/2010/main" val="1634737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uto con didascalia">
    <p:spTree>
      <p:nvGrpSpPr>
        <p:cNvPr id="1" name=""/>
        <p:cNvGrpSpPr/>
        <p:nvPr/>
      </p:nvGrpSpPr>
      <p:grpSpPr>
        <a:xfrm>
          <a:off x="0" y="0"/>
          <a:ext cx="0" cy="0"/>
          <a:chOff x="0" y="0"/>
          <a:chExt cx="0" cy="0"/>
        </a:xfrm>
      </p:grpSpPr>
      <p:sp>
        <p:nvSpPr>
          <p:cNvPr id="3" name="Segnaposto contenuto 2"/>
          <p:cNvSpPr>
            <a:spLocks noGrp="1"/>
          </p:cNvSpPr>
          <p:nvPr>
            <p:ph idx="1"/>
          </p:nvPr>
        </p:nvSpPr>
        <p:spPr>
          <a:xfrm>
            <a:off x="4766113" y="273115"/>
            <a:ext cx="681478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522" y="1435434"/>
            <a:ext cx="4010562" cy="4692149"/>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7" indent="0">
              <a:buNone/>
              <a:defRPr sz="900"/>
            </a:lvl5pPr>
            <a:lvl6pPr marL="2285771" indent="0">
              <a:buNone/>
              <a:defRPr sz="900"/>
            </a:lvl6pPr>
            <a:lvl7pPr marL="2742926" indent="0">
              <a:buNone/>
              <a:defRPr sz="900"/>
            </a:lvl7pPr>
            <a:lvl8pPr marL="3200080" indent="0">
              <a:buNone/>
              <a:defRPr sz="900"/>
            </a:lvl8pPr>
            <a:lvl9pPr marL="3657234"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599D701C-395A-4CC8-8E52-B86E4764331E}" type="slidenum">
              <a:rPr lang="it-IT" smtClean="0"/>
              <a:pPr/>
              <a:t>‹N›</a:t>
            </a:fld>
            <a:endParaRPr lang="it-IT"/>
          </a:p>
        </p:txBody>
      </p:sp>
    </p:spTree>
    <p:extLst>
      <p:ext uri="{BB962C8B-B14F-4D97-AF65-F5344CB8AC3E}">
        <p14:creationId xmlns:p14="http://schemas.microsoft.com/office/powerpoint/2010/main" val="744267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Vuota">
    <p:spTree>
      <p:nvGrpSpPr>
        <p:cNvPr id="1" name=""/>
        <p:cNvGrpSpPr/>
        <p:nvPr/>
      </p:nvGrpSpPr>
      <p:grpSpPr>
        <a:xfrm>
          <a:off x="0" y="0"/>
          <a:ext cx="0" cy="0"/>
          <a:chOff x="0" y="0"/>
          <a:chExt cx="0" cy="0"/>
        </a:xfrm>
      </p:grpSpPr>
      <p:sp>
        <p:nvSpPr>
          <p:cNvPr id="5" name="Segnaposto titolo 1"/>
          <p:cNvSpPr>
            <a:spLocks noGrp="1"/>
          </p:cNvSpPr>
          <p:nvPr>
            <p:ph type="title"/>
          </p:nvPr>
        </p:nvSpPr>
        <p:spPr>
          <a:xfrm>
            <a:off x="609522" y="381601"/>
            <a:ext cx="9776078" cy="841837"/>
          </a:xfrm>
          <a:prstGeom prst="rect">
            <a:avLst/>
          </a:prstGeom>
        </p:spPr>
        <p:txBody>
          <a:bodyPr rtlCol="0">
            <a:normAutofit/>
          </a:bodyPr>
          <a:lstStyle/>
          <a:p>
            <a:r>
              <a:rPr lang="it-IT" dirty="0"/>
              <a:t>TITOLO/CAPITOLO</a:t>
            </a:r>
          </a:p>
        </p:txBody>
      </p:sp>
      <p:sp>
        <p:nvSpPr>
          <p:cNvPr id="3" name="Segnaposto data 3"/>
          <p:cNvSpPr>
            <a:spLocks noGrp="1"/>
          </p:cNvSpPr>
          <p:nvPr>
            <p:ph type="dt" sz="half" idx="10"/>
          </p:nvPr>
        </p:nvSpPr>
        <p:spPr/>
        <p:txBody>
          <a:bodyPr/>
          <a:lstStyle>
            <a:lvl1pPr>
              <a:defRPr/>
            </a:lvl1pPr>
          </a:lstStyle>
          <a:p>
            <a:pPr>
              <a:defRPr/>
            </a:pPr>
            <a:fld id="{5DAB9690-93D3-9E46-B607-5442E14B33A0}" type="datetime1">
              <a:rPr lang="it-IT"/>
              <a:pPr>
                <a:defRPr/>
              </a:pPr>
              <a:t>14/11/2019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Tree>
    <p:extLst>
      <p:ext uri="{BB962C8B-B14F-4D97-AF65-F5344CB8AC3E}">
        <p14:creationId xmlns:p14="http://schemas.microsoft.com/office/powerpoint/2010/main" val="1360359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72CF60A-CB75-4167-BEDD-392D0FA968EE}" type="datetimeFigureOut">
              <a:rPr lang="it-IT" smtClean="0"/>
              <a:t>14/11/2019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D330059-6770-4D7F-8B2A-19289EB671A8}" type="slidenum">
              <a:rPr lang="it-IT" smtClean="0"/>
              <a:t>‹N›</a:t>
            </a:fld>
            <a:endParaRPr lang="it-IT"/>
          </a:p>
        </p:txBody>
      </p:sp>
    </p:spTree>
    <p:extLst>
      <p:ext uri="{BB962C8B-B14F-4D97-AF65-F5344CB8AC3E}">
        <p14:creationId xmlns:p14="http://schemas.microsoft.com/office/powerpoint/2010/main" val="3528831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2960" y="4407921"/>
            <a:ext cx="10361851" cy="1362390"/>
          </a:xfrm>
        </p:spPr>
        <p:txBody>
          <a:bodyPr anchor="t"/>
          <a:lstStyle>
            <a:lvl1pPr algn="l">
              <a:defRPr sz="4800" b="1" cap="all"/>
            </a:lvl1pPr>
          </a:lstStyle>
          <a:p>
            <a:r>
              <a:rPr lang="it-IT"/>
              <a:t>Fare clic per modificare lo stile del titolo</a:t>
            </a:r>
          </a:p>
        </p:txBody>
      </p:sp>
      <p:sp>
        <p:nvSpPr>
          <p:cNvPr id="3" name="Segnaposto testo 2"/>
          <p:cNvSpPr>
            <a:spLocks noGrp="1"/>
          </p:cNvSpPr>
          <p:nvPr>
            <p:ph type="body" idx="1"/>
          </p:nvPr>
        </p:nvSpPr>
        <p:spPr>
          <a:xfrm>
            <a:off x="962960" y="2907388"/>
            <a:ext cx="10361851" cy="1500534"/>
          </a:xfrm>
        </p:spPr>
        <p:txBody>
          <a:bodyPr anchor="b"/>
          <a:lstStyle>
            <a:lvl1pPr marL="0" indent="0">
              <a:buNone/>
              <a:defRPr sz="2400">
                <a:solidFill>
                  <a:schemeClr val="tx1">
                    <a:tint val="75000"/>
                  </a:schemeClr>
                </a:solidFill>
              </a:defRPr>
            </a:lvl1pPr>
            <a:lvl2pPr marL="548869" indent="0">
              <a:buNone/>
              <a:defRPr sz="2200">
                <a:solidFill>
                  <a:schemeClr val="tx1">
                    <a:tint val="75000"/>
                  </a:schemeClr>
                </a:solidFill>
              </a:defRPr>
            </a:lvl2pPr>
            <a:lvl3pPr marL="1097737" indent="0">
              <a:buNone/>
              <a:defRPr sz="1900">
                <a:solidFill>
                  <a:schemeClr val="tx1">
                    <a:tint val="75000"/>
                  </a:schemeClr>
                </a:solidFill>
              </a:defRPr>
            </a:lvl3pPr>
            <a:lvl4pPr marL="1646606" indent="0">
              <a:buNone/>
              <a:defRPr sz="1700">
                <a:solidFill>
                  <a:schemeClr val="tx1">
                    <a:tint val="75000"/>
                  </a:schemeClr>
                </a:solidFill>
              </a:defRPr>
            </a:lvl4pPr>
            <a:lvl5pPr marL="2195474" indent="0">
              <a:buNone/>
              <a:defRPr sz="1700">
                <a:solidFill>
                  <a:schemeClr val="tx1">
                    <a:tint val="75000"/>
                  </a:schemeClr>
                </a:solidFill>
              </a:defRPr>
            </a:lvl5pPr>
            <a:lvl6pPr marL="2744343" indent="0">
              <a:buNone/>
              <a:defRPr sz="1700">
                <a:solidFill>
                  <a:schemeClr val="tx1">
                    <a:tint val="75000"/>
                  </a:schemeClr>
                </a:solidFill>
              </a:defRPr>
            </a:lvl6pPr>
            <a:lvl7pPr marL="3293212" indent="0">
              <a:buNone/>
              <a:defRPr sz="1700">
                <a:solidFill>
                  <a:schemeClr val="tx1">
                    <a:tint val="75000"/>
                  </a:schemeClr>
                </a:solidFill>
              </a:defRPr>
            </a:lvl7pPr>
            <a:lvl8pPr marL="3842080" indent="0">
              <a:buNone/>
              <a:defRPr sz="1700">
                <a:solidFill>
                  <a:schemeClr val="tx1">
                    <a:tint val="75000"/>
                  </a:schemeClr>
                </a:solidFill>
              </a:defRPr>
            </a:lvl8pPr>
            <a:lvl9pPr marL="4390949" indent="0">
              <a:buNone/>
              <a:defRPr sz="17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B72CF60A-CB75-4167-BEDD-392D0FA968EE}" type="datetimeFigureOut">
              <a:rPr lang="it-IT" smtClean="0"/>
              <a:t>14/11/2019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D330059-6770-4D7F-8B2A-19289EB671A8}" type="slidenum">
              <a:rPr lang="it-IT" smtClean="0"/>
              <a:t>‹N›</a:t>
            </a:fld>
            <a:endParaRPr lang="it-IT"/>
          </a:p>
        </p:txBody>
      </p:sp>
    </p:spTree>
    <p:extLst>
      <p:ext uri="{BB962C8B-B14F-4D97-AF65-F5344CB8AC3E}">
        <p14:creationId xmlns:p14="http://schemas.microsoft.com/office/powerpoint/2010/main" val="3269689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12696" y="1638680"/>
            <a:ext cx="7210545" cy="4634986"/>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8226414" y="1638680"/>
            <a:ext cx="7212661" cy="4634986"/>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B72CF60A-CB75-4167-BEDD-392D0FA968EE}" type="datetimeFigureOut">
              <a:rPr lang="it-IT" smtClean="0"/>
              <a:t>14/11/2019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D330059-6770-4D7F-8B2A-19289EB671A8}" type="slidenum">
              <a:rPr lang="it-IT" smtClean="0"/>
              <a:t>‹N›</a:t>
            </a:fld>
            <a:endParaRPr lang="it-IT"/>
          </a:p>
        </p:txBody>
      </p:sp>
    </p:spTree>
    <p:extLst>
      <p:ext uri="{BB962C8B-B14F-4D97-AF65-F5344CB8AC3E}">
        <p14:creationId xmlns:p14="http://schemas.microsoft.com/office/powerpoint/2010/main" val="1678385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521" y="274701"/>
            <a:ext cx="10971372" cy="1143265"/>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521" y="1535469"/>
            <a:ext cx="5386216" cy="639910"/>
          </a:xfrm>
        </p:spPr>
        <p:txBody>
          <a:bodyPr anchor="b"/>
          <a:lstStyle>
            <a:lvl1pPr marL="0" indent="0">
              <a:buNone/>
              <a:defRPr sz="2900" b="1"/>
            </a:lvl1pPr>
            <a:lvl2pPr marL="548869" indent="0">
              <a:buNone/>
              <a:defRPr sz="2400" b="1"/>
            </a:lvl2pPr>
            <a:lvl3pPr marL="1097737" indent="0">
              <a:buNone/>
              <a:defRPr sz="2200" b="1"/>
            </a:lvl3pPr>
            <a:lvl4pPr marL="1646606" indent="0">
              <a:buNone/>
              <a:defRPr sz="1900" b="1"/>
            </a:lvl4pPr>
            <a:lvl5pPr marL="2195474" indent="0">
              <a:buNone/>
              <a:defRPr sz="1900" b="1"/>
            </a:lvl5pPr>
            <a:lvl6pPr marL="2744343" indent="0">
              <a:buNone/>
              <a:defRPr sz="1900" b="1"/>
            </a:lvl6pPr>
            <a:lvl7pPr marL="3293212" indent="0">
              <a:buNone/>
              <a:defRPr sz="1900" b="1"/>
            </a:lvl7pPr>
            <a:lvl8pPr marL="3842080" indent="0">
              <a:buNone/>
              <a:defRPr sz="1900" b="1"/>
            </a:lvl8pPr>
            <a:lvl9pPr marL="4390949" indent="0">
              <a:buNone/>
              <a:defRPr sz="1900" b="1"/>
            </a:lvl9pPr>
          </a:lstStyle>
          <a:p>
            <a:pPr lvl="0"/>
            <a:r>
              <a:rPr lang="it-IT"/>
              <a:t>Fare clic per modificare stili del testo dello schema</a:t>
            </a:r>
          </a:p>
        </p:txBody>
      </p:sp>
      <p:sp>
        <p:nvSpPr>
          <p:cNvPr id="4" name="Segnaposto contenuto 3"/>
          <p:cNvSpPr>
            <a:spLocks noGrp="1"/>
          </p:cNvSpPr>
          <p:nvPr>
            <p:ph sz="half" idx="2"/>
          </p:nvPr>
        </p:nvSpPr>
        <p:spPr>
          <a:xfrm>
            <a:off x="609521" y="2175379"/>
            <a:ext cx="5386216" cy="3952203"/>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2561" y="1535469"/>
            <a:ext cx="5388332" cy="639910"/>
          </a:xfrm>
        </p:spPr>
        <p:txBody>
          <a:bodyPr anchor="b"/>
          <a:lstStyle>
            <a:lvl1pPr marL="0" indent="0">
              <a:buNone/>
              <a:defRPr sz="2900" b="1"/>
            </a:lvl1pPr>
            <a:lvl2pPr marL="548869" indent="0">
              <a:buNone/>
              <a:defRPr sz="2400" b="1"/>
            </a:lvl2pPr>
            <a:lvl3pPr marL="1097737" indent="0">
              <a:buNone/>
              <a:defRPr sz="2200" b="1"/>
            </a:lvl3pPr>
            <a:lvl4pPr marL="1646606" indent="0">
              <a:buNone/>
              <a:defRPr sz="1900" b="1"/>
            </a:lvl4pPr>
            <a:lvl5pPr marL="2195474" indent="0">
              <a:buNone/>
              <a:defRPr sz="1900" b="1"/>
            </a:lvl5pPr>
            <a:lvl6pPr marL="2744343" indent="0">
              <a:buNone/>
              <a:defRPr sz="1900" b="1"/>
            </a:lvl6pPr>
            <a:lvl7pPr marL="3293212" indent="0">
              <a:buNone/>
              <a:defRPr sz="1900" b="1"/>
            </a:lvl7pPr>
            <a:lvl8pPr marL="3842080" indent="0">
              <a:buNone/>
              <a:defRPr sz="1900" b="1"/>
            </a:lvl8pPr>
            <a:lvl9pPr marL="4390949" indent="0">
              <a:buNone/>
              <a:defRPr sz="1900" b="1"/>
            </a:lvl9pPr>
          </a:lstStyle>
          <a:p>
            <a:pPr lvl="0"/>
            <a:r>
              <a:rPr lang="it-IT"/>
              <a:t>Fare clic per modificare stili del testo dello schema</a:t>
            </a:r>
          </a:p>
        </p:txBody>
      </p:sp>
      <p:sp>
        <p:nvSpPr>
          <p:cNvPr id="6" name="Segnaposto contenuto 5"/>
          <p:cNvSpPr>
            <a:spLocks noGrp="1"/>
          </p:cNvSpPr>
          <p:nvPr>
            <p:ph sz="quarter" idx="4"/>
          </p:nvPr>
        </p:nvSpPr>
        <p:spPr>
          <a:xfrm>
            <a:off x="6192561" y="2175379"/>
            <a:ext cx="5388332" cy="3952203"/>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B72CF60A-CB75-4167-BEDD-392D0FA968EE}" type="datetimeFigureOut">
              <a:rPr lang="it-IT" smtClean="0"/>
              <a:t>14/11/2019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1D330059-6770-4D7F-8B2A-19289EB671A8}" type="slidenum">
              <a:rPr lang="it-IT" smtClean="0"/>
              <a:t>‹N›</a:t>
            </a:fld>
            <a:endParaRPr lang="it-IT"/>
          </a:p>
        </p:txBody>
      </p:sp>
    </p:spTree>
    <p:extLst>
      <p:ext uri="{BB962C8B-B14F-4D97-AF65-F5344CB8AC3E}">
        <p14:creationId xmlns:p14="http://schemas.microsoft.com/office/powerpoint/2010/main" val="2443708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B72CF60A-CB75-4167-BEDD-392D0FA968EE}" type="datetimeFigureOut">
              <a:rPr lang="it-IT" smtClean="0"/>
              <a:t>14/11/2019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D330059-6770-4D7F-8B2A-19289EB671A8}" type="slidenum">
              <a:rPr lang="it-IT" smtClean="0"/>
              <a:t>‹N›</a:t>
            </a:fld>
            <a:endParaRPr lang="it-IT"/>
          </a:p>
        </p:txBody>
      </p:sp>
    </p:spTree>
    <p:extLst>
      <p:ext uri="{BB962C8B-B14F-4D97-AF65-F5344CB8AC3E}">
        <p14:creationId xmlns:p14="http://schemas.microsoft.com/office/powerpoint/2010/main" val="4234429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72CF60A-CB75-4167-BEDD-392D0FA968EE}" type="datetimeFigureOut">
              <a:rPr lang="it-IT" smtClean="0"/>
              <a:t>14/11/2019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1D330059-6770-4D7F-8B2A-19289EB671A8}" type="slidenum">
              <a:rPr lang="it-IT" smtClean="0"/>
              <a:t>‹N›</a:t>
            </a:fld>
            <a:endParaRPr lang="it-IT"/>
          </a:p>
        </p:txBody>
      </p:sp>
    </p:spTree>
    <p:extLst>
      <p:ext uri="{BB962C8B-B14F-4D97-AF65-F5344CB8AC3E}">
        <p14:creationId xmlns:p14="http://schemas.microsoft.com/office/powerpoint/2010/main" val="2932779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521" y="273113"/>
            <a:ext cx="4010562" cy="1162319"/>
          </a:xfrm>
        </p:spPr>
        <p:txBody>
          <a:bodyPr anchor="b"/>
          <a:lstStyle>
            <a:lvl1pPr algn="l">
              <a:defRPr sz="2400" b="1"/>
            </a:lvl1pPr>
          </a:lstStyle>
          <a:p>
            <a:r>
              <a:rPr lang="it-IT"/>
              <a:t>Fare clic per modificare lo stile del titolo</a:t>
            </a:r>
          </a:p>
        </p:txBody>
      </p:sp>
      <p:sp>
        <p:nvSpPr>
          <p:cNvPr id="3" name="Segnaposto contenuto 2"/>
          <p:cNvSpPr>
            <a:spLocks noGrp="1"/>
          </p:cNvSpPr>
          <p:nvPr>
            <p:ph idx="1"/>
          </p:nvPr>
        </p:nvSpPr>
        <p:spPr>
          <a:xfrm>
            <a:off x="4766114" y="273115"/>
            <a:ext cx="6814779" cy="5854468"/>
          </a:xfrm>
        </p:spPr>
        <p:txBody>
          <a:bodyPr/>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521" y="1435433"/>
            <a:ext cx="4010562" cy="4692149"/>
          </a:xfrm>
        </p:spPr>
        <p:txBody>
          <a:bodyPr/>
          <a:lstStyle>
            <a:lvl1pPr marL="0" indent="0">
              <a:buNone/>
              <a:defRPr sz="1700"/>
            </a:lvl1pPr>
            <a:lvl2pPr marL="548869" indent="0">
              <a:buNone/>
              <a:defRPr sz="1400"/>
            </a:lvl2pPr>
            <a:lvl3pPr marL="1097737" indent="0">
              <a:buNone/>
              <a:defRPr sz="1200"/>
            </a:lvl3pPr>
            <a:lvl4pPr marL="1646606" indent="0">
              <a:buNone/>
              <a:defRPr sz="1100"/>
            </a:lvl4pPr>
            <a:lvl5pPr marL="2195474" indent="0">
              <a:buNone/>
              <a:defRPr sz="1100"/>
            </a:lvl5pPr>
            <a:lvl6pPr marL="2744343" indent="0">
              <a:buNone/>
              <a:defRPr sz="1100"/>
            </a:lvl6pPr>
            <a:lvl7pPr marL="3293212" indent="0">
              <a:buNone/>
              <a:defRPr sz="1100"/>
            </a:lvl7pPr>
            <a:lvl8pPr marL="3842080" indent="0">
              <a:buNone/>
              <a:defRPr sz="1100"/>
            </a:lvl8pPr>
            <a:lvl9pPr marL="4390949" indent="0">
              <a:buNone/>
              <a:defRPr sz="11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72CF60A-CB75-4167-BEDD-392D0FA968EE}" type="datetimeFigureOut">
              <a:rPr lang="it-IT" smtClean="0"/>
              <a:t>14/11/2019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D330059-6770-4D7F-8B2A-19289EB671A8}" type="slidenum">
              <a:rPr lang="it-IT" smtClean="0"/>
              <a:t>‹N›</a:t>
            </a:fld>
            <a:endParaRPr lang="it-IT"/>
          </a:p>
        </p:txBody>
      </p:sp>
    </p:spTree>
    <p:extLst>
      <p:ext uri="{BB962C8B-B14F-4D97-AF65-F5344CB8AC3E}">
        <p14:creationId xmlns:p14="http://schemas.microsoft.com/office/powerpoint/2010/main" val="1111784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406" y="4801712"/>
            <a:ext cx="7314248" cy="566870"/>
          </a:xfrm>
        </p:spPr>
        <p:txBody>
          <a:bodyPr anchor="b"/>
          <a:lstStyle>
            <a:lvl1pPr algn="l">
              <a:defRPr sz="2400" b="1"/>
            </a:lvl1pPr>
          </a:lstStyle>
          <a:p>
            <a:r>
              <a:rPr lang="it-IT"/>
              <a:t>Fare clic per modificare lo stile del titolo</a:t>
            </a:r>
          </a:p>
        </p:txBody>
      </p:sp>
      <p:sp>
        <p:nvSpPr>
          <p:cNvPr id="3" name="Segnaposto immagine 2"/>
          <p:cNvSpPr>
            <a:spLocks noGrp="1"/>
          </p:cNvSpPr>
          <p:nvPr>
            <p:ph type="pic" idx="1"/>
          </p:nvPr>
        </p:nvSpPr>
        <p:spPr>
          <a:xfrm>
            <a:off x="2389406" y="612917"/>
            <a:ext cx="7314248" cy="4115753"/>
          </a:xfrm>
        </p:spPr>
        <p:txBody>
          <a:bodyPr/>
          <a:lstStyle>
            <a:lvl1pPr marL="0" indent="0">
              <a:buNone/>
              <a:defRPr sz="3800"/>
            </a:lvl1pPr>
            <a:lvl2pPr marL="548869" indent="0">
              <a:buNone/>
              <a:defRPr sz="3400"/>
            </a:lvl2pPr>
            <a:lvl3pPr marL="1097737" indent="0">
              <a:buNone/>
              <a:defRPr sz="2900"/>
            </a:lvl3pPr>
            <a:lvl4pPr marL="1646606" indent="0">
              <a:buNone/>
              <a:defRPr sz="2400"/>
            </a:lvl4pPr>
            <a:lvl5pPr marL="2195474" indent="0">
              <a:buNone/>
              <a:defRPr sz="2400"/>
            </a:lvl5pPr>
            <a:lvl6pPr marL="2744343" indent="0">
              <a:buNone/>
              <a:defRPr sz="2400"/>
            </a:lvl6pPr>
            <a:lvl7pPr marL="3293212" indent="0">
              <a:buNone/>
              <a:defRPr sz="2400"/>
            </a:lvl7pPr>
            <a:lvl8pPr marL="3842080" indent="0">
              <a:buNone/>
              <a:defRPr sz="2400"/>
            </a:lvl8pPr>
            <a:lvl9pPr marL="4390949" indent="0">
              <a:buNone/>
              <a:defRPr sz="2400"/>
            </a:lvl9pPr>
          </a:lstStyle>
          <a:p>
            <a:endParaRPr lang="it-IT"/>
          </a:p>
        </p:txBody>
      </p:sp>
      <p:sp>
        <p:nvSpPr>
          <p:cNvPr id="4" name="Segnaposto testo 3"/>
          <p:cNvSpPr>
            <a:spLocks noGrp="1"/>
          </p:cNvSpPr>
          <p:nvPr>
            <p:ph type="body" sz="half" idx="2"/>
          </p:nvPr>
        </p:nvSpPr>
        <p:spPr>
          <a:xfrm>
            <a:off x="2389406" y="5368581"/>
            <a:ext cx="7314248" cy="805048"/>
          </a:xfrm>
        </p:spPr>
        <p:txBody>
          <a:bodyPr/>
          <a:lstStyle>
            <a:lvl1pPr marL="0" indent="0">
              <a:buNone/>
              <a:defRPr sz="1700"/>
            </a:lvl1pPr>
            <a:lvl2pPr marL="548869" indent="0">
              <a:buNone/>
              <a:defRPr sz="1400"/>
            </a:lvl2pPr>
            <a:lvl3pPr marL="1097737" indent="0">
              <a:buNone/>
              <a:defRPr sz="1200"/>
            </a:lvl3pPr>
            <a:lvl4pPr marL="1646606" indent="0">
              <a:buNone/>
              <a:defRPr sz="1100"/>
            </a:lvl4pPr>
            <a:lvl5pPr marL="2195474" indent="0">
              <a:buNone/>
              <a:defRPr sz="1100"/>
            </a:lvl5pPr>
            <a:lvl6pPr marL="2744343" indent="0">
              <a:buNone/>
              <a:defRPr sz="1100"/>
            </a:lvl6pPr>
            <a:lvl7pPr marL="3293212" indent="0">
              <a:buNone/>
              <a:defRPr sz="1100"/>
            </a:lvl7pPr>
            <a:lvl8pPr marL="3842080" indent="0">
              <a:buNone/>
              <a:defRPr sz="1100"/>
            </a:lvl8pPr>
            <a:lvl9pPr marL="4390949" indent="0">
              <a:buNone/>
              <a:defRPr sz="11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72CF60A-CB75-4167-BEDD-392D0FA968EE}" type="datetimeFigureOut">
              <a:rPr lang="it-IT" smtClean="0"/>
              <a:t>14/11/2019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D330059-6770-4D7F-8B2A-19289EB671A8}" type="slidenum">
              <a:rPr lang="it-IT" smtClean="0"/>
              <a:t>‹N›</a:t>
            </a:fld>
            <a:endParaRPr lang="it-IT"/>
          </a:p>
        </p:txBody>
      </p:sp>
    </p:spTree>
    <p:extLst>
      <p:ext uri="{BB962C8B-B14F-4D97-AF65-F5344CB8AC3E}">
        <p14:creationId xmlns:p14="http://schemas.microsoft.com/office/powerpoint/2010/main" val="241782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521" y="274701"/>
            <a:ext cx="10971372" cy="1143265"/>
          </a:xfrm>
          <a:prstGeom prst="rect">
            <a:avLst/>
          </a:prstGeom>
        </p:spPr>
        <p:txBody>
          <a:bodyPr vert="horz" lIns="109774" tIns="54887" rIns="109774" bIns="54887" rtlCol="0" anchor="ctr">
            <a:normAutofit/>
          </a:bodyPr>
          <a:lstStyle/>
          <a:p>
            <a:r>
              <a:rPr lang="it-IT"/>
              <a:t>Fare clic per modificare lo stile del titolo</a:t>
            </a:r>
          </a:p>
        </p:txBody>
      </p:sp>
      <p:sp>
        <p:nvSpPr>
          <p:cNvPr id="3" name="Segnaposto testo 2"/>
          <p:cNvSpPr>
            <a:spLocks noGrp="1"/>
          </p:cNvSpPr>
          <p:nvPr>
            <p:ph type="body" idx="1"/>
          </p:nvPr>
        </p:nvSpPr>
        <p:spPr>
          <a:xfrm>
            <a:off x="609521" y="1600571"/>
            <a:ext cx="10971372" cy="4527011"/>
          </a:xfrm>
          <a:prstGeom prst="rect">
            <a:avLst/>
          </a:prstGeom>
        </p:spPr>
        <p:txBody>
          <a:bodyPr vert="horz" lIns="109774" tIns="54887" rIns="109774" bIns="54887"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521" y="6357823"/>
            <a:ext cx="2844430" cy="365210"/>
          </a:xfrm>
          <a:prstGeom prst="rect">
            <a:avLst/>
          </a:prstGeom>
        </p:spPr>
        <p:txBody>
          <a:bodyPr vert="horz" lIns="109774" tIns="54887" rIns="109774" bIns="54887" rtlCol="0" anchor="ctr"/>
          <a:lstStyle>
            <a:lvl1pPr algn="l">
              <a:defRPr sz="1400">
                <a:solidFill>
                  <a:schemeClr val="tx1">
                    <a:tint val="75000"/>
                  </a:schemeClr>
                </a:solidFill>
              </a:defRPr>
            </a:lvl1pPr>
          </a:lstStyle>
          <a:p>
            <a:fld id="{B72CF60A-CB75-4167-BEDD-392D0FA968EE}" type="datetimeFigureOut">
              <a:rPr lang="it-IT" smtClean="0"/>
              <a:t>14/11/2019</a:t>
            </a:fld>
            <a:endParaRPr lang="it-IT"/>
          </a:p>
        </p:txBody>
      </p:sp>
      <p:sp>
        <p:nvSpPr>
          <p:cNvPr id="5" name="Segnaposto piè di pagina 4"/>
          <p:cNvSpPr>
            <a:spLocks noGrp="1"/>
          </p:cNvSpPr>
          <p:nvPr>
            <p:ph type="ftr" sz="quarter" idx="3"/>
          </p:nvPr>
        </p:nvSpPr>
        <p:spPr>
          <a:xfrm>
            <a:off x="4165059" y="6357823"/>
            <a:ext cx="3860297" cy="365210"/>
          </a:xfrm>
          <a:prstGeom prst="rect">
            <a:avLst/>
          </a:prstGeom>
        </p:spPr>
        <p:txBody>
          <a:bodyPr vert="horz" lIns="109774" tIns="54887" rIns="109774" bIns="54887" rtlCol="0" anchor="ctr"/>
          <a:lstStyle>
            <a:lvl1pPr algn="ctr">
              <a:defRPr sz="14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736463" y="6357823"/>
            <a:ext cx="2844430" cy="365210"/>
          </a:xfrm>
          <a:prstGeom prst="rect">
            <a:avLst/>
          </a:prstGeom>
        </p:spPr>
        <p:txBody>
          <a:bodyPr vert="horz" lIns="109774" tIns="54887" rIns="109774" bIns="54887" rtlCol="0" anchor="ctr"/>
          <a:lstStyle>
            <a:lvl1pPr algn="r">
              <a:defRPr sz="1400">
                <a:solidFill>
                  <a:schemeClr val="tx1">
                    <a:tint val="75000"/>
                  </a:schemeClr>
                </a:solidFill>
              </a:defRPr>
            </a:lvl1pPr>
          </a:lstStyle>
          <a:p>
            <a:fld id="{1D330059-6770-4D7F-8B2A-19289EB671A8}" type="slidenum">
              <a:rPr lang="it-IT" smtClean="0"/>
              <a:t>‹N›</a:t>
            </a:fld>
            <a:endParaRPr lang="it-IT"/>
          </a:p>
        </p:txBody>
      </p:sp>
    </p:spTree>
    <p:extLst>
      <p:ext uri="{BB962C8B-B14F-4D97-AF65-F5344CB8AC3E}">
        <p14:creationId xmlns:p14="http://schemas.microsoft.com/office/powerpoint/2010/main" val="3464325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1097737" rtl="0" eaLnBrk="1" latinLnBrk="0" hangingPunct="1">
        <a:spcBef>
          <a:spcPct val="0"/>
        </a:spcBef>
        <a:buNone/>
        <a:defRPr sz="5300" kern="1200">
          <a:solidFill>
            <a:schemeClr val="tx1"/>
          </a:solidFill>
          <a:latin typeface="+mj-lt"/>
          <a:ea typeface="+mj-ea"/>
          <a:cs typeface="+mj-cs"/>
        </a:defRPr>
      </a:lvl1pPr>
    </p:titleStyle>
    <p:bodyStyle>
      <a:lvl1pPr marL="411651" indent="-411651" algn="l" defTabSz="1097737"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1pPr>
      <a:lvl2pPr marL="891911" indent="-343043" algn="l" defTabSz="1097737"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2pPr>
      <a:lvl3pPr marL="1372172" indent="-274434" algn="l" defTabSz="1097737"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3pPr>
      <a:lvl4pPr marL="1921040" indent="-274434" algn="l" defTabSz="109773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69909" indent="-274434" algn="l" defTabSz="109773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3018777" indent="-274434" algn="l" defTabSz="109773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67646" indent="-274434" algn="l" defTabSz="109773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116515" indent="-274434" algn="l" defTabSz="109773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65383" indent="-274434" algn="l" defTabSz="109773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it-IT"/>
      </a:defPPr>
      <a:lvl1pPr marL="0" algn="l" defTabSz="1097737" rtl="0" eaLnBrk="1" latinLnBrk="0" hangingPunct="1">
        <a:defRPr sz="2200" kern="1200">
          <a:solidFill>
            <a:schemeClr val="tx1"/>
          </a:solidFill>
          <a:latin typeface="+mn-lt"/>
          <a:ea typeface="+mn-ea"/>
          <a:cs typeface="+mn-cs"/>
        </a:defRPr>
      </a:lvl1pPr>
      <a:lvl2pPr marL="548869" algn="l" defTabSz="1097737" rtl="0" eaLnBrk="1" latinLnBrk="0" hangingPunct="1">
        <a:defRPr sz="2200" kern="1200">
          <a:solidFill>
            <a:schemeClr val="tx1"/>
          </a:solidFill>
          <a:latin typeface="+mn-lt"/>
          <a:ea typeface="+mn-ea"/>
          <a:cs typeface="+mn-cs"/>
        </a:defRPr>
      </a:lvl2pPr>
      <a:lvl3pPr marL="1097737" algn="l" defTabSz="1097737" rtl="0" eaLnBrk="1" latinLnBrk="0" hangingPunct="1">
        <a:defRPr sz="2200" kern="1200">
          <a:solidFill>
            <a:schemeClr val="tx1"/>
          </a:solidFill>
          <a:latin typeface="+mn-lt"/>
          <a:ea typeface="+mn-ea"/>
          <a:cs typeface="+mn-cs"/>
        </a:defRPr>
      </a:lvl3pPr>
      <a:lvl4pPr marL="1646606" algn="l" defTabSz="1097737" rtl="0" eaLnBrk="1" latinLnBrk="0" hangingPunct="1">
        <a:defRPr sz="2200" kern="1200">
          <a:solidFill>
            <a:schemeClr val="tx1"/>
          </a:solidFill>
          <a:latin typeface="+mn-lt"/>
          <a:ea typeface="+mn-ea"/>
          <a:cs typeface="+mn-cs"/>
        </a:defRPr>
      </a:lvl4pPr>
      <a:lvl5pPr marL="2195474" algn="l" defTabSz="1097737" rtl="0" eaLnBrk="1" latinLnBrk="0" hangingPunct="1">
        <a:defRPr sz="2200" kern="1200">
          <a:solidFill>
            <a:schemeClr val="tx1"/>
          </a:solidFill>
          <a:latin typeface="+mn-lt"/>
          <a:ea typeface="+mn-ea"/>
          <a:cs typeface="+mn-cs"/>
        </a:defRPr>
      </a:lvl5pPr>
      <a:lvl6pPr marL="2744343" algn="l" defTabSz="1097737" rtl="0" eaLnBrk="1" latinLnBrk="0" hangingPunct="1">
        <a:defRPr sz="2200" kern="1200">
          <a:solidFill>
            <a:schemeClr val="tx1"/>
          </a:solidFill>
          <a:latin typeface="+mn-lt"/>
          <a:ea typeface="+mn-ea"/>
          <a:cs typeface="+mn-cs"/>
        </a:defRPr>
      </a:lvl6pPr>
      <a:lvl7pPr marL="3293212" algn="l" defTabSz="1097737" rtl="0" eaLnBrk="1" latinLnBrk="0" hangingPunct="1">
        <a:defRPr sz="2200" kern="1200">
          <a:solidFill>
            <a:schemeClr val="tx1"/>
          </a:solidFill>
          <a:latin typeface="+mn-lt"/>
          <a:ea typeface="+mn-ea"/>
          <a:cs typeface="+mn-cs"/>
        </a:defRPr>
      </a:lvl7pPr>
      <a:lvl8pPr marL="3842080" algn="l" defTabSz="1097737" rtl="0" eaLnBrk="1" latinLnBrk="0" hangingPunct="1">
        <a:defRPr sz="2200" kern="1200">
          <a:solidFill>
            <a:schemeClr val="tx1"/>
          </a:solidFill>
          <a:latin typeface="+mn-lt"/>
          <a:ea typeface="+mn-ea"/>
          <a:cs typeface="+mn-cs"/>
        </a:defRPr>
      </a:lvl8pPr>
      <a:lvl9pPr marL="4390949" algn="l" defTabSz="1097737"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81.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9.png"/><Relationship Id="rId4" Type="http://schemas.openxmlformats.org/officeDocument/2006/relationships/image" Target="../media/image37.png"/></Relationships>
</file>

<file path=ppt/slides/_rels/slide10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81.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9.png"/><Relationship Id="rId4" Type="http://schemas.openxmlformats.org/officeDocument/2006/relationships/image" Target="../media/image37.png"/></Relationships>
</file>

<file path=ppt/slides/_rels/slide10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81.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9.png"/><Relationship Id="rId4" Type="http://schemas.openxmlformats.org/officeDocument/2006/relationships/image" Target="../media/image37.png"/></Relationships>
</file>

<file path=ppt/slides/_rels/slide10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81.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9.png"/><Relationship Id="rId4" Type="http://schemas.openxmlformats.org/officeDocument/2006/relationships/image" Target="../media/image37.png"/></Relationships>
</file>

<file path=ppt/slides/_rels/slide10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81.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9.png"/><Relationship Id="rId4" Type="http://schemas.openxmlformats.org/officeDocument/2006/relationships/image" Target="../media/image37.png"/></Relationships>
</file>

<file path=ppt/slides/_rels/slide10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9.png"/></Relationships>
</file>

<file path=ppt/slides/_rels/slide10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9.png"/></Relationships>
</file>

<file path=ppt/slides/_rels/slide10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10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2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diagramLayout" Target="../diagrams/layout15.xml"/><Relationship Id="rId7" Type="http://schemas.openxmlformats.org/officeDocument/2006/relationships/image" Target="../media/image86.png"/><Relationship Id="rId2" Type="http://schemas.openxmlformats.org/officeDocument/2006/relationships/diagramData" Target="../diagrams/data15.xml"/><Relationship Id="rId1" Type="http://schemas.openxmlformats.org/officeDocument/2006/relationships/slideLayout" Target="../slideLayouts/slideLayout7.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 Id="rId9" Type="http://schemas.openxmlformats.org/officeDocument/2006/relationships/image" Target="../media/image53.png"/></Relationships>
</file>

<file path=ppt/slides/_rels/slide1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Layout" Target="../diagrams/layout16.xml"/><Relationship Id="rId7" Type="http://schemas.openxmlformats.org/officeDocument/2006/relationships/image" Target="../media/image92.png"/><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26.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53.png"/><Relationship Id="rId2" Type="http://schemas.openxmlformats.org/officeDocument/2006/relationships/diagramData" Target="../diagrams/data17.xml"/><Relationship Id="rId1" Type="http://schemas.openxmlformats.org/officeDocument/2006/relationships/slideLayout" Target="../slideLayouts/slideLayout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Layout" Target="../diagrams/layout18.xml"/><Relationship Id="rId7" Type="http://schemas.openxmlformats.org/officeDocument/2006/relationships/image" Target="../media/image93.png"/><Relationship Id="rId2" Type="http://schemas.openxmlformats.org/officeDocument/2006/relationships/diagramData" Target="../diagrams/data18.xml"/><Relationship Id="rId1" Type="http://schemas.openxmlformats.org/officeDocument/2006/relationships/slideLayout" Target="../slideLayouts/slideLayout7.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13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 Id="rId9" Type="http://schemas.openxmlformats.org/officeDocument/2006/relationships/image" Target="../media/image98.png"/></Relationships>
</file>

<file path=ppt/slides/_rels/slide13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33.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3.jpg"/><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3.jp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3.jp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3.jp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spazioetico.com/"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microsoft.com/office/2007/relationships/diagramDrawing" Target="../diagrams/drawing8.xml"/><Relationship Id="rId3" Type="http://schemas.microsoft.com/office/2007/relationships/hdphoto" Target="../media/hdphoto3.wdp"/><Relationship Id="rId7" Type="http://schemas.openxmlformats.org/officeDocument/2006/relationships/diagramColors" Target="../diagrams/colors8.xm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3.png"/><Relationship Id="rId7"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3.png"/><Relationship Id="rId7"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3.png"/><Relationship Id="rId7"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3.png"/><Relationship Id="rId7"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3.png"/><Relationship Id="rId7"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41.png"/><Relationship Id="rId7" Type="http://schemas.openxmlformats.org/officeDocument/2006/relationships/diagramQuickStyle" Target="../diagrams/quickStyle9.xml"/><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42.png"/><Relationship Id="rId9" Type="http://schemas.microsoft.com/office/2007/relationships/diagramDrawing" Target="../diagrams/drawing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8.png"/><Relationship Id="rId18" Type="http://schemas.openxmlformats.org/officeDocument/2006/relationships/image" Target="../media/image50.png"/><Relationship Id="rId3" Type="http://schemas.openxmlformats.org/officeDocument/2006/relationships/diagramLayout" Target="../diagrams/layout10.xml"/><Relationship Id="rId7" Type="http://schemas.openxmlformats.org/officeDocument/2006/relationships/image" Target="../media/image43.png"/><Relationship Id="rId12" Type="http://schemas.openxmlformats.org/officeDocument/2006/relationships/image" Target="../media/image32.png"/><Relationship Id="rId17" Type="http://schemas.openxmlformats.org/officeDocument/2006/relationships/image" Target="../media/image49.png"/><Relationship Id="rId2" Type="http://schemas.openxmlformats.org/officeDocument/2006/relationships/diagramData" Target="../diagrams/data10.xml"/><Relationship Id="rId16" Type="http://schemas.openxmlformats.org/officeDocument/2006/relationships/image" Target="../media/image48.png"/><Relationship Id="rId1" Type="http://schemas.openxmlformats.org/officeDocument/2006/relationships/slideLayout" Target="../slideLayouts/slideLayout7.xml"/><Relationship Id="rId6" Type="http://schemas.microsoft.com/office/2007/relationships/diagramDrawing" Target="../diagrams/drawing10.xml"/><Relationship Id="rId11" Type="http://schemas.openxmlformats.org/officeDocument/2006/relationships/image" Target="../media/image35.png"/><Relationship Id="rId5" Type="http://schemas.openxmlformats.org/officeDocument/2006/relationships/diagramColors" Target="../diagrams/colors10.xml"/><Relationship Id="rId15" Type="http://schemas.openxmlformats.org/officeDocument/2006/relationships/image" Target="../media/image47.png"/><Relationship Id="rId10" Type="http://schemas.openxmlformats.org/officeDocument/2006/relationships/image" Target="../media/image39.png"/><Relationship Id="rId4" Type="http://schemas.openxmlformats.org/officeDocument/2006/relationships/diagramQuickStyle" Target="../diagrams/quickStyle10.xml"/><Relationship Id="rId9" Type="http://schemas.openxmlformats.org/officeDocument/2006/relationships/image" Target="../media/image33.png"/><Relationship Id="rId14" Type="http://schemas.openxmlformats.org/officeDocument/2006/relationships/image" Target="../media/image37.png"/></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2.png"/><Relationship Id="rId7" Type="http://schemas.openxmlformats.org/officeDocument/2006/relationships/image" Target="../media/image55.png"/><Relationship Id="rId12" Type="http://schemas.openxmlformats.org/officeDocument/2006/relationships/image" Target="../media/image39.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4.png"/><Relationship Id="rId11" Type="http://schemas.microsoft.com/office/2007/relationships/hdphoto" Target="../media/hdphoto5.wdp"/><Relationship Id="rId5" Type="http://schemas.openxmlformats.org/officeDocument/2006/relationships/image" Target="../media/image37.png"/><Relationship Id="rId10" Type="http://schemas.openxmlformats.org/officeDocument/2006/relationships/image" Target="../media/image57.png"/><Relationship Id="rId4" Type="http://schemas.openxmlformats.org/officeDocument/2006/relationships/image" Target="../media/image33.png"/><Relationship Id="rId9" Type="http://schemas.openxmlformats.org/officeDocument/2006/relationships/image" Target="../media/image56.png"/></Relationships>
</file>

<file path=ppt/slides/_rels/slide5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2.png"/><Relationship Id="rId7" Type="http://schemas.openxmlformats.org/officeDocument/2006/relationships/image" Target="../media/image55.png"/><Relationship Id="rId12" Type="http://schemas.openxmlformats.org/officeDocument/2006/relationships/image" Target="../media/image39.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4.png"/><Relationship Id="rId11" Type="http://schemas.microsoft.com/office/2007/relationships/hdphoto" Target="../media/hdphoto5.wdp"/><Relationship Id="rId5" Type="http://schemas.openxmlformats.org/officeDocument/2006/relationships/image" Target="../media/image37.png"/><Relationship Id="rId10" Type="http://schemas.openxmlformats.org/officeDocument/2006/relationships/image" Target="../media/image57.png"/><Relationship Id="rId4" Type="http://schemas.openxmlformats.org/officeDocument/2006/relationships/image" Target="../media/image33.png"/><Relationship Id="rId9" Type="http://schemas.openxmlformats.org/officeDocument/2006/relationships/image" Target="../media/image56.png"/></Relationships>
</file>

<file path=ppt/slides/_rels/slide5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58.png"/><Relationship Id="rId3" Type="http://schemas.openxmlformats.org/officeDocument/2006/relationships/image" Target="../media/image32.png"/><Relationship Id="rId7" Type="http://schemas.openxmlformats.org/officeDocument/2006/relationships/image" Target="../media/image55.png"/><Relationship Id="rId12" Type="http://schemas.openxmlformats.org/officeDocument/2006/relationships/image" Target="../media/image39.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4.png"/><Relationship Id="rId11" Type="http://schemas.microsoft.com/office/2007/relationships/hdphoto" Target="../media/hdphoto5.wdp"/><Relationship Id="rId5" Type="http://schemas.openxmlformats.org/officeDocument/2006/relationships/image" Target="../media/image37.png"/><Relationship Id="rId10" Type="http://schemas.openxmlformats.org/officeDocument/2006/relationships/image" Target="../media/image57.png"/><Relationship Id="rId4" Type="http://schemas.openxmlformats.org/officeDocument/2006/relationships/image" Target="../media/image33.png"/><Relationship Id="rId9" Type="http://schemas.openxmlformats.org/officeDocument/2006/relationships/image" Target="../media/image56.png"/></Relationships>
</file>

<file path=ppt/slides/_rels/slide5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58.png"/><Relationship Id="rId3" Type="http://schemas.openxmlformats.org/officeDocument/2006/relationships/image" Target="../media/image32.png"/><Relationship Id="rId7" Type="http://schemas.openxmlformats.org/officeDocument/2006/relationships/image" Target="../media/image55.png"/><Relationship Id="rId12" Type="http://schemas.openxmlformats.org/officeDocument/2006/relationships/image" Target="../media/image39.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4.png"/><Relationship Id="rId11" Type="http://schemas.microsoft.com/office/2007/relationships/hdphoto" Target="../media/hdphoto5.wdp"/><Relationship Id="rId5" Type="http://schemas.openxmlformats.org/officeDocument/2006/relationships/image" Target="../media/image37.png"/><Relationship Id="rId10" Type="http://schemas.openxmlformats.org/officeDocument/2006/relationships/image" Target="../media/image57.png"/><Relationship Id="rId4" Type="http://schemas.openxmlformats.org/officeDocument/2006/relationships/image" Target="../media/image33.png"/><Relationship Id="rId9" Type="http://schemas.openxmlformats.org/officeDocument/2006/relationships/image" Target="../media/image56.png"/><Relationship Id="rId1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2.png"/><Relationship Id="rId7" Type="http://schemas.openxmlformats.org/officeDocument/2006/relationships/image" Target="../media/image61.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7.png"/><Relationship Id="rId10" Type="http://schemas.openxmlformats.org/officeDocument/2006/relationships/image" Target="../media/image64.png"/><Relationship Id="rId4" Type="http://schemas.openxmlformats.org/officeDocument/2006/relationships/image" Target="../media/image33.png"/><Relationship Id="rId9"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2.png"/><Relationship Id="rId7" Type="http://schemas.openxmlformats.org/officeDocument/2006/relationships/image" Target="../media/image61.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65.png"/><Relationship Id="rId5" Type="http://schemas.openxmlformats.org/officeDocument/2006/relationships/image" Target="../media/image37.png"/><Relationship Id="rId10" Type="http://schemas.openxmlformats.org/officeDocument/2006/relationships/image" Target="../media/image64.png"/><Relationship Id="rId4" Type="http://schemas.openxmlformats.org/officeDocument/2006/relationships/image" Target="../media/image33.png"/><Relationship Id="rId9" Type="http://schemas.openxmlformats.org/officeDocument/2006/relationships/image" Target="../media/image63.png"/></Relationships>
</file>

<file path=ppt/slides/_rels/slide6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9.png"/></Relationships>
</file>

<file path=ppt/slides/_rels/slide6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9.png"/></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3.png"/><Relationship Id="rId7" Type="http://schemas.openxmlformats.org/officeDocument/2006/relationships/image" Target="../media/image5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66.png"/><Relationship Id="rId11" Type="http://schemas.microsoft.com/office/2007/relationships/hdphoto" Target="../media/hdphoto7.wdp"/><Relationship Id="rId5" Type="http://schemas.openxmlformats.org/officeDocument/2006/relationships/image" Target="../media/image39.png"/><Relationship Id="rId10" Type="http://schemas.openxmlformats.org/officeDocument/2006/relationships/image" Target="../media/image68.png"/><Relationship Id="rId4" Type="http://schemas.openxmlformats.org/officeDocument/2006/relationships/image" Target="../media/image37.png"/><Relationship Id="rId9" Type="http://schemas.microsoft.com/office/2007/relationships/hdphoto" Target="../media/hdphoto6.wdp"/></Relationships>
</file>

<file path=ppt/slides/_rels/slide6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3.png"/><Relationship Id="rId7" Type="http://schemas.openxmlformats.org/officeDocument/2006/relationships/image" Target="../media/image5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66.png"/><Relationship Id="rId11" Type="http://schemas.microsoft.com/office/2007/relationships/hdphoto" Target="../media/hdphoto7.wdp"/><Relationship Id="rId5" Type="http://schemas.openxmlformats.org/officeDocument/2006/relationships/image" Target="../media/image39.png"/><Relationship Id="rId10" Type="http://schemas.openxmlformats.org/officeDocument/2006/relationships/image" Target="../media/image68.png"/><Relationship Id="rId4" Type="http://schemas.openxmlformats.org/officeDocument/2006/relationships/image" Target="../media/image37.png"/><Relationship Id="rId9" Type="http://schemas.microsoft.com/office/2007/relationships/hdphoto" Target="../media/hdphoto6.wdp"/></Relationships>
</file>

<file path=ppt/slides/_rels/slide6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3.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66.png"/><Relationship Id="rId11" Type="http://schemas.microsoft.com/office/2007/relationships/hdphoto" Target="../media/hdphoto7.wdp"/><Relationship Id="rId5" Type="http://schemas.openxmlformats.org/officeDocument/2006/relationships/image" Target="../media/image39.png"/><Relationship Id="rId10" Type="http://schemas.openxmlformats.org/officeDocument/2006/relationships/image" Target="../media/image68.png"/><Relationship Id="rId4" Type="http://schemas.openxmlformats.org/officeDocument/2006/relationships/image" Target="../media/image37.png"/><Relationship Id="rId9" Type="http://schemas.microsoft.com/office/2007/relationships/hdphoto" Target="../media/hdphoto6.wdp"/></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3.png"/><Relationship Id="rId7" Type="http://schemas.openxmlformats.org/officeDocument/2006/relationships/image" Target="../media/image69.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3.jpg"/><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3.png"/><Relationship Id="rId7" Type="http://schemas.openxmlformats.org/officeDocument/2006/relationships/image" Target="../media/image69.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image" Target="../media/image53.png"/></Relationships>
</file>

<file path=ppt/slides/_rels/slide7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3.png"/><Relationship Id="rId7" Type="http://schemas.openxmlformats.org/officeDocument/2006/relationships/image" Target="../media/image69.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39.png"/><Relationship Id="rId10" Type="http://schemas.openxmlformats.org/officeDocument/2006/relationships/image" Target="../media/image53.png"/><Relationship Id="rId4" Type="http://schemas.openxmlformats.org/officeDocument/2006/relationships/image" Target="../media/image37.png"/><Relationship Id="rId9" Type="http://schemas.openxmlformats.org/officeDocument/2006/relationships/image" Target="../media/image58.png"/></Relationships>
</file>

<file path=ppt/slides/_rels/slide7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3.png"/><Relationship Id="rId7" Type="http://schemas.openxmlformats.org/officeDocument/2006/relationships/image" Target="../media/image69.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39.png"/><Relationship Id="rId10" Type="http://schemas.openxmlformats.org/officeDocument/2006/relationships/image" Target="../media/image71.png"/><Relationship Id="rId4" Type="http://schemas.openxmlformats.org/officeDocument/2006/relationships/image" Target="../media/image37.png"/><Relationship Id="rId9" Type="http://schemas.openxmlformats.org/officeDocument/2006/relationships/image" Target="../media/image58.png"/></Relationships>
</file>

<file path=ppt/slides/_rels/slide7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9.png"/></Relationships>
</file>

<file path=ppt/slides/_rels/slide7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53.png"/><Relationship Id="rId4" Type="http://schemas.openxmlformats.org/officeDocument/2006/relationships/image" Target="../media/image37.png"/></Relationships>
</file>

<file path=ppt/slides/_rels/slide7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53.png"/><Relationship Id="rId4" Type="http://schemas.openxmlformats.org/officeDocument/2006/relationships/image" Target="../media/image37.png"/></Relationships>
</file>

<file path=ppt/slides/_rels/slide7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53.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74.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53.png"/><Relationship Id="rId4" Type="http://schemas.openxmlformats.org/officeDocument/2006/relationships/image" Target="../media/image37.png"/></Relationships>
</file>

<file path=ppt/slides/_rels/slide8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74.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53.png"/><Relationship Id="rId4" Type="http://schemas.openxmlformats.org/officeDocument/2006/relationships/image" Target="../media/image37.png"/></Relationships>
</file>

<file path=ppt/slides/_rels/slide8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74.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53.png"/><Relationship Id="rId4" Type="http://schemas.openxmlformats.org/officeDocument/2006/relationships/image" Target="../media/image37.png"/></Relationships>
</file>

<file path=ppt/slides/_rels/slide8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74.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53.png"/><Relationship Id="rId4" Type="http://schemas.openxmlformats.org/officeDocument/2006/relationships/image" Target="../media/image37.png"/></Relationships>
</file>

<file path=ppt/slides/_rels/slide8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33.png"/><Relationship Id="rId7" Type="http://schemas.openxmlformats.org/officeDocument/2006/relationships/image" Target="../media/image66.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image" Target="../media/image53.png"/></Relationships>
</file>

<file path=ppt/slides/_rels/slide8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33.png"/><Relationship Id="rId7" Type="http://schemas.openxmlformats.org/officeDocument/2006/relationships/image" Target="../media/image66.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image" Target="../media/image53.png"/></Relationships>
</file>

<file path=ppt/slides/_rels/slide8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3.png"/><Relationship Id="rId7" Type="http://schemas.openxmlformats.org/officeDocument/2006/relationships/image" Target="../media/image75.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image" Target="../media/image76.png"/></Relationships>
</file>

<file path=ppt/slides/_rels/slide8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3.png"/><Relationship Id="rId7" Type="http://schemas.openxmlformats.org/officeDocument/2006/relationships/image" Target="../media/image75.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58.png"/><Relationship Id="rId5" Type="http://schemas.openxmlformats.org/officeDocument/2006/relationships/image" Target="../media/image39.png"/><Relationship Id="rId10" Type="http://schemas.openxmlformats.org/officeDocument/2006/relationships/image" Target="../media/image60.png"/><Relationship Id="rId4" Type="http://schemas.openxmlformats.org/officeDocument/2006/relationships/image" Target="../media/image37.png"/><Relationship Id="rId9" Type="http://schemas.openxmlformats.org/officeDocument/2006/relationships/image" Target="../media/image76.png"/></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78.png"/><Relationship Id="rId7" Type="http://schemas.openxmlformats.org/officeDocument/2006/relationships/image" Target="../media/image39.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79.png"/></Relationships>
</file>

<file path=ppt/slides/_rels/slide9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78.png"/><Relationship Id="rId7" Type="http://schemas.openxmlformats.org/officeDocument/2006/relationships/image" Target="../media/image39.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79.png"/></Relationships>
</file>

<file path=ppt/slides/_rels/slide9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8.png"/><Relationship Id="rId7" Type="http://schemas.openxmlformats.org/officeDocument/2006/relationships/image" Target="../media/image39.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3.png"/><Relationship Id="rId10" Type="http://schemas.openxmlformats.org/officeDocument/2006/relationships/image" Target="../media/image80.png"/><Relationship Id="rId4" Type="http://schemas.openxmlformats.org/officeDocument/2006/relationships/image" Target="../media/image32.png"/><Relationship Id="rId9" Type="http://schemas.openxmlformats.org/officeDocument/2006/relationships/image" Target="../media/image53.png"/></Relationships>
</file>

<file path=ppt/slides/_rels/slide9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3.png"/><Relationship Id="rId7" Type="http://schemas.openxmlformats.org/officeDocument/2006/relationships/image" Target="../media/image5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39.png"/><Relationship Id="rId10" Type="http://schemas.openxmlformats.org/officeDocument/2006/relationships/image" Target="../media/image78.png"/><Relationship Id="rId4" Type="http://schemas.openxmlformats.org/officeDocument/2006/relationships/image" Target="../media/image37.png"/><Relationship Id="rId9" Type="http://schemas.openxmlformats.org/officeDocument/2006/relationships/image" Target="../media/image56.png"/></Relationships>
</file>

<file path=ppt/slides/_rels/slide9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9.png"/></Relationships>
</file>

<file path=ppt/slides/_rels/slide9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9.png"/></Relationships>
</file>

<file path=ppt/slides/_rels/slide9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81.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9.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Shape 61" descr="CCorruz.jpg"/>
          <p:cNvPicPr preferRelativeResize="0"/>
          <p:nvPr/>
        </p:nvPicPr>
        <p:blipFill rotWithShape="1">
          <a:blip r:embed="rId3">
            <a:alphaModFix amt="97000"/>
          </a:blip>
          <a:srcRect/>
          <a:stretch/>
        </p:blipFill>
        <p:spPr>
          <a:xfrm>
            <a:off x="0" y="329005"/>
            <a:ext cx="12190413" cy="5223609"/>
          </a:xfrm>
          <a:prstGeom prst="rect">
            <a:avLst/>
          </a:prstGeom>
          <a:noFill/>
          <a:ln>
            <a:noFill/>
          </a:ln>
        </p:spPr>
      </p:pic>
      <p:sp>
        <p:nvSpPr>
          <p:cNvPr id="62" name="Shape 62"/>
          <p:cNvSpPr txBox="1"/>
          <p:nvPr/>
        </p:nvSpPr>
        <p:spPr>
          <a:xfrm>
            <a:off x="0" y="6046100"/>
            <a:ext cx="12190413" cy="698262"/>
          </a:xfrm>
          <a:prstGeom prst="rect">
            <a:avLst/>
          </a:prstGeom>
          <a:noFill/>
          <a:ln>
            <a:noFill/>
          </a:ln>
        </p:spPr>
        <p:txBody>
          <a:bodyPr lIns="108832" tIns="54401" rIns="108832" bIns="54401" anchor="t" anchorCtr="0">
            <a:noAutofit/>
          </a:bodyPr>
          <a:lstStyle/>
          <a:p>
            <a:pPr marL="544251">
              <a:buSzPct val="25000"/>
            </a:pPr>
            <a:r>
              <a:rPr lang="it-IT" sz="4300" b="1">
                <a:solidFill>
                  <a:srgbClr val="800000"/>
                </a:solidFill>
                <a:latin typeface="Trebuchet MS"/>
                <a:ea typeface="Trebuchet MS"/>
                <a:cs typeface="Trebuchet MS"/>
                <a:sym typeface="Trebuchet MS"/>
              </a:rPr>
              <a:t>SCUOLA D’INTEGRITÀ</a:t>
            </a:r>
          </a:p>
        </p:txBody>
      </p:sp>
    </p:spTree>
    <p:extLst>
      <p:ext uri="{BB962C8B-B14F-4D97-AF65-F5344CB8AC3E}">
        <p14:creationId xmlns:p14="http://schemas.microsoft.com/office/powerpoint/2010/main" val="5193368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426379" y="768305"/>
            <a:ext cx="4276261" cy="300043"/>
          </a:xfrm>
          <a:prstGeom prst="rect">
            <a:avLst/>
          </a:prstGeom>
          <a:effectLst>
            <a:glow rad="1397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1350" b="1" dirty="0">
                <a:solidFill>
                  <a:srgbClr val="800000"/>
                </a:solidFill>
                <a:latin typeface="Arial Narrow" panose="020B0606020202030204" pitchFamily="34" charset="0"/>
              </a:rPr>
              <a:t>La definizione di conflitto di interessi di ANAC nel PNA 2019</a:t>
            </a:r>
          </a:p>
        </p:txBody>
      </p:sp>
      <p:sp>
        <p:nvSpPr>
          <p:cNvPr id="2" name="CasellaDiTesto 1">
            <a:extLst>
              <a:ext uri="{FF2B5EF4-FFF2-40B4-BE49-F238E27FC236}">
                <a16:creationId xmlns:a16="http://schemas.microsoft.com/office/drawing/2014/main" xmlns="" id="{629E3DCF-B743-40A5-82C0-F03E87012A25}"/>
              </a:ext>
            </a:extLst>
          </p:cNvPr>
          <p:cNvSpPr txBox="1"/>
          <p:nvPr/>
        </p:nvSpPr>
        <p:spPr>
          <a:xfrm>
            <a:off x="2046248" y="1491236"/>
            <a:ext cx="6154110" cy="3046591"/>
          </a:xfrm>
          <a:prstGeom prst="rect">
            <a:avLst/>
          </a:prstGeom>
          <a:noFill/>
        </p:spPr>
        <p:txBody>
          <a:bodyPr wrap="square" rtlCol="0">
            <a:spAutoFit/>
          </a:bodyPr>
          <a:lstStyle/>
          <a:p>
            <a:pPr marL="285721" indent="-285721">
              <a:buFont typeface="Arial" panose="020B0604020202020204" pitchFamily="34" charset="0"/>
              <a:buChar char="•"/>
            </a:pPr>
            <a:r>
              <a:rPr lang="it-IT" sz="1600" b="1" i="1" dirty="0">
                <a:latin typeface="Arial Narrow" panose="020B0606020202030204" pitchFamily="34" charset="0"/>
              </a:rPr>
              <a:t>Occorre tener presente che le disposizioni sul conflitto di interessi, nel prosieguo specificate, fanno riferimento a un’</a:t>
            </a:r>
            <a:r>
              <a:rPr lang="it-IT" sz="1600" b="1" i="1" dirty="0">
                <a:solidFill>
                  <a:srgbClr val="FF0000"/>
                </a:solidFill>
                <a:latin typeface="Arial Narrow" panose="020B0606020202030204" pitchFamily="34" charset="0"/>
              </a:rPr>
              <a:t>accezione ampia </a:t>
            </a:r>
            <a:r>
              <a:rPr lang="it-IT" sz="1600" b="1" i="1" dirty="0">
                <a:latin typeface="Arial Narrow" panose="020B0606020202030204" pitchFamily="34" charset="0"/>
              </a:rPr>
              <a:t>attribuendo rilievo a </a:t>
            </a:r>
            <a:r>
              <a:rPr lang="it-IT" sz="1600" b="1" i="1" dirty="0">
                <a:solidFill>
                  <a:srgbClr val="FF0000"/>
                </a:solidFill>
                <a:latin typeface="Arial Narrow" panose="020B0606020202030204" pitchFamily="34" charset="0"/>
              </a:rPr>
              <a:t>qualsiasi posizione che potenzialmente possa minare il corretto agire amministrativo</a:t>
            </a:r>
            <a:r>
              <a:rPr lang="it-IT" sz="1600" b="1" i="1" dirty="0">
                <a:latin typeface="Arial Narrow" panose="020B0606020202030204" pitchFamily="34" charset="0"/>
              </a:rPr>
              <a:t> e compromettere, </a:t>
            </a:r>
            <a:r>
              <a:rPr lang="it-IT" sz="1600" b="1" i="1" dirty="0">
                <a:solidFill>
                  <a:srgbClr val="FF0000"/>
                </a:solidFill>
                <a:latin typeface="Arial Narrow" panose="020B0606020202030204" pitchFamily="34" charset="0"/>
              </a:rPr>
              <a:t>anche in astratto</a:t>
            </a:r>
            <a:r>
              <a:rPr lang="it-IT" sz="1600" b="1" i="1" dirty="0">
                <a:latin typeface="Arial Narrow" panose="020B0606020202030204" pitchFamily="34" charset="0"/>
              </a:rPr>
              <a:t>, l’imparzialità richiesta al dipendente pubblico nell’esercizio del potere decisionale. </a:t>
            </a:r>
          </a:p>
          <a:p>
            <a:pPr marL="285721" indent="-285721">
              <a:buFont typeface="Arial" panose="020B0604020202020204" pitchFamily="34" charset="0"/>
              <a:buChar char="•"/>
            </a:pPr>
            <a:r>
              <a:rPr lang="it-IT" sz="1600" b="1" i="1" dirty="0">
                <a:latin typeface="Arial Narrow" panose="020B0606020202030204" pitchFamily="34" charset="0"/>
              </a:rPr>
              <a:t>Pertanto alle situazioni palesi di </a:t>
            </a:r>
            <a:r>
              <a:rPr lang="it-IT" sz="1600" b="1" i="1" dirty="0">
                <a:solidFill>
                  <a:srgbClr val="FF0000"/>
                </a:solidFill>
                <a:latin typeface="Arial Narrow" panose="020B0606020202030204" pitchFamily="34" charset="0"/>
              </a:rPr>
              <a:t>conflitto di interessi reale e concreto</a:t>
            </a:r>
            <a:r>
              <a:rPr lang="it-IT" sz="1600" b="1" i="1" dirty="0">
                <a:latin typeface="Arial Narrow" panose="020B0606020202030204" pitchFamily="34" charset="0"/>
              </a:rPr>
              <a:t>, che sono quelle esplicitate all’art. 7 del d.P.R. n. 62 del 2013, si aggiungono quelle di </a:t>
            </a:r>
            <a:r>
              <a:rPr lang="it-IT" sz="1600" b="1" i="1" dirty="0">
                <a:solidFill>
                  <a:srgbClr val="FF0000"/>
                </a:solidFill>
                <a:latin typeface="Arial Narrow" panose="020B0606020202030204" pitchFamily="34" charset="0"/>
              </a:rPr>
              <a:t>potenziale conflitto</a:t>
            </a:r>
            <a:r>
              <a:rPr lang="it-IT" sz="1600" b="1" i="1" dirty="0">
                <a:latin typeface="Arial Narrow" panose="020B0606020202030204" pitchFamily="34" charset="0"/>
              </a:rPr>
              <a:t> che, seppure </a:t>
            </a:r>
            <a:r>
              <a:rPr lang="it-IT" sz="1600" b="1" i="1" dirty="0">
                <a:solidFill>
                  <a:srgbClr val="FF0000"/>
                </a:solidFill>
                <a:latin typeface="Arial Narrow" panose="020B0606020202030204" pitchFamily="34" charset="0"/>
              </a:rPr>
              <a:t>non tipizzate</a:t>
            </a:r>
            <a:r>
              <a:rPr lang="it-IT" sz="1600" b="1" i="1" dirty="0">
                <a:latin typeface="Arial Narrow" panose="020B0606020202030204" pitchFamily="34" charset="0"/>
              </a:rPr>
              <a:t>, potrebbero essere </a:t>
            </a:r>
            <a:r>
              <a:rPr lang="it-IT" sz="1600" b="1" i="1" dirty="0">
                <a:solidFill>
                  <a:srgbClr val="FF0000"/>
                </a:solidFill>
                <a:latin typeface="Arial Narrow" panose="020B0606020202030204" pitchFamily="34" charset="0"/>
              </a:rPr>
              <a:t>idonee a interferire con lo svolgimento dei doveri pubblici </a:t>
            </a:r>
            <a:r>
              <a:rPr lang="it-IT" sz="1600" b="1" i="1" dirty="0">
                <a:latin typeface="Arial Narrow" panose="020B0606020202030204" pitchFamily="34" charset="0"/>
              </a:rPr>
              <a:t>e inquinare </a:t>
            </a:r>
            <a:r>
              <a:rPr lang="it-IT" sz="1600" b="1" i="1" dirty="0">
                <a:solidFill>
                  <a:srgbClr val="FF0000"/>
                </a:solidFill>
                <a:latin typeface="Arial Narrow" panose="020B0606020202030204" pitchFamily="34" charset="0"/>
              </a:rPr>
              <a:t>l’imparzialità amministrativa </a:t>
            </a:r>
            <a:r>
              <a:rPr lang="it-IT" sz="1600" b="1" i="1" dirty="0">
                <a:latin typeface="Arial Narrow" panose="020B0606020202030204" pitchFamily="34" charset="0"/>
              </a:rPr>
              <a:t>o </a:t>
            </a:r>
            <a:r>
              <a:rPr lang="it-IT" sz="1600" b="1" i="1" dirty="0">
                <a:solidFill>
                  <a:srgbClr val="FF0000"/>
                </a:solidFill>
                <a:latin typeface="Arial Narrow" panose="020B0606020202030204" pitchFamily="34" charset="0"/>
              </a:rPr>
              <a:t>l’immagine imparziale</a:t>
            </a:r>
            <a:r>
              <a:rPr lang="it-IT" sz="1600" b="1" i="1" dirty="0">
                <a:latin typeface="Arial Narrow" panose="020B0606020202030204" pitchFamily="34" charset="0"/>
              </a:rPr>
              <a:t> del potere pubblico.</a:t>
            </a:r>
          </a:p>
        </p:txBody>
      </p:sp>
      <p:sp>
        <p:nvSpPr>
          <p:cNvPr id="3" name="Fumetto: rettangolo con angoli arrotondati 2">
            <a:extLst>
              <a:ext uri="{FF2B5EF4-FFF2-40B4-BE49-F238E27FC236}">
                <a16:creationId xmlns:a16="http://schemas.microsoft.com/office/drawing/2014/main" xmlns="" id="{A749B5FF-71AD-4BCD-B555-BF550B671E48}"/>
              </a:ext>
            </a:extLst>
          </p:cNvPr>
          <p:cNvSpPr/>
          <p:nvPr/>
        </p:nvSpPr>
        <p:spPr>
          <a:xfrm>
            <a:off x="7178516" y="4346073"/>
            <a:ext cx="3126994" cy="1229285"/>
          </a:xfrm>
          <a:prstGeom prst="wedgeRoundRectCallout">
            <a:avLst>
              <a:gd name="adj1" fmla="val -89117"/>
              <a:gd name="adj2" fmla="val -56875"/>
              <a:gd name="adj3" fmla="val 16667"/>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800" b="1" dirty="0">
                <a:latin typeface="Arial Narrow" panose="020B0606020202030204" pitchFamily="34" charset="0"/>
              </a:rPr>
              <a:t>EQUIDISTANZA DAGLI INTERESSI</a:t>
            </a:r>
          </a:p>
        </p:txBody>
      </p:sp>
      <p:sp>
        <p:nvSpPr>
          <p:cNvPr id="5" name="Fumetto: rettangolo con angoli arrotondati 4">
            <a:extLst>
              <a:ext uri="{FF2B5EF4-FFF2-40B4-BE49-F238E27FC236}">
                <a16:creationId xmlns:a16="http://schemas.microsoft.com/office/drawing/2014/main" xmlns="" id="{9E70FC88-5486-4194-9687-CB5AFA0AC580}"/>
              </a:ext>
            </a:extLst>
          </p:cNvPr>
          <p:cNvSpPr/>
          <p:nvPr/>
        </p:nvSpPr>
        <p:spPr>
          <a:xfrm>
            <a:off x="4051523" y="5378674"/>
            <a:ext cx="3126994" cy="1229285"/>
          </a:xfrm>
          <a:prstGeom prst="wedgeRoundRectCallout">
            <a:avLst>
              <a:gd name="adj1" fmla="val 38893"/>
              <a:gd name="adj2" fmla="val -142500"/>
              <a:gd name="adj3" fmla="val 16667"/>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800" b="1" dirty="0">
                <a:latin typeface="Arial Narrow" panose="020B0606020202030204" pitchFamily="34" charset="0"/>
              </a:rPr>
              <a:t>PERCEZIONE DI IMPARZIALITA’</a:t>
            </a:r>
          </a:p>
        </p:txBody>
      </p:sp>
      <p:pic>
        <p:nvPicPr>
          <p:cNvPr id="6" name="Immagine 5">
            <a:extLst>
              <a:ext uri="{FF2B5EF4-FFF2-40B4-BE49-F238E27FC236}">
                <a16:creationId xmlns:a16="http://schemas.microsoft.com/office/drawing/2014/main" xmlns="" id="{29C670D5-0808-4CC1-A431-AF661AEF3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5215" y="5734050"/>
            <a:ext cx="4514850" cy="1009650"/>
          </a:xfrm>
          <a:prstGeom prst="rect">
            <a:avLst/>
          </a:prstGeom>
        </p:spPr>
      </p:pic>
    </p:spTree>
    <p:extLst>
      <p:ext uri="{BB962C8B-B14F-4D97-AF65-F5344CB8AC3E}">
        <p14:creationId xmlns:p14="http://schemas.microsoft.com/office/powerpoint/2010/main" val="118380597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e 8">
            <a:extLst>
              <a:ext uri="{FF2B5EF4-FFF2-40B4-BE49-F238E27FC236}">
                <a16:creationId xmlns:a16="http://schemas.microsoft.com/office/drawing/2014/main" xmlns="" id="{DBF056E9-60E9-4AA8-AF86-A30AD9EDB8F4}"/>
              </a:ext>
            </a:extLst>
          </p:cNvPr>
          <p:cNvSpPr/>
          <p:nvPr/>
        </p:nvSpPr>
        <p:spPr>
          <a:xfrm>
            <a:off x="3862368" y="225650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826816"/>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3283271"/>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544" y="2545329"/>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50" y="4052763"/>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CasellaDiTesto 26">
            <a:extLst>
              <a:ext uri="{FF2B5EF4-FFF2-40B4-BE49-F238E27FC236}">
                <a16:creationId xmlns:a16="http://schemas.microsoft.com/office/drawing/2014/main" xmlns="" id="{05DAB8AD-5384-4A8F-BACE-EEC036CF7222}"/>
              </a:ext>
            </a:extLst>
          </p:cNvPr>
          <p:cNvSpPr txBox="1"/>
          <p:nvPr/>
        </p:nvSpPr>
        <p:spPr>
          <a:xfrm>
            <a:off x="6383238" y="1989634"/>
            <a:ext cx="5280756" cy="452431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2400" i="1" dirty="0">
                <a:latin typeface="Bahnschrift SemiCondensed" panose="020B0502040204020203" pitchFamily="34" charset="0"/>
              </a:rPr>
              <a:t>L’Azienda Sanitaria di Striminzio sullo Stretto ha appena acquistato un terreno adiacente al proprio ospedale, per ingrandire il Pronto Soccorso. </a:t>
            </a:r>
          </a:p>
          <a:p>
            <a:r>
              <a:rPr lang="it-IT" sz="2400" i="1" dirty="0">
                <a:latin typeface="Bahnschrift SemiCondensed" panose="020B0502040204020203" pitchFamily="34" charset="0"/>
              </a:rPr>
              <a:t>Era l’unico terreno disponibile. Ed è stato venduto ad un prezzo stimato da un perito.</a:t>
            </a:r>
          </a:p>
          <a:p>
            <a:r>
              <a:rPr lang="it-IT" sz="2400" i="1" dirty="0">
                <a:latin typeface="Bahnschrift SemiCondensed" panose="020B0502040204020203" pitchFamily="34" charset="0"/>
              </a:rPr>
              <a:t>Ma si da il caso che il proprietario del terreno sia il cugino del Direttore Generale dell’Azienda. </a:t>
            </a:r>
          </a:p>
          <a:p>
            <a:r>
              <a:rPr lang="it-IT" sz="2400" i="1" dirty="0">
                <a:latin typeface="Bahnschrift SemiCondensed" panose="020B0502040204020203" pitchFamily="34" charset="0"/>
              </a:rPr>
              <a:t>... E già negli stretti vicoli di Striminzio la gente mormora e ipotizza loschi «Affari di Famiglia»</a:t>
            </a: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814347"/>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772423"/>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958" y="5995393"/>
            <a:ext cx="1390650" cy="493713"/>
          </a:xfrm>
          <a:prstGeom prst="rect">
            <a:avLst/>
          </a:prstGeom>
          <a:solidFill>
            <a:schemeClr val="bg1"/>
          </a:solidFill>
          <a:ln>
            <a:solidFill>
              <a:schemeClr val="accent1"/>
            </a:solidFill>
          </a:ln>
          <a:effectLst/>
        </p:spPr>
      </p:pic>
      <p:sp>
        <p:nvSpPr>
          <p:cNvPr id="40" name="Ovale 39">
            <a:extLst>
              <a:ext uri="{FF2B5EF4-FFF2-40B4-BE49-F238E27FC236}">
                <a16:creationId xmlns:a16="http://schemas.microsoft.com/office/drawing/2014/main" xmlns="" id="{D3A57A92-0CB5-4848-B936-C57AB9F027C3}"/>
              </a:ext>
            </a:extLst>
          </p:cNvPr>
          <p:cNvSpPr/>
          <p:nvPr/>
        </p:nvSpPr>
        <p:spPr>
          <a:xfrm>
            <a:off x="3923199" y="867925"/>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894691"/>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1147032"/>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sp>
        <p:nvSpPr>
          <p:cNvPr id="61" name="CasellaDiTesto 60">
            <a:extLst>
              <a:ext uri="{FF2B5EF4-FFF2-40B4-BE49-F238E27FC236}">
                <a16:creationId xmlns:a16="http://schemas.microsoft.com/office/drawing/2014/main" xmlns="" id="{41640548-1C29-44BC-9DB6-9D1E30582C5A}"/>
              </a:ext>
            </a:extLst>
          </p:cNvPr>
          <p:cNvSpPr txBox="1"/>
          <p:nvPr/>
        </p:nvSpPr>
        <p:spPr>
          <a:xfrm>
            <a:off x="766614" y="405458"/>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sp>
        <p:nvSpPr>
          <p:cNvPr id="6" name="AutoShape 2" descr="Risultati immagini per uomo che dor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2" name="Immagin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423" y="1064553"/>
            <a:ext cx="830138" cy="830138"/>
          </a:xfrm>
          <a:prstGeom prst="rect">
            <a:avLst/>
          </a:prstGeom>
        </p:spPr>
      </p:pic>
      <p:sp>
        <p:nvSpPr>
          <p:cNvPr id="26" name="Rettangolo 25"/>
          <p:cNvSpPr/>
          <p:nvPr/>
        </p:nvSpPr>
        <p:spPr>
          <a:xfrm>
            <a:off x="1831171" y="1331698"/>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8" name="Rettangolo 27"/>
          <p:cNvSpPr/>
          <p:nvPr/>
        </p:nvSpPr>
        <p:spPr>
          <a:xfrm>
            <a:off x="3430910" y="549474"/>
            <a:ext cx="2448272" cy="4464496"/>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pic>
        <p:nvPicPr>
          <p:cNvPr id="33" name="Picture 2">
            <a:extLst>
              <a:ext uri="{FF2B5EF4-FFF2-40B4-BE49-F238E27FC236}">
                <a16:creationId xmlns:a16="http://schemas.microsoft.com/office/drawing/2014/main" xmlns="" id="{DE39FF0E-8834-49C5-9DA4-41A9069E206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2" t="102" r="48906" b="49948"/>
          <a:stretch/>
        </p:blipFill>
        <p:spPr bwMode="auto">
          <a:xfrm>
            <a:off x="8903518" y="125840"/>
            <a:ext cx="2757948"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Risultati immagini per direttore general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9997"/>
          <a:stretch/>
        </p:blipFill>
        <p:spPr bwMode="auto">
          <a:xfrm>
            <a:off x="492390" y="2256504"/>
            <a:ext cx="1029258" cy="1453488"/>
          </a:xfrm>
          <a:prstGeom prst="rect">
            <a:avLst/>
          </a:prstGeom>
          <a:noFill/>
          <a:extLst>
            <a:ext uri="{909E8E84-426E-40DD-AFC4-6F175D3DCCD1}">
              <a14:hiddenFill xmlns:a14="http://schemas.microsoft.com/office/drawing/2010/main">
                <a:solidFill>
                  <a:srgbClr val="FFFFFF"/>
                </a:solidFill>
              </a14:hiddenFill>
            </a:ext>
          </a:extLst>
        </p:spPr>
      </p:pic>
      <p:sp>
        <p:nvSpPr>
          <p:cNvPr id="21" name="CasellaDiTesto 20">
            <a:extLst>
              <a:ext uri="{FF2B5EF4-FFF2-40B4-BE49-F238E27FC236}">
                <a16:creationId xmlns:a16="http://schemas.microsoft.com/office/drawing/2014/main" xmlns="" id="{6D9E5BD5-2D7F-467E-9288-A208601720A3}"/>
              </a:ext>
            </a:extLst>
          </p:cNvPr>
          <p:cNvSpPr txBox="1"/>
          <p:nvPr/>
        </p:nvSpPr>
        <p:spPr>
          <a:xfrm>
            <a:off x="419451" y="4061803"/>
            <a:ext cx="3503748" cy="203132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it-IT" sz="1800" b="1" dirty="0">
                <a:solidFill>
                  <a:srgbClr val="C00000"/>
                </a:solidFill>
                <a:latin typeface="Bahnschrift Light SemiCondensed" panose="020B0502040204020203" pitchFamily="34" charset="0"/>
              </a:rPr>
              <a:t>Il conflitto di interessi APPARENTE è innescato dal Principale delegante</a:t>
            </a:r>
          </a:p>
          <a:p>
            <a:pPr marL="285750" indent="-285750">
              <a:buFont typeface="Arial" panose="020B0604020202020204" pitchFamily="34" charset="0"/>
              <a:buChar char="•"/>
            </a:pPr>
            <a:r>
              <a:rPr lang="it-IT" sz="1800" b="1" dirty="0">
                <a:solidFill>
                  <a:srgbClr val="C00000"/>
                </a:solidFill>
                <a:latin typeface="Bahnschrift Light SemiCondensed" panose="020B0502040204020203" pitchFamily="34" charset="0"/>
              </a:rPr>
              <a:t>Si definisce APPARENTE non perché non esista, ma perché dipende dalle ASPETTATIVE della collettività </a:t>
            </a:r>
          </a:p>
        </p:txBody>
      </p:sp>
    </p:spTree>
    <p:extLst>
      <p:ext uri="{BB962C8B-B14F-4D97-AF65-F5344CB8AC3E}">
        <p14:creationId xmlns:p14="http://schemas.microsoft.com/office/powerpoint/2010/main" val="326103800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e 8">
            <a:extLst>
              <a:ext uri="{FF2B5EF4-FFF2-40B4-BE49-F238E27FC236}">
                <a16:creationId xmlns:a16="http://schemas.microsoft.com/office/drawing/2014/main" xmlns="" id="{DBF056E9-60E9-4AA8-AF86-A30AD9EDB8F4}"/>
              </a:ext>
            </a:extLst>
          </p:cNvPr>
          <p:cNvSpPr/>
          <p:nvPr/>
        </p:nvSpPr>
        <p:spPr>
          <a:xfrm>
            <a:off x="3862368" y="225650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826816"/>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3283271"/>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544" y="2545329"/>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50" y="4052763"/>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CasellaDiTesto 26">
            <a:extLst>
              <a:ext uri="{FF2B5EF4-FFF2-40B4-BE49-F238E27FC236}">
                <a16:creationId xmlns:a16="http://schemas.microsoft.com/office/drawing/2014/main" xmlns="" id="{05DAB8AD-5384-4A8F-BACE-EEC036CF7222}"/>
              </a:ext>
            </a:extLst>
          </p:cNvPr>
          <p:cNvSpPr txBox="1"/>
          <p:nvPr/>
        </p:nvSpPr>
        <p:spPr>
          <a:xfrm>
            <a:off x="6359066" y="1989634"/>
            <a:ext cx="5280756" cy="452431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2400" i="1" dirty="0">
                <a:latin typeface="Bahnschrift SemiCondensed" panose="020B0502040204020203" pitchFamily="34" charset="0"/>
              </a:rPr>
              <a:t>L’Azienda Sanitaria di Striminzio sullo Stretto ha appena acquistato un terreno adiacente al proprio ospedale, per ingrandire il Pronto Soccorso. </a:t>
            </a:r>
          </a:p>
          <a:p>
            <a:r>
              <a:rPr lang="it-IT" sz="2400" i="1" dirty="0">
                <a:latin typeface="Bahnschrift SemiCondensed" panose="020B0502040204020203" pitchFamily="34" charset="0"/>
              </a:rPr>
              <a:t>Era l’unico terreno disponibile. Ed è stato venduto ad un prezzo stimato da un perito.</a:t>
            </a:r>
          </a:p>
          <a:p>
            <a:r>
              <a:rPr lang="it-IT" sz="2400" i="1" dirty="0">
                <a:latin typeface="Bahnschrift SemiCondensed" panose="020B0502040204020203" pitchFamily="34" charset="0"/>
              </a:rPr>
              <a:t>Ma si da il caso che il proprietario del terreno sia il cugino del Direttore Generale dell’Azienda. </a:t>
            </a:r>
          </a:p>
          <a:p>
            <a:r>
              <a:rPr lang="it-IT" sz="2400" i="1" dirty="0">
                <a:latin typeface="Bahnschrift SemiCondensed" panose="020B0502040204020203" pitchFamily="34" charset="0"/>
              </a:rPr>
              <a:t>... E già negli stretti vicoli di Striminzio la gente mormora e ipotizza loschi «Affari di Famiglia»</a:t>
            </a: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814347"/>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772423"/>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958" y="5995393"/>
            <a:ext cx="1390650" cy="493713"/>
          </a:xfrm>
          <a:prstGeom prst="rect">
            <a:avLst/>
          </a:prstGeom>
          <a:solidFill>
            <a:schemeClr val="bg1"/>
          </a:solidFill>
          <a:ln>
            <a:solidFill>
              <a:schemeClr val="accent1"/>
            </a:solidFill>
          </a:ln>
          <a:effectLst/>
        </p:spPr>
      </p:pic>
      <p:sp>
        <p:nvSpPr>
          <p:cNvPr id="40" name="Ovale 39">
            <a:extLst>
              <a:ext uri="{FF2B5EF4-FFF2-40B4-BE49-F238E27FC236}">
                <a16:creationId xmlns:a16="http://schemas.microsoft.com/office/drawing/2014/main" xmlns="" id="{D3A57A92-0CB5-4848-B936-C57AB9F027C3}"/>
              </a:ext>
            </a:extLst>
          </p:cNvPr>
          <p:cNvSpPr/>
          <p:nvPr/>
        </p:nvSpPr>
        <p:spPr>
          <a:xfrm>
            <a:off x="3923199" y="867925"/>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894691"/>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1147032"/>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sp>
        <p:nvSpPr>
          <p:cNvPr id="61" name="CasellaDiTesto 60">
            <a:extLst>
              <a:ext uri="{FF2B5EF4-FFF2-40B4-BE49-F238E27FC236}">
                <a16:creationId xmlns:a16="http://schemas.microsoft.com/office/drawing/2014/main" xmlns="" id="{41640548-1C29-44BC-9DB6-9D1E30582C5A}"/>
              </a:ext>
            </a:extLst>
          </p:cNvPr>
          <p:cNvSpPr txBox="1"/>
          <p:nvPr/>
        </p:nvSpPr>
        <p:spPr>
          <a:xfrm>
            <a:off x="766614" y="405458"/>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sp>
        <p:nvSpPr>
          <p:cNvPr id="6" name="AutoShape 2" descr="Risultati immagini per uomo che dor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2" name="Immagin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423" y="1064553"/>
            <a:ext cx="830138" cy="830138"/>
          </a:xfrm>
          <a:prstGeom prst="rect">
            <a:avLst/>
          </a:prstGeom>
        </p:spPr>
      </p:pic>
      <p:sp>
        <p:nvSpPr>
          <p:cNvPr id="28" name="Rettangolo 27"/>
          <p:cNvSpPr/>
          <p:nvPr/>
        </p:nvSpPr>
        <p:spPr>
          <a:xfrm>
            <a:off x="3430910" y="549474"/>
            <a:ext cx="2448272" cy="4464496"/>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pic>
        <p:nvPicPr>
          <p:cNvPr id="33" name="Picture 2">
            <a:extLst>
              <a:ext uri="{FF2B5EF4-FFF2-40B4-BE49-F238E27FC236}">
                <a16:creationId xmlns:a16="http://schemas.microsoft.com/office/drawing/2014/main" xmlns="" id="{DE39FF0E-8834-49C5-9DA4-41A9069E206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2" t="102" r="48906" b="49948"/>
          <a:stretch/>
        </p:blipFill>
        <p:spPr bwMode="auto">
          <a:xfrm>
            <a:off x="8903518" y="125840"/>
            <a:ext cx="2757948"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Risultati immagini per direttore general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9997"/>
          <a:stretch/>
        </p:blipFill>
        <p:spPr bwMode="auto">
          <a:xfrm>
            <a:off x="492390" y="2256504"/>
            <a:ext cx="1029258" cy="1453488"/>
          </a:xfrm>
          <a:prstGeom prst="rect">
            <a:avLst/>
          </a:prstGeom>
          <a:noFill/>
          <a:extLst>
            <a:ext uri="{909E8E84-426E-40DD-AFC4-6F175D3DCCD1}">
              <a14:hiddenFill xmlns:a14="http://schemas.microsoft.com/office/drawing/2010/main">
                <a:solidFill>
                  <a:srgbClr val="FFFFFF"/>
                </a:solidFill>
              </a14:hiddenFill>
            </a:ext>
          </a:extLst>
        </p:spPr>
      </p:pic>
      <p:sp>
        <p:nvSpPr>
          <p:cNvPr id="23" name="CasellaDiTesto 22">
            <a:extLst>
              <a:ext uri="{FF2B5EF4-FFF2-40B4-BE49-F238E27FC236}">
                <a16:creationId xmlns:a16="http://schemas.microsoft.com/office/drawing/2014/main" xmlns="" id="{6D9E5BD5-2D7F-467E-9288-A208601720A3}"/>
              </a:ext>
            </a:extLst>
          </p:cNvPr>
          <p:cNvSpPr txBox="1"/>
          <p:nvPr/>
        </p:nvSpPr>
        <p:spPr>
          <a:xfrm>
            <a:off x="238876" y="3892802"/>
            <a:ext cx="4318540" cy="23083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it-IT" sz="1800" b="1" dirty="0">
                <a:solidFill>
                  <a:srgbClr val="C00000"/>
                </a:solidFill>
                <a:latin typeface="Bahnschrift Light SemiCondensed" panose="020B0502040204020203" pitchFamily="34" charset="0"/>
              </a:rPr>
              <a:t>Il Principale DELEGANTE ha di norma una ASPETTATIVA DI IMPARZIALITA’ nei confronti degli Agenti e dei Principali delegati</a:t>
            </a:r>
          </a:p>
          <a:p>
            <a:pPr marL="285750" indent="-285750">
              <a:buFont typeface="Arial" panose="020B0604020202020204" pitchFamily="34" charset="0"/>
              <a:buChar char="•"/>
            </a:pPr>
            <a:r>
              <a:rPr lang="it-IT" sz="1800" b="1" dirty="0">
                <a:solidFill>
                  <a:srgbClr val="C00000"/>
                </a:solidFill>
                <a:latin typeface="Bahnschrift Light SemiCondensed" panose="020B0502040204020203" pitchFamily="34" charset="0"/>
              </a:rPr>
              <a:t>Si aspetta cioè che i soggetti delegati non favoriscano interessi secondari, non sacrifichino interessi primari e garantiscano l’esercizio dei DIRITTI</a:t>
            </a:r>
          </a:p>
        </p:txBody>
      </p:sp>
      <p:sp>
        <p:nvSpPr>
          <p:cNvPr id="24" name="Rettangolo 23"/>
          <p:cNvSpPr/>
          <p:nvPr/>
        </p:nvSpPr>
        <p:spPr>
          <a:xfrm>
            <a:off x="1831171" y="1331698"/>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Tree>
    <p:extLst>
      <p:ext uri="{BB962C8B-B14F-4D97-AF65-F5344CB8AC3E}">
        <p14:creationId xmlns:p14="http://schemas.microsoft.com/office/powerpoint/2010/main" val="210474111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e 8">
            <a:extLst>
              <a:ext uri="{FF2B5EF4-FFF2-40B4-BE49-F238E27FC236}">
                <a16:creationId xmlns:a16="http://schemas.microsoft.com/office/drawing/2014/main" xmlns="" id="{DBF056E9-60E9-4AA8-AF86-A30AD9EDB8F4}"/>
              </a:ext>
            </a:extLst>
          </p:cNvPr>
          <p:cNvSpPr/>
          <p:nvPr/>
        </p:nvSpPr>
        <p:spPr>
          <a:xfrm>
            <a:off x="3862368" y="225650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826816"/>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3283271"/>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544" y="2545329"/>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50" y="4052763"/>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CasellaDiTesto 26">
            <a:extLst>
              <a:ext uri="{FF2B5EF4-FFF2-40B4-BE49-F238E27FC236}">
                <a16:creationId xmlns:a16="http://schemas.microsoft.com/office/drawing/2014/main" xmlns="" id="{05DAB8AD-5384-4A8F-BACE-EEC036CF7222}"/>
              </a:ext>
            </a:extLst>
          </p:cNvPr>
          <p:cNvSpPr txBox="1"/>
          <p:nvPr/>
        </p:nvSpPr>
        <p:spPr>
          <a:xfrm>
            <a:off x="6383238" y="1989634"/>
            <a:ext cx="5280756" cy="452431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2400" i="1" dirty="0">
                <a:latin typeface="Bahnschrift SemiCondensed" panose="020B0502040204020203" pitchFamily="34" charset="0"/>
              </a:rPr>
              <a:t>L’Azienda Sanitaria di Striminzio sullo Stretto ha appena acquistato un terreno adiacente al proprio ospedale, per ingrandire il Pronto Soccorso. </a:t>
            </a:r>
          </a:p>
          <a:p>
            <a:r>
              <a:rPr lang="it-IT" sz="2400" i="1" dirty="0">
                <a:latin typeface="Bahnschrift SemiCondensed" panose="020B0502040204020203" pitchFamily="34" charset="0"/>
              </a:rPr>
              <a:t>Era l’unico terreno disponibile. Ed è stato venduto ad un prezzo stimato da un perito.</a:t>
            </a:r>
          </a:p>
          <a:p>
            <a:r>
              <a:rPr lang="it-IT" sz="2400" i="1" dirty="0">
                <a:latin typeface="Bahnschrift SemiCondensed" panose="020B0502040204020203" pitchFamily="34" charset="0"/>
              </a:rPr>
              <a:t>Ma si da il caso che il proprietario del terreno sia il cugino del Direttore Generale dell’Azienda. </a:t>
            </a:r>
          </a:p>
          <a:p>
            <a:r>
              <a:rPr lang="it-IT" sz="2400" i="1" dirty="0">
                <a:latin typeface="Bahnschrift SemiCondensed" panose="020B0502040204020203" pitchFamily="34" charset="0"/>
              </a:rPr>
              <a:t>... E già negli stretti vicoli di Striminzio la gente mormora e ipotizza loschi «Affari di Famiglia»</a:t>
            </a: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814347"/>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772423"/>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958" y="5995393"/>
            <a:ext cx="1390650" cy="493713"/>
          </a:xfrm>
          <a:prstGeom prst="rect">
            <a:avLst/>
          </a:prstGeom>
          <a:solidFill>
            <a:schemeClr val="bg1"/>
          </a:solidFill>
          <a:ln>
            <a:solidFill>
              <a:schemeClr val="accent1"/>
            </a:solidFill>
          </a:ln>
          <a:effectLst/>
        </p:spPr>
      </p:pic>
      <p:sp>
        <p:nvSpPr>
          <p:cNvPr id="40" name="Ovale 39">
            <a:extLst>
              <a:ext uri="{FF2B5EF4-FFF2-40B4-BE49-F238E27FC236}">
                <a16:creationId xmlns:a16="http://schemas.microsoft.com/office/drawing/2014/main" xmlns="" id="{D3A57A92-0CB5-4848-B936-C57AB9F027C3}"/>
              </a:ext>
            </a:extLst>
          </p:cNvPr>
          <p:cNvSpPr/>
          <p:nvPr/>
        </p:nvSpPr>
        <p:spPr>
          <a:xfrm>
            <a:off x="3923199" y="867925"/>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894691"/>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1147032"/>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sp>
        <p:nvSpPr>
          <p:cNvPr id="61" name="CasellaDiTesto 60">
            <a:extLst>
              <a:ext uri="{FF2B5EF4-FFF2-40B4-BE49-F238E27FC236}">
                <a16:creationId xmlns:a16="http://schemas.microsoft.com/office/drawing/2014/main" xmlns="" id="{41640548-1C29-44BC-9DB6-9D1E30582C5A}"/>
              </a:ext>
            </a:extLst>
          </p:cNvPr>
          <p:cNvSpPr txBox="1"/>
          <p:nvPr/>
        </p:nvSpPr>
        <p:spPr>
          <a:xfrm>
            <a:off x="766614" y="405458"/>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sp>
        <p:nvSpPr>
          <p:cNvPr id="6" name="AutoShape 2" descr="Risultati immagini per uomo che dor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2" name="Immagin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423" y="1064553"/>
            <a:ext cx="830138" cy="830138"/>
          </a:xfrm>
          <a:prstGeom prst="rect">
            <a:avLst/>
          </a:prstGeom>
        </p:spPr>
      </p:pic>
      <p:sp>
        <p:nvSpPr>
          <p:cNvPr id="28" name="Rettangolo 27"/>
          <p:cNvSpPr/>
          <p:nvPr/>
        </p:nvSpPr>
        <p:spPr>
          <a:xfrm>
            <a:off x="3430910" y="549474"/>
            <a:ext cx="2448272" cy="4464496"/>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pic>
        <p:nvPicPr>
          <p:cNvPr id="33" name="Picture 2">
            <a:extLst>
              <a:ext uri="{FF2B5EF4-FFF2-40B4-BE49-F238E27FC236}">
                <a16:creationId xmlns:a16="http://schemas.microsoft.com/office/drawing/2014/main" xmlns="" id="{DE39FF0E-8834-49C5-9DA4-41A9069E206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2" t="102" r="48906" b="49948"/>
          <a:stretch/>
        </p:blipFill>
        <p:spPr bwMode="auto">
          <a:xfrm>
            <a:off x="8903518" y="125840"/>
            <a:ext cx="2757948"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Risultati immagini per direttore general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9997"/>
          <a:stretch/>
        </p:blipFill>
        <p:spPr bwMode="auto">
          <a:xfrm>
            <a:off x="492390" y="2256504"/>
            <a:ext cx="1029258" cy="1453488"/>
          </a:xfrm>
          <a:prstGeom prst="rect">
            <a:avLst/>
          </a:prstGeom>
          <a:noFill/>
          <a:extLst>
            <a:ext uri="{909E8E84-426E-40DD-AFC4-6F175D3DCCD1}">
              <a14:hiddenFill xmlns:a14="http://schemas.microsoft.com/office/drawing/2010/main">
                <a:solidFill>
                  <a:srgbClr val="FFFFFF"/>
                </a:solidFill>
              </a14:hiddenFill>
            </a:ext>
          </a:extLst>
        </p:spPr>
      </p:pic>
      <p:sp>
        <p:nvSpPr>
          <p:cNvPr id="23" name="CasellaDiTesto 22">
            <a:extLst>
              <a:ext uri="{FF2B5EF4-FFF2-40B4-BE49-F238E27FC236}">
                <a16:creationId xmlns:a16="http://schemas.microsoft.com/office/drawing/2014/main" xmlns="" id="{6D9E5BD5-2D7F-467E-9288-A208601720A3}"/>
              </a:ext>
            </a:extLst>
          </p:cNvPr>
          <p:cNvSpPr txBox="1"/>
          <p:nvPr/>
        </p:nvSpPr>
        <p:spPr>
          <a:xfrm>
            <a:off x="238875" y="3892802"/>
            <a:ext cx="4714133" cy="23083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it-IT" sz="1800" b="1" dirty="0">
                <a:solidFill>
                  <a:srgbClr val="C00000"/>
                </a:solidFill>
                <a:latin typeface="Bahnschrift Light SemiCondensed" panose="020B0502040204020203" pitchFamily="34" charset="0"/>
              </a:rPr>
              <a:t>Il conflitto di interessi APPARENTE è vincolato al «punto di vista» del Principale delegante, che è un punto di vista esterno</a:t>
            </a:r>
          </a:p>
          <a:p>
            <a:pPr marL="285750" indent="-285750">
              <a:buFont typeface="Arial" panose="020B0604020202020204" pitchFamily="34" charset="0"/>
              <a:buChar char="•"/>
            </a:pPr>
            <a:r>
              <a:rPr lang="it-IT" sz="1800" b="1" dirty="0">
                <a:solidFill>
                  <a:srgbClr val="C00000"/>
                </a:solidFill>
                <a:latin typeface="Bahnschrift Light SemiCondensed" panose="020B0502040204020203" pitchFamily="34" charset="0"/>
              </a:rPr>
              <a:t>Il conflitto di interessi APPARENTE potrebbe anche essere INFONDATO: il Principale delegante infatti, non avendo tutte le informazioni, può interpretare in modo errato l’operato dei soggetti delegati</a:t>
            </a:r>
          </a:p>
        </p:txBody>
      </p:sp>
      <p:sp>
        <p:nvSpPr>
          <p:cNvPr id="24" name="Rettangolo 23"/>
          <p:cNvSpPr/>
          <p:nvPr/>
        </p:nvSpPr>
        <p:spPr>
          <a:xfrm>
            <a:off x="1831171" y="1331698"/>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Tree>
    <p:extLst>
      <p:ext uri="{BB962C8B-B14F-4D97-AF65-F5344CB8AC3E}">
        <p14:creationId xmlns:p14="http://schemas.microsoft.com/office/powerpoint/2010/main" val="169425185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e 8">
            <a:extLst>
              <a:ext uri="{FF2B5EF4-FFF2-40B4-BE49-F238E27FC236}">
                <a16:creationId xmlns:a16="http://schemas.microsoft.com/office/drawing/2014/main" xmlns="" id="{DBF056E9-60E9-4AA8-AF86-A30AD9EDB8F4}"/>
              </a:ext>
            </a:extLst>
          </p:cNvPr>
          <p:cNvSpPr/>
          <p:nvPr/>
        </p:nvSpPr>
        <p:spPr>
          <a:xfrm>
            <a:off x="3862368" y="225650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826816"/>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3283271"/>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544" y="2545329"/>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50" y="4052763"/>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CasellaDiTesto 26">
            <a:extLst>
              <a:ext uri="{FF2B5EF4-FFF2-40B4-BE49-F238E27FC236}">
                <a16:creationId xmlns:a16="http://schemas.microsoft.com/office/drawing/2014/main" xmlns="" id="{05DAB8AD-5384-4A8F-BACE-EEC036CF7222}"/>
              </a:ext>
            </a:extLst>
          </p:cNvPr>
          <p:cNvSpPr txBox="1"/>
          <p:nvPr/>
        </p:nvSpPr>
        <p:spPr>
          <a:xfrm>
            <a:off x="6383238" y="1989634"/>
            <a:ext cx="5280756" cy="452431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2400" i="1" dirty="0">
                <a:latin typeface="Bahnschrift SemiCondensed" panose="020B0502040204020203" pitchFamily="34" charset="0"/>
              </a:rPr>
              <a:t>L’Azienda Sanitaria di Striminzio sullo Stretto ha appena acquistato un terreno adiacente al proprio ospedale, per ingrandire il Pronto Soccorso. </a:t>
            </a:r>
          </a:p>
          <a:p>
            <a:r>
              <a:rPr lang="it-IT" sz="2400" i="1" dirty="0">
                <a:latin typeface="Bahnschrift SemiCondensed" panose="020B0502040204020203" pitchFamily="34" charset="0"/>
              </a:rPr>
              <a:t>Era l’unico terreno disponibile. Ed è stato venduto ad un prezzo stimato da un perito.</a:t>
            </a:r>
          </a:p>
          <a:p>
            <a:r>
              <a:rPr lang="it-IT" sz="2400" i="1" dirty="0">
                <a:latin typeface="Bahnschrift SemiCondensed" panose="020B0502040204020203" pitchFamily="34" charset="0"/>
              </a:rPr>
              <a:t>Ma si da il caso che il proprietario del terreno sia il cugino del Direttore Generale dell’Azienda. </a:t>
            </a:r>
          </a:p>
          <a:p>
            <a:r>
              <a:rPr lang="it-IT" sz="2400" i="1" dirty="0">
                <a:latin typeface="Bahnschrift SemiCondensed" panose="020B0502040204020203" pitchFamily="34" charset="0"/>
              </a:rPr>
              <a:t>... E già negli stretti vicoli di Striminzio la gente mormora e ipotizza loschi «Affari di Famiglia»</a:t>
            </a: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814347"/>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772423"/>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958" y="5995393"/>
            <a:ext cx="1390650" cy="493713"/>
          </a:xfrm>
          <a:prstGeom prst="rect">
            <a:avLst/>
          </a:prstGeom>
          <a:solidFill>
            <a:schemeClr val="bg1"/>
          </a:solidFill>
          <a:ln>
            <a:solidFill>
              <a:schemeClr val="accent1"/>
            </a:solidFill>
          </a:ln>
          <a:effectLst/>
        </p:spPr>
      </p:pic>
      <p:sp>
        <p:nvSpPr>
          <p:cNvPr id="40" name="Ovale 39">
            <a:extLst>
              <a:ext uri="{FF2B5EF4-FFF2-40B4-BE49-F238E27FC236}">
                <a16:creationId xmlns:a16="http://schemas.microsoft.com/office/drawing/2014/main" xmlns="" id="{D3A57A92-0CB5-4848-B936-C57AB9F027C3}"/>
              </a:ext>
            </a:extLst>
          </p:cNvPr>
          <p:cNvSpPr/>
          <p:nvPr/>
        </p:nvSpPr>
        <p:spPr>
          <a:xfrm>
            <a:off x="3923199" y="867925"/>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894691"/>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1147032"/>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sp>
        <p:nvSpPr>
          <p:cNvPr id="61" name="CasellaDiTesto 60">
            <a:extLst>
              <a:ext uri="{FF2B5EF4-FFF2-40B4-BE49-F238E27FC236}">
                <a16:creationId xmlns:a16="http://schemas.microsoft.com/office/drawing/2014/main" xmlns="" id="{41640548-1C29-44BC-9DB6-9D1E30582C5A}"/>
              </a:ext>
            </a:extLst>
          </p:cNvPr>
          <p:cNvSpPr txBox="1"/>
          <p:nvPr/>
        </p:nvSpPr>
        <p:spPr>
          <a:xfrm>
            <a:off x="766614" y="405458"/>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sp>
        <p:nvSpPr>
          <p:cNvPr id="6" name="AutoShape 2" descr="Risultati immagini per uomo che dor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2" name="Immagin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423" y="1064553"/>
            <a:ext cx="830138" cy="830138"/>
          </a:xfrm>
          <a:prstGeom prst="rect">
            <a:avLst/>
          </a:prstGeom>
        </p:spPr>
      </p:pic>
      <p:sp>
        <p:nvSpPr>
          <p:cNvPr id="28" name="Rettangolo 27"/>
          <p:cNvSpPr/>
          <p:nvPr/>
        </p:nvSpPr>
        <p:spPr>
          <a:xfrm>
            <a:off x="3430910" y="549474"/>
            <a:ext cx="2448272" cy="4464496"/>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pic>
        <p:nvPicPr>
          <p:cNvPr id="33" name="Picture 2">
            <a:extLst>
              <a:ext uri="{FF2B5EF4-FFF2-40B4-BE49-F238E27FC236}">
                <a16:creationId xmlns:a16="http://schemas.microsoft.com/office/drawing/2014/main" xmlns="" id="{DE39FF0E-8834-49C5-9DA4-41A9069E206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2" t="102" r="48906" b="49948"/>
          <a:stretch/>
        </p:blipFill>
        <p:spPr bwMode="auto">
          <a:xfrm>
            <a:off x="8903518" y="125840"/>
            <a:ext cx="2757948"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Risultati immagini per direttore general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9997"/>
          <a:stretch/>
        </p:blipFill>
        <p:spPr bwMode="auto">
          <a:xfrm>
            <a:off x="492390" y="2256504"/>
            <a:ext cx="1029258" cy="1453488"/>
          </a:xfrm>
          <a:prstGeom prst="rect">
            <a:avLst/>
          </a:prstGeom>
          <a:noFill/>
          <a:extLst>
            <a:ext uri="{909E8E84-426E-40DD-AFC4-6F175D3DCCD1}">
              <a14:hiddenFill xmlns:a14="http://schemas.microsoft.com/office/drawing/2010/main">
                <a:solidFill>
                  <a:srgbClr val="FFFFFF"/>
                </a:solidFill>
              </a14:hiddenFill>
            </a:ext>
          </a:extLst>
        </p:spPr>
      </p:pic>
      <p:sp>
        <p:nvSpPr>
          <p:cNvPr id="23" name="CasellaDiTesto 22">
            <a:extLst>
              <a:ext uri="{FF2B5EF4-FFF2-40B4-BE49-F238E27FC236}">
                <a16:creationId xmlns:a16="http://schemas.microsoft.com/office/drawing/2014/main" xmlns="" id="{6D9E5BD5-2D7F-467E-9288-A208601720A3}"/>
              </a:ext>
            </a:extLst>
          </p:cNvPr>
          <p:cNvSpPr txBox="1"/>
          <p:nvPr/>
        </p:nvSpPr>
        <p:spPr>
          <a:xfrm>
            <a:off x="307975" y="4525137"/>
            <a:ext cx="4714133"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it-IT" sz="1800" b="1" dirty="0">
                <a:solidFill>
                  <a:srgbClr val="C00000"/>
                </a:solidFill>
                <a:latin typeface="Bahnschrift Light SemiCondensed" panose="020B0502040204020203" pitchFamily="34" charset="0"/>
              </a:rPr>
              <a:t>I soggetti delegati (Principali delegati e Agenti) DEVONO aiutare il Principale delegante ad interpretare correttamente il proprio operato</a:t>
            </a:r>
          </a:p>
        </p:txBody>
      </p:sp>
      <p:sp>
        <p:nvSpPr>
          <p:cNvPr id="24" name="Rettangolo 23"/>
          <p:cNvSpPr/>
          <p:nvPr/>
        </p:nvSpPr>
        <p:spPr>
          <a:xfrm>
            <a:off x="1831171" y="1341562"/>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Tree>
    <p:extLst>
      <p:ext uri="{BB962C8B-B14F-4D97-AF65-F5344CB8AC3E}">
        <p14:creationId xmlns:p14="http://schemas.microsoft.com/office/powerpoint/2010/main" val="337384518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e 8">
            <a:extLst>
              <a:ext uri="{FF2B5EF4-FFF2-40B4-BE49-F238E27FC236}">
                <a16:creationId xmlns:a16="http://schemas.microsoft.com/office/drawing/2014/main" xmlns="" id="{DBF056E9-60E9-4AA8-AF86-A30AD9EDB8F4}"/>
              </a:ext>
            </a:extLst>
          </p:cNvPr>
          <p:cNvSpPr/>
          <p:nvPr/>
        </p:nvSpPr>
        <p:spPr>
          <a:xfrm>
            <a:off x="3862368" y="225650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826816"/>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3283271"/>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544" y="2545329"/>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50" y="4052763"/>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CasellaDiTesto 26">
            <a:extLst>
              <a:ext uri="{FF2B5EF4-FFF2-40B4-BE49-F238E27FC236}">
                <a16:creationId xmlns:a16="http://schemas.microsoft.com/office/drawing/2014/main" xmlns="" id="{05DAB8AD-5384-4A8F-BACE-EEC036CF7222}"/>
              </a:ext>
            </a:extLst>
          </p:cNvPr>
          <p:cNvSpPr txBox="1"/>
          <p:nvPr/>
        </p:nvSpPr>
        <p:spPr>
          <a:xfrm>
            <a:off x="6383238" y="1989634"/>
            <a:ext cx="5280756" cy="452431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2400" i="1" dirty="0">
                <a:latin typeface="Bahnschrift SemiCondensed" panose="020B0502040204020203" pitchFamily="34" charset="0"/>
              </a:rPr>
              <a:t>L’Azienda Sanitaria di Striminzio sullo Stretto ha appena acquistato un terreno adiacente al proprio ospedale, per ingrandire il Pronto Soccorso. </a:t>
            </a:r>
          </a:p>
          <a:p>
            <a:r>
              <a:rPr lang="it-IT" sz="2400" i="1" dirty="0">
                <a:latin typeface="Bahnschrift SemiCondensed" panose="020B0502040204020203" pitchFamily="34" charset="0"/>
              </a:rPr>
              <a:t>Era l’unico terreno disponibile. Ed è stato venduto ad un prezzo stimato da un perito.</a:t>
            </a:r>
          </a:p>
          <a:p>
            <a:r>
              <a:rPr lang="it-IT" sz="2400" i="1" dirty="0">
                <a:latin typeface="Bahnschrift SemiCondensed" panose="020B0502040204020203" pitchFamily="34" charset="0"/>
              </a:rPr>
              <a:t>Ma si da il caso che il proprietario del terreno sia il cugino del Direttore Generale dell’Azienda. </a:t>
            </a:r>
          </a:p>
          <a:p>
            <a:r>
              <a:rPr lang="it-IT" sz="2400" i="1" dirty="0">
                <a:latin typeface="Bahnschrift SemiCondensed" panose="020B0502040204020203" pitchFamily="34" charset="0"/>
              </a:rPr>
              <a:t>... E già negli stretti vicoli di Striminzio la gente mormora e ipotizza loschi «Affari di Famiglia»</a:t>
            </a: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814347"/>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772423"/>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958" y="5995393"/>
            <a:ext cx="1390650" cy="493713"/>
          </a:xfrm>
          <a:prstGeom prst="rect">
            <a:avLst/>
          </a:prstGeom>
          <a:solidFill>
            <a:schemeClr val="bg1"/>
          </a:solidFill>
          <a:ln>
            <a:solidFill>
              <a:schemeClr val="accent1"/>
            </a:solidFill>
          </a:ln>
          <a:effectLst/>
        </p:spPr>
      </p:pic>
      <p:sp>
        <p:nvSpPr>
          <p:cNvPr id="40" name="Ovale 39">
            <a:extLst>
              <a:ext uri="{FF2B5EF4-FFF2-40B4-BE49-F238E27FC236}">
                <a16:creationId xmlns:a16="http://schemas.microsoft.com/office/drawing/2014/main" xmlns="" id="{D3A57A92-0CB5-4848-B936-C57AB9F027C3}"/>
              </a:ext>
            </a:extLst>
          </p:cNvPr>
          <p:cNvSpPr/>
          <p:nvPr/>
        </p:nvSpPr>
        <p:spPr>
          <a:xfrm>
            <a:off x="3923199" y="867925"/>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894691"/>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1147032"/>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sp>
        <p:nvSpPr>
          <p:cNvPr id="61" name="CasellaDiTesto 60">
            <a:extLst>
              <a:ext uri="{FF2B5EF4-FFF2-40B4-BE49-F238E27FC236}">
                <a16:creationId xmlns:a16="http://schemas.microsoft.com/office/drawing/2014/main" xmlns="" id="{41640548-1C29-44BC-9DB6-9D1E30582C5A}"/>
              </a:ext>
            </a:extLst>
          </p:cNvPr>
          <p:cNvSpPr txBox="1"/>
          <p:nvPr/>
        </p:nvSpPr>
        <p:spPr>
          <a:xfrm>
            <a:off x="766614" y="405458"/>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sp>
        <p:nvSpPr>
          <p:cNvPr id="6" name="AutoShape 2" descr="Risultati immagini per uomo che dor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2" name="Immagin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423" y="1064553"/>
            <a:ext cx="830138" cy="830138"/>
          </a:xfrm>
          <a:prstGeom prst="rect">
            <a:avLst/>
          </a:prstGeom>
        </p:spPr>
      </p:pic>
      <p:sp>
        <p:nvSpPr>
          <p:cNvPr id="28" name="Rettangolo 27"/>
          <p:cNvSpPr/>
          <p:nvPr/>
        </p:nvSpPr>
        <p:spPr>
          <a:xfrm>
            <a:off x="3430910" y="549474"/>
            <a:ext cx="2448272" cy="4464496"/>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pic>
        <p:nvPicPr>
          <p:cNvPr id="33" name="Picture 2">
            <a:extLst>
              <a:ext uri="{FF2B5EF4-FFF2-40B4-BE49-F238E27FC236}">
                <a16:creationId xmlns:a16="http://schemas.microsoft.com/office/drawing/2014/main" xmlns="" id="{DE39FF0E-8834-49C5-9DA4-41A9069E206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2" t="102" r="48906" b="49948"/>
          <a:stretch/>
        </p:blipFill>
        <p:spPr bwMode="auto">
          <a:xfrm>
            <a:off x="8903518" y="125840"/>
            <a:ext cx="2757948"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Risultati immagini per direttore general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9997"/>
          <a:stretch/>
        </p:blipFill>
        <p:spPr bwMode="auto">
          <a:xfrm>
            <a:off x="492390" y="2256504"/>
            <a:ext cx="1029258" cy="1453488"/>
          </a:xfrm>
          <a:prstGeom prst="rect">
            <a:avLst/>
          </a:prstGeom>
          <a:noFill/>
          <a:extLst>
            <a:ext uri="{909E8E84-426E-40DD-AFC4-6F175D3DCCD1}">
              <a14:hiddenFill xmlns:a14="http://schemas.microsoft.com/office/drawing/2010/main">
                <a:solidFill>
                  <a:srgbClr val="FFFFFF"/>
                </a:solidFill>
              </a14:hiddenFill>
            </a:ext>
          </a:extLst>
        </p:spPr>
      </p:pic>
      <p:sp>
        <p:nvSpPr>
          <p:cNvPr id="23" name="CasellaDiTesto 22">
            <a:extLst>
              <a:ext uri="{FF2B5EF4-FFF2-40B4-BE49-F238E27FC236}">
                <a16:creationId xmlns:a16="http://schemas.microsoft.com/office/drawing/2014/main" xmlns="" id="{6D9E5BD5-2D7F-467E-9288-A208601720A3}"/>
              </a:ext>
            </a:extLst>
          </p:cNvPr>
          <p:cNvSpPr txBox="1"/>
          <p:nvPr/>
        </p:nvSpPr>
        <p:spPr>
          <a:xfrm>
            <a:off x="307975" y="4525137"/>
            <a:ext cx="4714133"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it-IT" sz="1800" b="1" dirty="0" smtClean="0">
                <a:solidFill>
                  <a:srgbClr val="C00000"/>
                </a:solidFill>
                <a:latin typeface="Bahnschrift Light SemiCondensed" panose="020B0502040204020203" pitchFamily="34" charset="0"/>
              </a:rPr>
              <a:t>SOPRATTUTTO PERCHE’  A VOLTE L’EMERSIONE DI UN CONFLITTO DI INTERESSI APPARENTE  PUO’  ESSERE LA SPIA DI UN RISCHIO CONCRETO E ATTUALE...</a:t>
            </a:r>
            <a:endParaRPr lang="it-IT" sz="1800" b="1" dirty="0">
              <a:solidFill>
                <a:srgbClr val="C00000"/>
              </a:solidFill>
              <a:latin typeface="Bahnschrift Light SemiCondensed" panose="020B0502040204020203" pitchFamily="34" charset="0"/>
            </a:endParaRPr>
          </a:p>
        </p:txBody>
      </p:sp>
      <p:sp>
        <p:nvSpPr>
          <p:cNvPr id="24" name="Rettangolo 23"/>
          <p:cNvSpPr/>
          <p:nvPr/>
        </p:nvSpPr>
        <p:spPr>
          <a:xfrm>
            <a:off x="1831171" y="1341562"/>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Tree>
    <p:extLst>
      <p:ext uri="{BB962C8B-B14F-4D97-AF65-F5344CB8AC3E}">
        <p14:creationId xmlns:p14="http://schemas.microsoft.com/office/powerpoint/2010/main" val="323634763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640D2E0B-14EE-4C04-A095-DA24CA4ED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094" y="765498"/>
            <a:ext cx="9290536" cy="5989372"/>
          </a:xfrm>
          <a:prstGeom prst="rect">
            <a:avLst/>
          </a:prstGeom>
          <a:effectLst/>
        </p:spPr>
      </p:pic>
      <p:sp>
        <p:nvSpPr>
          <p:cNvPr id="7" name="CasellaDiTesto 6">
            <a:extLst>
              <a:ext uri="{FF2B5EF4-FFF2-40B4-BE49-F238E27FC236}">
                <a16:creationId xmlns:a16="http://schemas.microsoft.com/office/drawing/2014/main" xmlns="" id="{41640548-1C29-44BC-9DB6-9D1E30582C5A}"/>
              </a:ext>
            </a:extLst>
          </p:cNvPr>
          <p:cNvSpPr txBox="1"/>
          <p:nvPr/>
        </p:nvSpPr>
        <p:spPr>
          <a:xfrm>
            <a:off x="9479582" y="333450"/>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pic>
        <p:nvPicPr>
          <p:cNvPr id="8" name="Picture 2">
            <a:extLst>
              <a:ext uri="{FF2B5EF4-FFF2-40B4-BE49-F238E27FC236}">
                <a16:creationId xmlns:a16="http://schemas.microsoft.com/office/drawing/2014/main" xmlns="" id="{DE39FF0E-8834-49C5-9DA4-41A9069E20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22" t="102" r="48906" b="49948"/>
          <a:stretch/>
        </p:blipFill>
        <p:spPr bwMode="auto">
          <a:xfrm>
            <a:off x="96898" y="261827"/>
            <a:ext cx="2757948"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a:extLst>
              <a:ext uri="{FF2B5EF4-FFF2-40B4-BE49-F238E27FC236}">
                <a16:creationId xmlns:a16="http://schemas.microsoft.com/office/drawing/2014/main" xmlns="" id="{EDEEEBD5-2B4C-43ED-B9AF-4313D3495531}"/>
              </a:ext>
            </a:extLst>
          </p:cNvPr>
          <p:cNvSpPr txBox="1"/>
          <p:nvPr/>
        </p:nvSpPr>
        <p:spPr>
          <a:xfrm>
            <a:off x="621094" y="1332802"/>
            <a:ext cx="11306760" cy="4031873"/>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sz="3200" i="1" dirty="0">
                <a:latin typeface="Bahnschrift SemiCondensed" panose="020B0502040204020203" pitchFamily="34" charset="0"/>
              </a:rPr>
              <a:t>Il noto programma televisivo “Le Faine” realizza una inchiesta, da cui emerge che l’Assessorato Regionale alla Sanità si era inizialmente opposto all’ampliamento del Pronto Soccorso, che non soffriva di carenza di spazi, ma piuttosto di una cronica carenza di personale. In realtà, l’unico ad averci guadagnato, dall’ampliamento del Pronto Soccorso è il cugino del Direttore Generale, che ha potuto vendere un terreno ad un prezzo superiore a quello di mercato, grazie alla valutazione effettuata da un perito compiacente! </a:t>
            </a:r>
            <a:endParaRPr lang="it-IT" sz="3200" i="1" dirty="0">
              <a:latin typeface="Bahnschrift SemiCondensed" panose="020B0502040204020203" pitchFamily="34" charset="0"/>
            </a:endParaRPr>
          </a:p>
        </p:txBody>
      </p:sp>
    </p:spTree>
    <p:extLst>
      <p:ext uri="{BB962C8B-B14F-4D97-AF65-F5344CB8AC3E}">
        <p14:creationId xmlns:p14="http://schemas.microsoft.com/office/powerpoint/2010/main" val="225210127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22" t="102" r="48906" b="49948"/>
          <a:stretch/>
        </p:blipFill>
        <p:spPr bwMode="auto">
          <a:xfrm>
            <a:off x="8759502" y="4582307"/>
            <a:ext cx="2757948"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e 2"/>
          <p:cNvSpPr/>
          <p:nvPr/>
        </p:nvSpPr>
        <p:spPr>
          <a:xfrm>
            <a:off x="1607502" y="191683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4" name="Ovale 3"/>
          <p:cNvSpPr/>
          <p:nvPr/>
        </p:nvSpPr>
        <p:spPr>
          <a:xfrm>
            <a:off x="1703512" y="3491506"/>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sp>
        <p:nvSpPr>
          <p:cNvPr id="5" name="Ovale 4"/>
          <p:cNvSpPr/>
          <p:nvPr/>
        </p:nvSpPr>
        <p:spPr>
          <a:xfrm>
            <a:off x="1799523" y="5165482"/>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6" name="Connettore 1 5"/>
          <p:cNvCxnSpPr>
            <a:stCxn id="3" idx="4"/>
            <a:endCxn id="4" idx="0"/>
          </p:cNvCxnSpPr>
          <p:nvPr/>
        </p:nvCxnSpPr>
        <p:spPr>
          <a:xfrm>
            <a:off x="2301586" y="2943599"/>
            <a:ext cx="24385" cy="547906"/>
          </a:xfrm>
          <a:prstGeom prst="line">
            <a:avLst/>
          </a:prstGeom>
          <a:noFill/>
          <a:ln w="12700" cap="flat" cmpd="sng" algn="ctr">
            <a:solidFill>
              <a:sysClr val="windowText" lastClr="000000"/>
            </a:solidFill>
            <a:prstDash val="solid"/>
            <a:miter lim="800000"/>
          </a:ln>
          <a:effectLst/>
        </p:spPr>
      </p:cxnSp>
      <p:cxnSp>
        <p:nvCxnSpPr>
          <p:cNvPr id="7" name="Connettore 1 6"/>
          <p:cNvCxnSpPr>
            <a:stCxn id="4" idx="4"/>
            <a:endCxn id="5" idx="0"/>
          </p:cNvCxnSpPr>
          <p:nvPr/>
        </p:nvCxnSpPr>
        <p:spPr>
          <a:xfrm>
            <a:off x="2325971" y="4437113"/>
            <a:ext cx="16768" cy="728369"/>
          </a:xfrm>
          <a:prstGeom prst="line">
            <a:avLst/>
          </a:prstGeom>
          <a:noFill/>
          <a:ln w="12700" cap="flat" cmpd="sng" algn="ctr">
            <a:solidFill>
              <a:sysClr val="windowText" lastClr="000000"/>
            </a:solidFill>
            <a:prstDash val="solid"/>
            <a:miter lim="800000"/>
          </a:ln>
          <a:effectLst/>
        </p:spPr>
      </p:cxnSp>
      <p:sp>
        <p:nvSpPr>
          <p:cNvPr id="8" name="Ovale 7"/>
          <p:cNvSpPr/>
          <p:nvPr/>
        </p:nvSpPr>
        <p:spPr>
          <a:xfrm>
            <a:off x="1607502" y="530026"/>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9" name="Connettore 1 8"/>
          <p:cNvCxnSpPr>
            <a:stCxn id="8" idx="4"/>
            <a:endCxn id="3" idx="0"/>
          </p:cNvCxnSpPr>
          <p:nvPr/>
        </p:nvCxnSpPr>
        <p:spPr>
          <a:xfrm>
            <a:off x="2301585" y="1556792"/>
            <a:ext cx="0" cy="360040"/>
          </a:xfrm>
          <a:prstGeom prst="line">
            <a:avLst/>
          </a:prstGeom>
          <a:noFill/>
          <a:ln w="19050" cap="flat" cmpd="sng" algn="ctr">
            <a:solidFill>
              <a:sysClr val="windowText" lastClr="000000"/>
            </a:solidFill>
            <a:prstDash val="solid"/>
            <a:miter lim="800000"/>
          </a:ln>
          <a:effectLst/>
        </p:spPr>
      </p:cxnSp>
      <p:sp>
        <p:nvSpPr>
          <p:cNvPr id="10" name="CasellaDiTesto 9"/>
          <p:cNvSpPr txBox="1"/>
          <p:nvPr/>
        </p:nvSpPr>
        <p:spPr>
          <a:xfrm>
            <a:off x="1342678" y="837506"/>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2678" y="2205658"/>
            <a:ext cx="2090737" cy="506413"/>
          </a:xfrm>
          <a:prstGeom prst="rect">
            <a:avLst/>
          </a:prstGeom>
          <a:solidFill>
            <a:schemeClr val="bg1"/>
          </a:solidFill>
          <a:ln>
            <a:solidFill>
              <a:schemeClr val="accent1"/>
            </a:solidFill>
          </a:ln>
          <a:effectLst/>
        </p:spPr>
      </p:pic>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0453" y="3717826"/>
            <a:ext cx="162242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7405" y="5346528"/>
            <a:ext cx="1390650" cy="493713"/>
          </a:xfrm>
          <a:prstGeom prst="rect">
            <a:avLst/>
          </a:prstGeom>
          <a:solidFill>
            <a:schemeClr val="bg1"/>
          </a:solidFill>
          <a:ln>
            <a:solidFill>
              <a:schemeClr val="accent1"/>
            </a:solidFill>
          </a:ln>
          <a:effectLst/>
        </p:spPr>
      </p:pic>
      <p:pic>
        <p:nvPicPr>
          <p:cNvPr id="14" name="Immagine 13">
            <a:extLst>
              <a:ext uri="{FF2B5EF4-FFF2-40B4-BE49-F238E27FC236}">
                <a16:creationId xmlns:a16="http://schemas.microsoft.com/office/drawing/2014/main" xmlns="" id="{352283D9-74B7-4DD5-BCFC-0E4407788637}"/>
              </a:ext>
            </a:extLst>
          </p:cNvPr>
          <p:cNvPicPr>
            <a:picLocks noChangeAspect="1"/>
          </p:cNvPicPr>
          <p:nvPr/>
        </p:nvPicPr>
        <p:blipFill>
          <a:blip r:embed="rId6"/>
          <a:stretch>
            <a:fillRect/>
          </a:stretch>
        </p:blipFill>
        <p:spPr>
          <a:xfrm>
            <a:off x="497190" y="2007472"/>
            <a:ext cx="845488" cy="845488"/>
          </a:xfrm>
          <a:prstGeom prst="rect">
            <a:avLst/>
          </a:prstGeom>
        </p:spPr>
      </p:pic>
      <p:pic>
        <p:nvPicPr>
          <p:cNvPr id="15" name="Immagine 14">
            <a:extLst>
              <a:ext uri="{FF2B5EF4-FFF2-40B4-BE49-F238E27FC236}">
                <a16:creationId xmlns:a16="http://schemas.microsoft.com/office/drawing/2014/main" xmlns="" id="{1909E733-45B1-4862-A478-107F575922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190" y="3347443"/>
            <a:ext cx="864096" cy="864096"/>
          </a:xfrm>
          <a:prstGeom prst="rect">
            <a:avLst/>
          </a:prstGeom>
        </p:spPr>
      </p:pic>
      <p:pic>
        <p:nvPicPr>
          <p:cNvPr id="16" name="Immagine 15">
            <a:extLst>
              <a:ext uri="{FF2B5EF4-FFF2-40B4-BE49-F238E27FC236}">
                <a16:creationId xmlns:a16="http://schemas.microsoft.com/office/drawing/2014/main" xmlns="" id="{C86EB502-8C5D-4C3D-95EA-A1921D6A72C8}"/>
              </a:ext>
            </a:extLst>
          </p:cNvPr>
          <p:cNvPicPr>
            <a:picLocks noChangeAspect="1"/>
          </p:cNvPicPr>
          <p:nvPr/>
        </p:nvPicPr>
        <p:blipFill>
          <a:blip r:embed="rId8"/>
          <a:stretch>
            <a:fillRect/>
          </a:stretch>
        </p:blipFill>
        <p:spPr>
          <a:xfrm>
            <a:off x="497190" y="5140682"/>
            <a:ext cx="971896" cy="971896"/>
          </a:xfrm>
          <a:prstGeom prst="rect">
            <a:avLst/>
          </a:prstGeom>
        </p:spPr>
      </p:pic>
      <p:pic>
        <p:nvPicPr>
          <p:cNvPr id="17" name="Immagin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7190" y="607103"/>
            <a:ext cx="830138" cy="830138"/>
          </a:xfrm>
          <a:prstGeom prst="rect">
            <a:avLst/>
          </a:prstGeom>
        </p:spPr>
      </p:pic>
      <p:sp>
        <p:nvSpPr>
          <p:cNvPr id="18" name="CasellaDiTesto 17"/>
          <p:cNvSpPr txBox="1"/>
          <p:nvPr/>
        </p:nvSpPr>
        <p:spPr>
          <a:xfrm>
            <a:off x="4150991" y="1203129"/>
            <a:ext cx="7366459" cy="2862322"/>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it-IT" sz="2000" dirty="0">
                <a:latin typeface="Bahnschrift Light SemiCondensed" panose="020B0502040204020203" pitchFamily="34" charset="0"/>
              </a:rPr>
              <a:t>Il conflitto di interessi APPARENTE è innescato dal Principale delegante</a:t>
            </a:r>
          </a:p>
          <a:p>
            <a:pPr marL="285750" indent="-285750">
              <a:buFont typeface="Arial" panose="020B0604020202020204" pitchFamily="34" charset="0"/>
              <a:buChar char="•"/>
            </a:pPr>
            <a:r>
              <a:rPr lang="it-IT" sz="2000" dirty="0">
                <a:latin typeface="Bahnschrift Light SemiCondensed" panose="020B0502040204020203" pitchFamily="34" charset="0"/>
              </a:rPr>
              <a:t>Si definisce APPARENTE non perché non esista, ma perché dipende dalle ASPETTATIVE della collettività</a:t>
            </a:r>
          </a:p>
          <a:p>
            <a:pPr marL="285750" indent="-285750">
              <a:buFont typeface="Arial" panose="020B0604020202020204" pitchFamily="34" charset="0"/>
              <a:buChar char="•"/>
            </a:pPr>
            <a:r>
              <a:rPr lang="it-IT" sz="2000" dirty="0">
                <a:latin typeface="Bahnschrift Light SemiCondensed" panose="020B0502040204020203" pitchFamily="34" charset="0"/>
              </a:rPr>
              <a:t>Il Principale DELEGANTE ha di norma una ASPETTATIVA DI IMPARZIALITA’ nei confronti degli Agenti e dei Principali delegati</a:t>
            </a:r>
          </a:p>
          <a:p>
            <a:pPr marL="285750" indent="-285750">
              <a:buFont typeface="Arial" panose="020B0604020202020204" pitchFamily="34" charset="0"/>
              <a:buChar char="•"/>
            </a:pPr>
            <a:r>
              <a:rPr lang="it-IT" sz="2000" dirty="0">
                <a:latin typeface="Bahnschrift Light SemiCondensed" panose="020B0502040204020203" pitchFamily="34" charset="0"/>
              </a:rPr>
              <a:t>Si aspetta cioè che i soggetti delegati non favoriscano interessi secondari, non sacrifichino interessi primari e garantiscano l’esercizio dei DIRITTI</a:t>
            </a:r>
          </a:p>
        </p:txBody>
      </p:sp>
      <p:sp>
        <p:nvSpPr>
          <p:cNvPr id="19" name="Titolo 1"/>
          <p:cNvSpPr txBox="1">
            <a:spLocks/>
          </p:cNvSpPr>
          <p:nvPr/>
        </p:nvSpPr>
        <p:spPr>
          <a:xfrm>
            <a:off x="4041972" y="424983"/>
            <a:ext cx="6847877" cy="8250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C00000"/>
                </a:solidFill>
                <a:latin typeface="Bahnschrift SemiBold Condensed"/>
              </a:rPr>
              <a:t>Conflitto di interessi APPARENTE (1)</a:t>
            </a:r>
            <a:endParaRPr lang="it-IT" dirty="0">
              <a:solidFill>
                <a:prstClr val="black"/>
              </a:solidFill>
              <a:latin typeface="Bahnschrift SemiBold Condensed"/>
            </a:endParaRPr>
          </a:p>
        </p:txBody>
      </p:sp>
      <p:sp>
        <p:nvSpPr>
          <p:cNvPr id="20" name="Rettangolo 19"/>
          <p:cNvSpPr/>
          <p:nvPr/>
        </p:nvSpPr>
        <p:spPr>
          <a:xfrm>
            <a:off x="497190" y="424983"/>
            <a:ext cx="3365768" cy="4157324"/>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24" name="Rettangolo 23"/>
          <p:cNvSpPr/>
          <p:nvPr/>
        </p:nvSpPr>
        <p:spPr>
          <a:xfrm>
            <a:off x="2750602" y="1504581"/>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3" name="CasellaDiTesto 22"/>
          <p:cNvSpPr txBox="1"/>
          <p:nvPr/>
        </p:nvSpPr>
        <p:spPr>
          <a:xfrm>
            <a:off x="4239240" y="4462874"/>
            <a:ext cx="4664278" cy="1631216"/>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it-IT" sz="2000" dirty="0">
                <a:latin typeface="Bahnschrift Light SemiCondensed" panose="020B0502040204020203" pitchFamily="34" charset="0"/>
              </a:rPr>
              <a:t>Il conflitto di interessi APPARENTE si innesca quando il Principale delegante si convince che  i soggetti delegati stanno mettendo a rischio l’interesse primario all’IMPARZIALITA’</a:t>
            </a:r>
          </a:p>
        </p:txBody>
      </p:sp>
    </p:spTree>
    <p:extLst>
      <p:ext uri="{BB962C8B-B14F-4D97-AF65-F5344CB8AC3E}">
        <p14:creationId xmlns:p14="http://schemas.microsoft.com/office/powerpoint/2010/main" val="92014390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22" t="102" r="48906" b="49948"/>
          <a:stretch/>
        </p:blipFill>
        <p:spPr bwMode="auto">
          <a:xfrm>
            <a:off x="8759502" y="4582307"/>
            <a:ext cx="2757948"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e 2"/>
          <p:cNvSpPr/>
          <p:nvPr/>
        </p:nvSpPr>
        <p:spPr>
          <a:xfrm>
            <a:off x="1607502" y="191683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4" name="Ovale 3"/>
          <p:cNvSpPr/>
          <p:nvPr/>
        </p:nvSpPr>
        <p:spPr>
          <a:xfrm>
            <a:off x="1703512" y="3491506"/>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sp>
        <p:nvSpPr>
          <p:cNvPr id="5" name="Ovale 4"/>
          <p:cNvSpPr/>
          <p:nvPr/>
        </p:nvSpPr>
        <p:spPr>
          <a:xfrm>
            <a:off x="1799523" y="5165482"/>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6" name="Connettore 1 5"/>
          <p:cNvCxnSpPr>
            <a:stCxn id="3" idx="4"/>
            <a:endCxn id="4" idx="0"/>
          </p:cNvCxnSpPr>
          <p:nvPr/>
        </p:nvCxnSpPr>
        <p:spPr>
          <a:xfrm>
            <a:off x="2301586" y="2943599"/>
            <a:ext cx="24385" cy="547906"/>
          </a:xfrm>
          <a:prstGeom prst="line">
            <a:avLst/>
          </a:prstGeom>
          <a:noFill/>
          <a:ln w="12700" cap="flat" cmpd="sng" algn="ctr">
            <a:solidFill>
              <a:sysClr val="windowText" lastClr="000000"/>
            </a:solidFill>
            <a:prstDash val="solid"/>
            <a:miter lim="800000"/>
          </a:ln>
          <a:effectLst/>
        </p:spPr>
      </p:cxnSp>
      <p:cxnSp>
        <p:nvCxnSpPr>
          <p:cNvPr id="7" name="Connettore 1 6"/>
          <p:cNvCxnSpPr>
            <a:stCxn id="4" idx="4"/>
            <a:endCxn id="5" idx="0"/>
          </p:cNvCxnSpPr>
          <p:nvPr/>
        </p:nvCxnSpPr>
        <p:spPr>
          <a:xfrm>
            <a:off x="2325971" y="4437113"/>
            <a:ext cx="16768" cy="728369"/>
          </a:xfrm>
          <a:prstGeom prst="line">
            <a:avLst/>
          </a:prstGeom>
          <a:noFill/>
          <a:ln w="12700" cap="flat" cmpd="sng" algn="ctr">
            <a:solidFill>
              <a:sysClr val="windowText" lastClr="000000"/>
            </a:solidFill>
            <a:prstDash val="solid"/>
            <a:miter lim="800000"/>
          </a:ln>
          <a:effectLst/>
        </p:spPr>
      </p:cxnSp>
      <p:sp>
        <p:nvSpPr>
          <p:cNvPr id="8" name="Ovale 7"/>
          <p:cNvSpPr/>
          <p:nvPr/>
        </p:nvSpPr>
        <p:spPr>
          <a:xfrm>
            <a:off x="1607502" y="530026"/>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9" name="Connettore 1 8"/>
          <p:cNvCxnSpPr>
            <a:stCxn id="8" idx="4"/>
            <a:endCxn id="3" idx="0"/>
          </p:cNvCxnSpPr>
          <p:nvPr/>
        </p:nvCxnSpPr>
        <p:spPr>
          <a:xfrm>
            <a:off x="2301585" y="1556792"/>
            <a:ext cx="0" cy="360040"/>
          </a:xfrm>
          <a:prstGeom prst="line">
            <a:avLst/>
          </a:prstGeom>
          <a:noFill/>
          <a:ln w="19050" cap="flat" cmpd="sng" algn="ctr">
            <a:solidFill>
              <a:sysClr val="windowText" lastClr="000000"/>
            </a:solidFill>
            <a:prstDash val="solid"/>
            <a:miter lim="800000"/>
          </a:ln>
          <a:effectLst/>
        </p:spPr>
      </p:cxnSp>
      <p:sp>
        <p:nvSpPr>
          <p:cNvPr id="10" name="CasellaDiTesto 9"/>
          <p:cNvSpPr txBox="1"/>
          <p:nvPr/>
        </p:nvSpPr>
        <p:spPr>
          <a:xfrm>
            <a:off x="1342678" y="837506"/>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2678" y="2205658"/>
            <a:ext cx="2090737" cy="506413"/>
          </a:xfrm>
          <a:prstGeom prst="rect">
            <a:avLst/>
          </a:prstGeom>
          <a:solidFill>
            <a:schemeClr val="bg1"/>
          </a:solidFill>
          <a:ln>
            <a:solidFill>
              <a:schemeClr val="accent1"/>
            </a:solidFill>
          </a:ln>
          <a:effectLst/>
        </p:spPr>
      </p:pic>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0453" y="3717826"/>
            <a:ext cx="162242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7405" y="5346528"/>
            <a:ext cx="1390650" cy="493713"/>
          </a:xfrm>
          <a:prstGeom prst="rect">
            <a:avLst/>
          </a:prstGeom>
          <a:solidFill>
            <a:schemeClr val="bg1"/>
          </a:solidFill>
          <a:ln>
            <a:solidFill>
              <a:schemeClr val="accent1"/>
            </a:solidFill>
          </a:ln>
          <a:effectLst/>
        </p:spPr>
      </p:pic>
      <p:pic>
        <p:nvPicPr>
          <p:cNvPr id="14" name="Immagine 13">
            <a:extLst>
              <a:ext uri="{FF2B5EF4-FFF2-40B4-BE49-F238E27FC236}">
                <a16:creationId xmlns:a16="http://schemas.microsoft.com/office/drawing/2014/main" xmlns="" id="{352283D9-74B7-4DD5-BCFC-0E4407788637}"/>
              </a:ext>
            </a:extLst>
          </p:cNvPr>
          <p:cNvPicPr>
            <a:picLocks noChangeAspect="1"/>
          </p:cNvPicPr>
          <p:nvPr/>
        </p:nvPicPr>
        <p:blipFill>
          <a:blip r:embed="rId6"/>
          <a:stretch>
            <a:fillRect/>
          </a:stretch>
        </p:blipFill>
        <p:spPr>
          <a:xfrm>
            <a:off x="497190" y="2007472"/>
            <a:ext cx="845488" cy="845488"/>
          </a:xfrm>
          <a:prstGeom prst="rect">
            <a:avLst/>
          </a:prstGeom>
        </p:spPr>
      </p:pic>
      <p:pic>
        <p:nvPicPr>
          <p:cNvPr id="15" name="Immagine 14">
            <a:extLst>
              <a:ext uri="{FF2B5EF4-FFF2-40B4-BE49-F238E27FC236}">
                <a16:creationId xmlns:a16="http://schemas.microsoft.com/office/drawing/2014/main" xmlns="" id="{1909E733-45B1-4862-A478-107F575922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190" y="3347443"/>
            <a:ext cx="864096" cy="864096"/>
          </a:xfrm>
          <a:prstGeom prst="rect">
            <a:avLst/>
          </a:prstGeom>
        </p:spPr>
      </p:pic>
      <p:pic>
        <p:nvPicPr>
          <p:cNvPr id="16" name="Immagine 15">
            <a:extLst>
              <a:ext uri="{FF2B5EF4-FFF2-40B4-BE49-F238E27FC236}">
                <a16:creationId xmlns:a16="http://schemas.microsoft.com/office/drawing/2014/main" xmlns="" id="{C86EB502-8C5D-4C3D-95EA-A1921D6A72C8}"/>
              </a:ext>
            </a:extLst>
          </p:cNvPr>
          <p:cNvPicPr>
            <a:picLocks noChangeAspect="1"/>
          </p:cNvPicPr>
          <p:nvPr/>
        </p:nvPicPr>
        <p:blipFill>
          <a:blip r:embed="rId8"/>
          <a:stretch>
            <a:fillRect/>
          </a:stretch>
        </p:blipFill>
        <p:spPr>
          <a:xfrm>
            <a:off x="497190" y="5140682"/>
            <a:ext cx="971896" cy="971896"/>
          </a:xfrm>
          <a:prstGeom prst="rect">
            <a:avLst/>
          </a:prstGeom>
        </p:spPr>
      </p:pic>
      <p:pic>
        <p:nvPicPr>
          <p:cNvPr id="17" name="Immagin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7190" y="607103"/>
            <a:ext cx="830138" cy="830138"/>
          </a:xfrm>
          <a:prstGeom prst="rect">
            <a:avLst/>
          </a:prstGeom>
        </p:spPr>
      </p:pic>
      <p:sp>
        <p:nvSpPr>
          <p:cNvPr id="18" name="CasellaDiTesto 17"/>
          <p:cNvSpPr txBox="1"/>
          <p:nvPr/>
        </p:nvSpPr>
        <p:spPr>
          <a:xfrm>
            <a:off x="4057339" y="1267807"/>
            <a:ext cx="7582483" cy="2554545"/>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it-IT" sz="2000" dirty="0">
                <a:latin typeface="Bahnschrift Light SemiCondensed" panose="020B0502040204020203" pitchFamily="34" charset="0"/>
              </a:rPr>
              <a:t>Il conflitto di interessi APPARENTE mette a rischio la PERCEZIONE DI IMPARZIALITA’ dell’azione amministrativa</a:t>
            </a:r>
          </a:p>
          <a:p>
            <a:pPr marL="285750" indent="-285750">
              <a:buFont typeface="Arial" panose="020B0604020202020204" pitchFamily="34" charset="0"/>
              <a:buChar char="•"/>
            </a:pPr>
            <a:r>
              <a:rPr lang="it-IT" sz="2000" dirty="0">
                <a:latin typeface="Bahnschrift Light SemiCondensed" panose="020B0502040204020203" pitchFamily="34" charset="0"/>
              </a:rPr>
              <a:t>Se non gestito, genera sfiducia nel Principale delegante</a:t>
            </a:r>
          </a:p>
          <a:p>
            <a:pPr marL="285750" indent="-285750">
              <a:buFont typeface="Arial" panose="020B0604020202020204" pitchFamily="34" charset="0"/>
              <a:buChar char="•"/>
            </a:pPr>
            <a:r>
              <a:rPr lang="it-IT" sz="2000" dirty="0">
                <a:latin typeface="Bahnschrift Light SemiCondensed" panose="020B0502040204020203" pitchFamily="34" charset="0"/>
              </a:rPr>
              <a:t>Il conflitto di interessi APPARENTE è vincolato al «punto di vista» del Principale delegante, che è un punto di vista esterno</a:t>
            </a:r>
          </a:p>
          <a:p>
            <a:pPr marL="285750" indent="-285750">
              <a:buFont typeface="Arial" panose="020B0604020202020204" pitchFamily="34" charset="0"/>
              <a:buChar char="•"/>
            </a:pPr>
            <a:r>
              <a:rPr lang="it-IT" sz="2000" dirty="0">
                <a:latin typeface="Bahnschrift Light SemiCondensed" panose="020B0502040204020203" pitchFamily="34" charset="0"/>
              </a:rPr>
              <a:t>Il conflitto di interessi APPARENTE potrebbe anche essere INFONDATO: il Principale delegante infatti, non avendo tutte le informazioni, può interpretare in modo errato l’operato dei soggetti delegati</a:t>
            </a:r>
          </a:p>
        </p:txBody>
      </p:sp>
      <p:sp>
        <p:nvSpPr>
          <p:cNvPr id="19" name="Titolo 1"/>
          <p:cNvSpPr txBox="1">
            <a:spLocks/>
          </p:cNvSpPr>
          <p:nvPr/>
        </p:nvSpPr>
        <p:spPr>
          <a:xfrm>
            <a:off x="4041972" y="424983"/>
            <a:ext cx="6847877" cy="8250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C00000"/>
                </a:solidFill>
                <a:latin typeface="Bahnschrift SemiBold Condensed"/>
              </a:rPr>
              <a:t>Conflitto di interessi APPARENTE (2)</a:t>
            </a:r>
            <a:endParaRPr lang="it-IT" dirty="0">
              <a:solidFill>
                <a:prstClr val="black"/>
              </a:solidFill>
              <a:latin typeface="Bahnschrift SemiBold Condensed"/>
            </a:endParaRPr>
          </a:p>
        </p:txBody>
      </p:sp>
      <p:sp>
        <p:nvSpPr>
          <p:cNvPr id="20" name="Rettangolo 19"/>
          <p:cNvSpPr/>
          <p:nvPr/>
        </p:nvSpPr>
        <p:spPr>
          <a:xfrm>
            <a:off x="497190" y="424983"/>
            <a:ext cx="3365768" cy="4157324"/>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24" name="Rettangolo 23"/>
          <p:cNvSpPr/>
          <p:nvPr/>
        </p:nvSpPr>
        <p:spPr>
          <a:xfrm>
            <a:off x="2750602" y="1504581"/>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5" name="CasellaDiTesto 24"/>
          <p:cNvSpPr txBox="1"/>
          <p:nvPr/>
        </p:nvSpPr>
        <p:spPr>
          <a:xfrm>
            <a:off x="3862958" y="4801297"/>
            <a:ext cx="4896544" cy="1323439"/>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it-IT" sz="2000" u="sng" dirty="0">
                <a:latin typeface="Bahnschrift Light SemiCondensed" panose="020B0502040204020203" pitchFamily="34" charset="0"/>
              </a:rPr>
              <a:t>I soggetti delegati (Principali delegati e Agenti) DEVONO aiutare il Principale delegante ad interpretare correttamente il proprio operato</a:t>
            </a:r>
          </a:p>
        </p:txBody>
      </p:sp>
    </p:spTree>
    <p:extLst>
      <p:ext uri="{BB962C8B-B14F-4D97-AF65-F5344CB8AC3E}">
        <p14:creationId xmlns:p14="http://schemas.microsoft.com/office/powerpoint/2010/main" val="364020691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566071E-ACEF-410B-B07A-AFB921CB279D}"/>
              </a:ext>
            </a:extLst>
          </p:cNvPr>
          <p:cNvSpPr txBox="1">
            <a:spLocks/>
          </p:cNvSpPr>
          <p:nvPr/>
        </p:nvSpPr>
        <p:spPr>
          <a:xfrm>
            <a:off x="1918742" y="170585"/>
            <a:ext cx="7569616" cy="8250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C00000"/>
                </a:solidFill>
                <a:latin typeface="Bahnschrift SemiBold Condensed"/>
              </a:rPr>
              <a:t>CONFLITTI, CONVERGENZE E CORRUZIONE</a:t>
            </a:r>
            <a:endParaRPr lang="it-IT" dirty="0">
              <a:solidFill>
                <a:prstClr val="black"/>
              </a:solidFill>
              <a:latin typeface="Bahnschrift SemiBold Condensed"/>
            </a:endParaRPr>
          </a:p>
        </p:txBody>
      </p:sp>
      <p:sp>
        <p:nvSpPr>
          <p:cNvPr id="13" name="CasellaDiTesto 12">
            <a:extLst>
              <a:ext uri="{FF2B5EF4-FFF2-40B4-BE49-F238E27FC236}">
                <a16:creationId xmlns:a16="http://schemas.microsoft.com/office/drawing/2014/main" xmlns="" id="{9061D11D-A191-4899-93E9-C42BD8EA8FF5}"/>
              </a:ext>
            </a:extLst>
          </p:cNvPr>
          <p:cNvSpPr txBox="1"/>
          <p:nvPr/>
        </p:nvSpPr>
        <p:spPr>
          <a:xfrm>
            <a:off x="9407574" y="6079049"/>
            <a:ext cx="2448272" cy="430887"/>
          </a:xfrm>
          <a:prstGeom prst="rect">
            <a:avLst/>
          </a:prstGeom>
          <a:noFill/>
        </p:spPr>
        <p:txBody>
          <a:bodyPr wrap="square" rtlCol="0">
            <a:spAutoFit/>
          </a:bodyPr>
          <a:lstStyle/>
          <a:p>
            <a:pPr algn="ctr"/>
            <a:r>
              <a:rPr lang="it-IT" dirty="0">
                <a:latin typeface="Bahnschrift SemiCondensed" panose="020B0502040204020203" pitchFamily="34" charset="0"/>
              </a:rPr>
              <a:t>CDI di ABRAMO</a:t>
            </a:r>
          </a:p>
        </p:txBody>
      </p:sp>
      <p:pic>
        <p:nvPicPr>
          <p:cNvPr id="14" name="Immagine 13">
            <a:extLst>
              <a:ext uri="{FF2B5EF4-FFF2-40B4-BE49-F238E27FC236}">
                <a16:creationId xmlns:a16="http://schemas.microsoft.com/office/drawing/2014/main" xmlns="" id="{D3A33BC4-98BE-411F-8B92-F8A545ED69CB}"/>
              </a:ext>
            </a:extLst>
          </p:cNvPr>
          <p:cNvPicPr>
            <a:picLocks noChangeAspect="1"/>
          </p:cNvPicPr>
          <p:nvPr/>
        </p:nvPicPr>
        <p:blipFill rotWithShape="1">
          <a:blip r:embed="rId2"/>
          <a:srcRect r="44566" b="17164"/>
          <a:stretch/>
        </p:blipFill>
        <p:spPr>
          <a:xfrm>
            <a:off x="9587898" y="3712256"/>
            <a:ext cx="2087623" cy="2336676"/>
          </a:xfrm>
          <a:prstGeom prst="rect">
            <a:avLst/>
          </a:prstGeom>
          <a:effectLst>
            <a:outerShdw blurRad="50800" dist="38100" dir="2700000" algn="tl" rotWithShape="0">
              <a:prstClr val="black">
                <a:alpha val="40000"/>
              </a:prstClr>
            </a:outerShdw>
          </a:effectLst>
        </p:spPr>
      </p:pic>
      <p:sp>
        <p:nvSpPr>
          <p:cNvPr id="15" name="CasellaDiTesto 14">
            <a:extLst>
              <a:ext uri="{FF2B5EF4-FFF2-40B4-BE49-F238E27FC236}">
                <a16:creationId xmlns:a16="http://schemas.microsoft.com/office/drawing/2014/main" xmlns="" id="{03E5DDDA-1F6E-4AF1-A95D-F482E5ABB1B3}"/>
              </a:ext>
            </a:extLst>
          </p:cNvPr>
          <p:cNvSpPr txBox="1"/>
          <p:nvPr/>
        </p:nvSpPr>
        <p:spPr>
          <a:xfrm>
            <a:off x="9388817" y="2782302"/>
            <a:ext cx="2448272" cy="430887"/>
          </a:xfrm>
          <a:prstGeom prst="rect">
            <a:avLst/>
          </a:prstGeom>
          <a:noFill/>
        </p:spPr>
        <p:txBody>
          <a:bodyPr wrap="square" rtlCol="0">
            <a:spAutoFit/>
          </a:bodyPr>
          <a:lstStyle/>
          <a:p>
            <a:pPr algn="ctr"/>
            <a:r>
              <a:rPr lang="it-IT" dirty="0">
                <a:latin typeface="Bahnschrift SemiCondensed" panose="020B0502040204020203" pitchFamily="34" charset="0"/>
              </a:rPr>
              <a:t>CDI di ANTIGONE</a:t>
            </a:r>
          </a:p>
        </p:txBody>
      </p:sp>
      <p:pic>
        <p:nvPicPr>
          <p:cNvPr id="16" name="Immagine 15">
            <a:extLst>
              <a:ext uri="{FF2B5EF4-FFF2-40B4-BE49-F238E27FC236}">
                <a16:creationId xmlns:a16="http://schemas.microsoft.com/office/drawing/2014/main" xmlns="" id="{13D7B32C-F2EC-4444-A650-EE0F848C2389}"/>
              </a:ext>
            </a:extLst>
          </p:cNvPr>
          <p:cNvPicPr>
            <a:picLocks noChangeAspect="1"/>
          </p:cNvPicPr>
          <p:nvPr/>
        </p:nvPicPr>
        <p:blipFill>
          <a:blip r:embed="rId3"/>
          <a:stretch>
            <a:fillRect/>
          </a:stretch>
        </p:blipFill>
        <p:spPr>
          <a:xfrm>
            <a:off x="9587898" y="218390"/>
            <a:ext cx="2085853" cy="2594345"/>
          </a:xfrm>
          <a:prstGeom prst="rect">
            <a:avLst/>
          </a:prstGeom>
          <a:effectLst>
            <a:outerShdw blurRad="50800" dist="38100" dir="2700000" algn="tl" rotWithShape="0">
              <a:prstClr val="black">
                <a:alpha val="40000"/>
              </a:prstClr>
            </a:outerShdw>
          </a:effectLst>
        </p:spPr>
      </p:pic>
      <p:sp>
        <p:nvSpPr>
          <p:cNvPr id="17" name="CasellaDiTesto 16">
            <a:extLst>
              <a:ext uri="{FF2B5EF4-FFF2-40B4-BE49-F238E27FC236}">
                <a16:creationId xmlns:a16="http://schemas.microsoft.com/office/drawing/2014/main" xmlns="" id="{3F99AE5F-E0C3-470D-95F5-EE45BC7FBD45}"/>
              </a:ext>
            </a:extLst>
          </p:cNvPr>
          <p:cNvSpPr txBox="1"/>
          <p:nvPr/>
        </p:nvSpPr>
        <p:spPr>
          <a:xfrm>
            <a:off x="127319" y="6048932"/>
            <a:ext cx="2088233" cy="430887"/>
          </a:xfrm>
          <a:prstGeom prst="rect">
            <a:avLst/>
          </a:prstGeom>
          <a:noFill/>
        </p:spPr>
        <p:txBody>
          <a:bodyPr wrap="square" rtlCol="0">
            <a:spAutoFit/>
          </a:bodyPr>
          <a:lstStyle/>
          <a:p>
            <a:pPr algn="ctr"/>
            <a:r>
              <a:rPr lang="it-IT" dirty="0">
                <a:latin typeface="Bahnschrift SemiCondensed" panose="020B0502040204020203" pitchFamily="34" charset="0"/>
              </a:rPr>
              <a:t>CDI di LUTERO</a:t>
            </a:r>
          </a:p>
        </p:txBody>
      </p:sp>
      <p:pic>
        <p:nvPicPr>
          <p:cNvPr id="19" name="Immagine 18">
            <a:extLst>
              <a:ext uri="{FF2B5EF4-FFF2-40B4-BE49-F238E27FC236}">
                <a16:creationId xmlns:a16="http://schemas.microsoft.com/office/drawing/2014/main" xmlns="" id="{DA16188A-3FB8-4BCC-8F3C-8A1E9C309364}"/>
              </a:ext>
            </a:extLst>
          </p:cNvPr>
          <p:cNvPicPr>
            <a:picLocks noChangeAspect="1"/>
          </p:cNvPicPr>
          <p:nvPr/>
        </p:nvPicPr>
        <p:blipFill rotWithShape="1">
          <a:blip r:embed="rId4"/>
          <a:srcRect t="-1" b="28565"/>
          <a:stretch/>
        </p:blipFill>
        <p:spPr>
          <a:xfrm>
            <a:off x="216037" y="3829193"/>
            <a:ext cx="1917980" cy="2178338"/>
          </a:xfrm>
          <a:prstGeom prst="rect">
            <a:avLst/>
          </a:prstGeom>
          <a:effectLst>
            <a:outerShdw blurRad="50800" dist="38100" dir="2700000" algn="tl" rotWithShape="0">
              <a:prstClr val="black">
                <a:alpha val="40000"/>
              </a:prstClr>
            </a:outerShdw>
          </a:effectLst>
        </p:spPr>
      </p:pic>
      <p:pic>
        <p:nvPicPr>
          <p:cNvPr id="21" name="Immagine 20">
            <a:extLst>
              <a:ext uri="{FF2B5EF4-FFF2-40B4-BE49-F238E27FC236}">
                <a16:creationId xmlns:a16="http://schemas.microsoft.com/office/drawing/2014/main" xmlns="" id="{9A2D2B17-E361-40D7-AFC0-20468BBFB909}"/>
              </a:ext>
            </a:extLst>
          </p:cNvPr>
          <p:cNvPicPr>
            <a:picLocks noChangeAspect="1"/>
          </p:cNvPicPr>
          <p:nvPr/>
        </p:nvPicPr>
        <p:blipFill rotWithShape="1">
          <a:blip r:embed="rId5"/>
          <a:srcRect b="6390"/>
          <a:stretch/>
        </p:blipFill>
        <p:spPr>
          <a:xfrm>
            <a:off x="88809" y="921002"/>
            <a:ext cx="2076450" cy="2068585"/>
          </a:xfrm>
          <a:prstGeom prst="rect">
            <a:avLst/>
          </a:prstGeom>
        </p:spPr>
      </p:pic>
      <p:sp>
        <p:nvSpPr>
          <p:cNvPr id="22" name="CasellaDiTesto 21">
            <a:extLst>
              <a:ext uri="{FF2B5EF4-FFF2-40B4-BE49-F238E27FC236}">
                <a16:creationId xmlns:a16="http://schemas.microsoft.com/office/drawing/2014/main" xmlns="" id="{9D351396-7991-4252-8281-F2CA74A53195}"/>
              </a:ext>
            </a:extLst>
          </p:cNvPr>
          <p:cNvSpPr txBox="1"/>
          <p:nvPr/>
        </p:nvSpPr>
        <p:spPr>
          <a:xfrm>
            <a:off x="168585" y="3030395"/>
            <a:ext cx="2088233" cy="369332"/>
          </a:xfrm>
          <a:prstGeom prst="rect">
            <a:avLst/>
          </a:prstGeom>
          <a:noFill/>
        </p:spPr>
        <p:txBody>
          <a:bodyPr wrap="square" rtlCol="0">
            <a:spAutoFit/>
          </a:bodyPr>
          <a:lstStyle/>
          <a:p>
            <a:pPr algn="ctr"/>
            <a:r>
              <a:rPr lang="it-IT" sz="1800" dirty="0">
                <a:latin typeface="Bahnschrift SemiCondensed" panose="020B0502040204020203" pitchFamily="34" charset="0"/>
              </a:rPr>
              <a:t>CDI del CHUPACABRA</a:t>
            </a:r>
          </a:p>
        </p:txBody>
      </p:sp>
      <p:sp>
        <p:nvSpPr>
          <p:cNvPr id="23" name="CasellaDiTesto 22">
            <a:extLst>
              <a:ext uri="{FF2B5EF4-FFF2-40B4-BE49-F238E27FC236}">
                <a16:creationId xmlns:a16="http://schemas.microsoft.com/office/drawing/2014/main" xmlns="" id="{EDEEEBD5-2B4C-43ED-B9AF-4313D3495531}"/>
              </a:ext>
            </a:extLst>
          </p:cNvPr>
          <p:cNvSpPr txBox="1"/>
          <p:nvPr/>
        </p:nvSpPr>
        <p:spPr>
          <a:xfrm>
            <a:off x="2342985" y="2264306"/>
            <a:ext cx="6992581" cy="2677656"/>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sz="2800" i="1" dirty="0">
                <a:solidFill>
                  <a:schemeClr val="tx1"/>
                </a:solidFill>
                <a:latin typeface="Bahnschrift SemiCondensed" panose="020B0502040204020203" pitchFamily="34" charset="0"/>
              </a:rPr>
              <a:t>Agenti e Principali delegati, con le loro decisioni, con le loro attività  e  con il modo in cui gestiscono le informazioni, possono orientare gli interessi primari e secondari e generare situazioni complesse in cui i diversi tipi di conflitto di interessi si sommano tra loro.</a:t>
            </a:r>
          </a:p>
        </p:txBody>
      </p:sp>
    </p:spTree>
    <p:extLst>
      <p:ext uri="{BB962C8B-B14F-4D97-AF65-F5344CB8AC3E}">
        <p14:creationId xmlns:p14="http://schemas.microsoft.com/office/powerpoint/2010/main" val="222454008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a16="http://schemas.microsoft.com/office/drawing/2014/main" xmlns="" id="{9061D11D-A191-4899-93E9-C42BD8EA8FF5}"/>
              </a:ext>
            </a:extLst>
          </p:cNvPr>
          <p:cNvSpPr txBox="1"/>
          <p:nvPr/>
        </p:nvSpPr>
        <p:spPr>
          <a:xfrm>
            <a:off x="9407574" y="6079049"/>
            <a:ext cx="2448272" cy="430887"/>
          </a:xfrm>
          <a:prstGeom prst="rect">
            <a:avLst/>
          </a:prstGeom>
          <a:noFill/>
        </p:spPr>
        <p:txBody>
          <a:bodyPr wrap="square" rtlCol="0">
            <a:spAutoFit/>
          </a:bodyPr>
          <a:lstStyle/>
          <a:p>
            <a:pPr algn="ctr"/>
            <a:r>
              <a:rPr lang="it-IT" dirty="0">
                <a:latin typeface="Bahnschrift SemiCondensed" panose="020B0502040204020203" pitchFamily="34" charset="0"/>
              </a:rPr>
              <a:t>CDI di ABRAMO</a:t>
            </a:r>
          </a:p>
        </p:txBody>
      </p:sp>
      <p:pic>
        <p:nvPicPr>
          <p:cNvPr id="14" name="Immagine 13">
            <a:extLst>
              <a:ext uri="{FF2B5EF4-FFF2-40B4-BE49-F238E27FC236}">
                <a16:creationId xmlns:a16="http://schemas.microsoft.com/office/drawing/2014/main" xmlns="" id="{D3A33BC4-98BE-411F-8B92-F8A545ED69CB}"/>
              </a:ext>
            </a:extLst>
          </p:cNvPr>
          <p:cNvPicPr>
            <a:picLocks noChangeAspect="1"/>
          </p:cNvPicPr>
          <p:nvPr/>
        </p:nvPicPr>
        <p:blipFill rotWithShape="1">
          <a:blip r:embed="rId2"/>
          <a:srcRect r="44566" b="17164"/>
          <a:stretch/>
        </p:blipFill>
        <p:spPr>
          <a:xfrm>
            <a:off x="9587898" y="3712256"/>
            <a:ext cx="2087623" cy="2336676"/>
          </a:xfrm>
          <a:prstGeom prst="rect">
            <a:avLst/>
          </a:prstGeom>
          <a:effectLst>
            <a:outerShdw blurRad="50800" dist="38100" dir="2700000" algn="tl" rotWithShape="0">
              <a:prstClr val="black">
                <a:alpha val="40000"/>
              </a:prstClr>
            </a:outerShdw>
          </a:effectLst>
        </p:spPr>
      </p:pic>
      <p:sp>
        <p:nvSpPr>
          <p:cNvPr id="15" name="CasellaDiTesto 14">
            <a:extLst>
              <a:ext uri="{FF2B5EF4-FFF2-40B4-BE49-F238E27FC236}">
                <a16:creationId xmlns:a16="http://schemas.microsoft.com/office/drawing/2014/main" xmlns="" id="{03E5DDDA-1F6E-4AF1-A95D-F482E5ABB1B3}"/>
              </a:ext>
            </a:extLst>
          </p:cNvPr>
          <p:cNvSpPr txBox="1"/>
          <p:nvPr/>
        </p:nvSpPr>
        <p:spPr>
          <a:xfrm>
            <a:off x="9388817" y="2782302"/>
            <a:ext cx="2448272" cy="430887"/>
          </a:xfrm>
          <a:prstGeom prst="rect">
            <a:avLst/>
          </a:prstGeom>
          <a:noFill/>
        </p:spPr>
        <p:txBody>
          <a:bodyPr wrap="square" rtlCol="0">
            <a:spAutoFit/>
          </a:bodyPr>
          <a:lstStyle/>
          <a:p>
            <a:pPr algn="ctr"/>
            <a:r>
              <a:rPr lang="it-IT" dirty="0">
                <a:latin typeface="Bahnschrift SemiCondensed" panose="020B0502040204020203" pitchFamily="34" charset="0"/>
              </a:rPr>
              <a:t>CDI di ANTIGONE</a:t>
            </a:r>
          </a:p>
        </p:txBody>
      </p:sp>
      <p:pic>
        <p:nvPicPr>
          <p:cNvPr id="16" name="Immagine 15">
            <a:extLst>
              <a:ext uri="{FF2B5EF4-FFF2-40B4-BE49-F238E27FC236}">
                <a16:creationId xmlns:a16="http://schemas.microsoft.com/office/drawing/2014/main" xmlns="" id="{13D7B32C-F2EC-4444-A650-EE0F848C2389}"/>
              </a:ext>
            </a:extLst>
          </p:cNvPr>
          <p:cNvPicPr>
            <a:picLocks noChangeAspect="1"/>
          </p:cNvPicPr>
          <p:nvPr/>
        </p:nvPicPr>
        <p:blipFill>
          <a:blip r:embed="rId3"/>
          <a:stretch>
            <a:fillRect/>
          </a:stretch>
        </p:blipFill>
        <p:spPr>
          <a:xfrm>
            <a:off x="9587898" y="218390"/>
            <a:ext cx="2085853" cy="2594345"/>
          </a:xfrm>
          <a:prstGeom prst="rect">
            <a:avLst/>
          </a:prstGeom>
          <a:effectLst>
            <a:outerShdw blurRad="50800" dist="38100" dir="2700000" algn="tl" rotWithShape="0">
              <a:prstClr val="black">
                <a:alpha val="40000"/>
              </a:prstClr>
            </a:outerShdw>
          </a:effectLst>
        </p:spPr>
      </p:pic>
      <p:sp>
        <p:nvSpPr>
          <p:cNvPr id="17" name="CasellaDiTesto 16">
            <a:extLst>
              <a:ext uri="{FF2B5EF4-FFF2-40B4-BE49-F238E27FC236}">
                <a16:creationId xmlns:a16="http://schemas.microsoft.com/office/drawing/2014/main" xmlns="" id="{3F99AE5F-E0C3-470D-95F5-EE45BC7FBD45}"/>
              </a:ext>
            </a:extLst>
          </p:cNvPr>
          <p:cNvSpPr txBox="1"/>
          <p:nvPr/>
        </p:nvSpPr>
        <p:spPr>
          <a:xfrm>
            <a:off x="127319" y="6048932"/>
            <a:ext cx="2088233" cy="430887"/>
          </a:xfrm>
          <a:prstGeom prst="rect">
            <a:avLst/>
          </a:prstGeom>
          <a:noFill/>
        </p:spPr>
        <p:txBody>
          <a:bodyPr wrap="square" rtlCol="0">
            <a:spAutoFit/>
          </a:bodyPr>
          <a:lstStyle/>
          <a:p>
            <a:pPr algn="ctr"/>
            <a:r>
              <a:rPr lang="it-IT" dirty="0">
                <a:latin typeface="Bahnschrift SemiCondensed" panose="020B0502040204020203" pitchFamily="34" charset="0"/>
              </a:rPr>
              <a:t>CDI di LUTERO</a:t>
            </a:r>
          </a:p>
        </p:txBody>
      </p:sp>
      <p:pic>
        <p:nvPicPr>
          <p:cNvPr id="19" name="Immagine 18">
            <a:extLst>
              <a:ext uri="{FF2B5EF4-FFF2-40B4-BE49-F238E27FC236}">
                <a16:creationId xmlns:a16="http://schemas.microsoft.com/office/drawing/2014/main" xmlns="" id="{DA16188A-3FB8-4BCC-8F3C-8A1E9C309364}"/>
              </a:ext>
            </a:extLst>
          </p:cNvPr>
          <p:cNvPicPr>
            <a:picLocks noChangeAspect="1"/>
          </p:cNvPicPr>
          <p:nvPr/>
        </p:nvPicPr>
        <p:blipFill rotWithShape="1">
          <a:blip r:embed="rId4"/>
          <a:srcRect t="-1" b="28565"/>
          <a:stretch/>
        </p:blipFill>
        <p:spPr>
          <a:xfrm>
            <a:off x="216037" y="3829193"/>
            <a:ext cx="1917980" cy="2178338"/>
          </a:xfrm>
          <a:prstGeom prst="rect">
            <a:avLst/>
          </a:prstGeom>
          <a:effectLst>
            <a:outerShdw blurRad="50800" dist="38100" dir="2700000" algn="tl" rotWithShape="0">
              <a:prstClr val="black">
                <a:alpha val="40000"/>
              </a:prstClr>
            </a:outerShdw>
          </a:effectLst>
        </p:spPr>
      </p:pic>
      <p:pic>
        <p:nvPicPr>
          <p:cNvPr id="21" name="Immagine 20">
            <a:extLst>
              <a:ext uri="{FF2B5EF4-FFF2-40B4-BE49-F238E27FC236}">
                <a16:creationId xmlns:a16="http://schemas.microsoft.com/office/drawing/2014/main" xmlns="" id="{9A2D2B17-E361-40D7-AFC0-20468BBFB909}"/>
              </a:ext>
            </a:extLst>
          </p:cNvPr>
          <p:cNvPicPr>
            <a:picLocks noChangeAspect="1"/>
          </p:cNvPicPr>
          <p:nvPr/>
        </p:nvPicPr>
        <p:blipFill rotWithShape="1">
          <a:blip r:embed="rId5"/>
          <a:srcRect b="6390"/>
          <a:stretch/>
        </p:blipFill>
        <p:spPr>
          <a:xfrm>
            <a:off x="88809" y="921002"/>
            <a:ext cx="2076450" cy="2068585"/>
          </a:xfrm>
          <a:prstGeom prst="rect">
            <a:avLst/>
          </a:prstGeom>
        </p:spPr>
      </p:pic>
      <p:sp>
        <p:nvSpPr>
          <p:cNvPr id="22" name="CasellaDiTesto 21">
            <a:extLst>
              <a:ext uri="{FF2B5EF4-FFF2-40B4-BE49-F238E27FC236}">
                <a16:creationId xmlns:a16="http://schemas.microsoft.com/office/drawing/2014/main" xmlns="" id="{9D351396-7991-4252-8281-F2CA74A53195}"/>
              </a:ext>
            </a:extLst>
          </p:cNvPr>
          <p:cNvSpPr txBox="1"/>
          <p:nvPr/>
        </p:nvSpPr>
        <p:spPr>
          <a:xfrm>
            <a:off x="168585" y="3030395"/>
            <a:ext cx="2088233" cy="369332"/>
          </a:xfrm>
          <a:prstGeom prst="rect">
            <a:avLst/>
          </a:prstGeom>
          <a:noFill/>
        </p:spPr>
        <p:txBody>
          <a:bodyPr wrap="square" rtlCol="0">
            <a:spAutoFit/>
          </a:bodyPr>
          <a:lstStyle/>
          <a:p>
            <a:pPr algn="ctr"/>
            <a:r>
              <a:rPr lang="it-IT" sz="1800" dirty="0">
                <a:latin typeface="Bahnschrift SemiCondensed" panose="020B0502040204020203" pitchFamily="34" charset="0"/>
              </a:rPr>
              <a:t>CDI del CHUPACABRA</a:t>
            </a:r>
          </a:p>
        </p:txBody>
      </p:sp>
      <p:sp>
        <p:nvSpPr>
          <p:cNvPr id="23" name="CasellaDiTesto 22">
            <a:extLst>
              <a:ext uri="{FF2B5EF4-FFF2-40B4-BE49-F238E27FC236}">
                <a16:creationId xmlns:a16="http://schemas.microsoft.com/office/drawing/2014/main" xmlns="" id="{EDEEEBD5-2B4C-43ED-B9AF-4313D3495531}"/>
              </a:ext>
            </a:extLst>
          </p:cNvPr>
          <p:cNvSpPr txBox="1"/>
          <p:nvPr/>
        </p:nvSpPr>
        <p:spPr>
          <a:xfrm>
            <a:off x="2342985" y="2263145"/>
            <a:ext cx="6992581" cy="2677656"/>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sz="2800" i="1" dirty="0">
                <a:solidFill>
                  <a:schemeClr val="tx1"/>
                </a:solidFill>
                <a:latin typeface="Bahnschrift SemiCondensed" panose="020B0502040204020203" pitchFamily="34" charset="0"/>
              </a:rPr>
              <a:t>E in alcuni casi si possono generare delle situazioni di convergenza di interessi, apparentemente vantaggiose per gli interessi in gioco, che tuttavia risolvono i conflitti tra gli interessi a discapito degli interessi primari ... E che favoriscono l’azzardo morale e la corruzione </a:t>
            </a:r>
          </a:p>
        </p:txBody>
      </p:sp>
      <p:sp>
        <p:nvSpPr>
          <p:cNvPr id="24" name="Titolo 1">
            <a:extLst>
              <a:ext uri="{FF2B5EF4-FFF2-40B4-BE49-F238E27FC236}">
                <a16:creationId xmlns:a16="http://schemas.microsoft.com/office/drawing/2014/main" xmlns="" id="{4566071E-ACEF-410B-B07A-AFB921CB279D}"/>
              </a:ext>
            </a:extLst>
          </p:cNvPr>
          <p:cNvSpPr txBox="1">
            <a:spLocks/>
          </p:cNvSpPr>
          <p:nvPr/>
        </p:nvSpPr>
        <p:spPr>
          <a:xfrm>
            <a:off x="1918742" y="170585"/>
            <a:ext cx="7569616" cy="8250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C00000"/>
                </a:solidFill>
                <a:latin typeface="Bahnschrift SemiBold Condensed"/>
              </a:rPr>
              <a:t>CONFLITTI, CONVERGENZE E CORRUZIONE</a:t>
            </a:r>
            <a:endParaRPr lang="it-IT" dirty="0">
              <a:solidFill>
                <a:prstClr val="black"/>
              </a:solidFill>
              <a:latin typeface="Bahnschrift SemiBold Condensed"/>
            </a:endParaRPr>
          </a:p>
        </p:txBody>
      </p:sp>
    </p:spTree>
    <p:extLst>
      <p:ext uri="{BB962C8B-B14F-4D97-AF65-F5344CB8AC3E}">
        <p14:creationId xmlns:p14="http://schemas.microsoft.com/office/powerpoint/2010/main" val="8155497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426379" y="768305"/>
            <a:ext cx="4276261" cy="300043"/>
          </a:xfrm>
          <a:prstGeom prst="rect">
            <a:avLst/>
          </a:prstGeom>
          <a:effectLst>
            <a:glow rad="1397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1350" b="1" dirty="0">
                <a:solidFill>
                  <a:srgbClr val="800000"/>
                </a:solidFill>
                <a:latin typeface="Arial Narrow" panose="020B0606020202030204" pitchFamily="34" charset="0"/>
              </a:rPr>
              <a:t>La definizione di conflitto di interessi di ANAC nel PNA 2019</a:t>
            </a:r>
          </a:p>
        </p:txBody>
      </p:sp>
      <p:sp>
        <p:nvSpPr>
          <p:cNvPr id="2" name="CasellaDiTesto 1">
            <a:extLst>
              <a:ext uri="{FF2B5EF4-FFF2-40B4-BE49-F238E27FC236}">
                <a16:creationId xmlns:a16="http://schemas.microsoft.com/office/drawing/2014/main" xmlns="" id="{629E3DCF-B743-40A5-82C0-F03E87012A25}"/>
              </a:ext>
            </a:extLst>
          </p:cNvPr>
          <p:cNvSpPr txBox="1"/>
          <p:nvPr/>
        </p:nvSpPr>
        <p:spPr>
          <a:xfrm>
            <a:off x="2046248" y="1491236"/>
            <a:ext cx="6154110" cy="3046591"/>
          </a:xfrm>
          <a:prstGeom prst="rect">
            <a:avLst/>
          </a:prstGeom>
          <a:noFill/>
        </p:spPr>
        <p:txBody>
          <a:bodyPr wrap="square" rtlCol="0">
            <a:spAutoFit/>
          </a:bodyPr>
          <a:lstStyle/>
          <a:p>
            <a:pPr marL="285721" indent="-285721">
              <a:buFont typeface="Arial" panose="020B0604020202020204" pitchFamily="34" charset="0"/>
              <a:buChar char="•"/>
            </a:pPr>
            <a:r>
              <a:rPr lang="it-IT" sz="1600" b="1" i="1" dirty="0">
                <a:latin typeface="Arial Narrow" panose="020B0606020202030204" pitchFamily="34" charset="0"/>
              </a:rPr>
              <a:t>Occorre tener presente che le disposizioni sul conflitto di interessi, nel prosieguo specificate, fanno riferimento a un’</a:t>
            </a:r>
            <a:r>
              <a:rPr lang="it-IT" sz="1600" b="1" i="1" dirty="0">
                <a:solidFill>
                  <a:srgbClr val="FF0000"/>
                </a:solidFill>
                <a:latin typeface="Arial Narrow" panose="020B0606020202030204" pitchFamily="34" charset="0"/>
              </a:rPr>
              <a:t>accezione ampia </a:t>
            </a:r>
            <a:r>
              <a:rPr lang="it-IT" sz="1600" b="1" i="1" dirty="0">
                <a:latin typeface="Arial Narrow" panose="020B0606020202030204" pitchFamily="34" charset="0"/>
              </a:rPr>
              <a:t>attribuendo rilievo a </a:t>
            </a:r>
            <a:r>
              <a:rPr lang="it-IT" sz="1600" b="1" i="1" dirty="0">
                <a:solidFill>
                  <a:srgbClr val="FF0000"/>
                </a:solidFill>
                <a:latin typeface="Arial Narrow" panose="020B0606020202030204" pitchFamily="34" charset="0"/>
              </a:rPr>
              <a:t>qualsiasi posizione che potenzialmente possa minare il corretto agire amministrativo</a:t>
            </a:r>
            <a:r>
              <a:rPr lang="it-IT" sz="1600" b="1" i="1" dirty="0">
                <a:latin typeface="Arial Narrow" panose="020B0606020202030204" pitchFamily="34" charset="0"/>
              </a:rPr>
              <a:t> e compromettere, </a:t>
            </a:r>
            <a:r>
              <a:rPr lang="it-IT" sz="1600" b="1" i="1" dirty="0">
                <a:solidFill>
                  <a:srgbClr val="FF0000"/>
                </a:solidFill>
                <a:latin typeface="Arial Narrow" panose="020B0606020202030204" pitchFamily="34" charset="0"/>
              </a:rPr>
              <a:t>anche in astratto</a:t>
            </a:r>
            <a:r>
              <a:rPr lang="it-IT" sz="1600" b="1" i="1" dirty="0">
                <a:latin typeface="Arial Narrow" panose="020B0606020202030204" pitchFamily="34" charset="0"/>
              </a:rPr>
              <a:t>, l’imparzialità richiesta al dipendente pubblico nell’esercizio del potere decisionale. </a:t>
            </a:r>
          </a:p>
          <a:p>
            <a:pPr marL="285721" indent="-285721">
              <a:buFont typeface="Arial" panose="020B0604020202020204" pitchFamily="34" charset="0"/>
              <a:buChar char="•"/>
            </a:pPr>
            <a:r>
              <a:rPr lang="it-IT" sz="1600" b="1" i="1" dirty="0">
                <a:latin typeface="Arial Narrow" panose="020B0606020202030204" pitchFamily="34" charset="0"/>
              </a:rPr>
              <a:t>Pertanto alle situazioni palesi di </a:t>
            </a:r>
            <a:r>
              <a:rPr lang="it-IT" sz="1600" b="1" i="1" dirty="0">
                <a:solidFill>
                  <a:srgbClr val="FF0000"/>
                </a:solidFill>
                <a:latin typeface="Arial Narrow" panose="020B0606020202030204" pitchFamily="34" charset="0"/>
              </a:rPr>
              <a:t>conflitto di interessi reale e concreto</a:t>
            </a:r>
            <a:r>
              <a:rPr lang="it-IT" sz="1600" b="1" i="1" dirty="0">
                <a:latin typeface="Arial Narrow" panose="020B0606020202030204" pitchFamily="34" charset="0"/>
              </a:rPr>
              <a:t>, che sono quelle esplicitate all’art. 7 del d.P.R. n. 62 del 2013, si aggiungono quelle di </a:t>
            </a:r>
            <a:r>
              <a:rPr lang="it-IT" sz="1600" b="1" i="1" dirty="0">
                <a:solidFill>
                  <a:srgbClr val="FF0000"/>
                </a:solidFill>
                <a:latin typeface="Arial Narrow" panose="020B0606020202030204" pitchFamily="34" charset="0"/>
              </a:rPr>
              <a:t>potenziale conflitto</a:t>
            </a:r>
            <a:r>
              <a:rPr lang="it-IT" sz="1600" b="1" i="1" dirty="0">
                <a:latin typeface="Arial Narrow" panose="020B0606020202030204" pitchFamily="34" charset="0"/>
              </a:rPr>
              <a:t> che, seppure </a:t>
            </a:r>
            <a:r>
              <a:rPr lang="it-IT" sz="1600" b="1" i="1" dirty="0">
                <a:solidFill>
                  <a:srgbClr val="FF0000"/>
                </a:solidFill>
                <a:latin typeface="Arial Narrow" panose="020B0606020202030204" pitchFamily="34" charset="0"/>
              </a:rPr>
              <a:t>non tipizzate</a:t>
            </a:r>
            <a:r>
              <a:rPr lang="it-IT" sz="1600" b="1" i="1" dirty="0">
                <a:latin typeface="Arial Narrow" panose="020B0606020202030204" pitchFamily="34" charset="0"/>
              </a:rPr>
              <a:t>, potrebbero essere </a:t>
            </a:r>
            <a:r>
              <a:rPr lang="it-IT" sz="1600" b="1" i="1" dirty="0">
                <a:solidFill>
                  <a:srgbClr val="FF0000"/>
                </a:solidFill>
                <a:latin typeface="Arial Narrow" panose="020B0606020202030204" pitchFamily="34" charset="0"/>
              </a:rPr>
              <a:t>idonee a interferire con lo svolgimento dei doveri pubblici </a:t>
            </a:r>
            <a:r>
              <a:rPr lang="it-IT" sz="1600" b="1" i="1" dirty="0">
                <a:latin typeface="Arial Narrow" panose="020B0606020202030204" pitchFamily="34" charset="0"/>
              </a:rPr>
              <a:t>e inquinare </a:t>
            </a:r>
            <a:r>
              <a:rPr lang="it-IT" sz="1600" b="1" i="1" dirty="0">
                <a:solidFill>
                  <a:srgbClr val="FF0000"/>
                </a:solidFill>
                <a:latin typeface="Arial Narrow" panose="020B0606020202030204" pitchFamily="34" charset="0"/>
              </a:rPr>
              <a:t>l’imparzialità amministrativa </a:t>
            </a:r>
            <a:r>
              <a:rPr lang="it-IT" sz="1600" b="1" i="1" dirty="0">
                <a:latin typeface="Arial Narrow" panose="020B0606020202030204" pitchFamily="34" charset="0"/>
              </a:rPr>
              <a:t>o </a:t>
            </a:r>
            <a:r>
              <a:rPr lang="it-IT" sz="1600" b="1" i="1" dirty="0">
                <a:solidFill>
                  <a:srgbClr val="FF0000"/>
                </a:solidFill>
                <a:latin typeface="Arial Narrow" panose="020B0606020202030204" pitchFamily="34" charset="0"/>
              </a:rPr>
              <a:t>l’immagine imparziale</a:t>
            </a:r>
            <a:r>
              <a:rPr lang="it-IT" sz="1600" b="1" i="1" dirty="0">
                <a:latin typeface="Arial Narrow" panose="020B0606020202030204" pitchFamily="34" charset="0"/>
              </a:rPr>
              <a:t> del potere pubblico.</a:t>
            </a:r>
          </a:p>
        </p:txBody>
      </p:sp>
      <p:sp>
        <p:nvSpPr>
          <p:cNvPr id="3" name="Fumetto: rettangolo con angoli arrotondati 2">
            <a:extLst>
              <a:ext uri="{FF2B5EF4-FFF2-40B4-BE49-F238E27FC236}">
                <a16:creationId xmlns:a16="http://schemas.microsoft.com/office/drawing/2014/main" xmlns="" id="{A749B5FF-71AD-4BCD-B555-BF550B671E48}"/>
              </a:ext>
            </a:extLst>
          </p:cNvPr>
          <p:cNvSpPr/>
          <p:nvPr/>
        </p:nvSpPr>
        <p:spPr>
          <a:xfrm>
            <a:off x="7178516" y="4346073"/>
            <a:ext cx="3126994" cy="1229285"/>
          </a:xfrm>
          <a:prstGeom prst="wedgeRoundRectCallout">
            <a:avLst>
              <a:gd name="adj1" fmla="val -89117"/>
              <a:gd name="adj2" fmla="val -56875"/>
              <a:gd name="adj3" fmla="val 16667"/>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800" b="1" dirty="0">
                <a:latin typeface="Arial Narrow" panose="020B0606020202030204" pitchFamily="34" charset="0"/>
              </a:rPr>
              <a:t>EQUIDISTANZA DAGLI INTERESSI</a:t>
            </a:r>
          </a:p>
        </p:txBody>
      </p:sp>
      <p:sp>
        <p:nvSpPr>
          <p:cNvPr id="5" name="Fumetto: rettangolo con angoli arrotondati 4">
            <a:extLst>
              <a:ext uri="{FF2B5EF4-FFF2-40B4-BE49-F238E27FC236}">
                <a16:creationId xmlns:a16="http://schemas.microsoft.com/office/drawing/2014/main" xmlns="" id="{9E70FC88-5486-4194-9687-CB5AFA0AC580}"/>
              </a:ext>
            </a:extLst>
          </p:cNvPr>
          <p:cNvSpPr/>
          <p:nvPr/>
        </p:nvSpPr>
        <p:spPr>
          <a:xfrm>
            <a:off x="4051523" y="5378674"/>
            <a:ext cx="3126994" cy="1229285"/>
          </a:xfrm>
          <a:prstGeom prst="wedgeRoundRectCallout">
            <a:avLst>
              <a:gd name="adj1" fmla="val 38893"/>
              <a:gd name="adj2" fmla="val -142500"/>
              <a:gd name="adj3" fmla="val 16667"/>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800" b="1" dirty="0">
                <a:latin typeface="Arial Narrow" panose="020B0606020202030204" pitchFamily="34" charset="0"/>
              </a:rPr>
              <a:t>PERCEZIONE DI IMPARZIALITA’</a:t>
            </a:r>
          </a:p>
        </p:txBody>
      </p:sp>
      <p:pic>
        <p:nvPicPr>
          <p:cNvPr id="6" name="Immagine 5">
            <a:extLst>
              <a:ext uri="{FF2B5EF4-FFF2-40B4-BE49-F238E27FC236}">
                <a16:creationId xmlns:a16="http://schemas.microsoft.com/office/drawing/2014/main" xmlns="" id="{DEC57BDB-14FF-439E-9862-C0F162E2A56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flipH="1">
            <a:off x="2190800" y="4961406"/>
            <a:ext cx="990781" cy="1319636"/>
          </a:xfrm>
          <a:prstGeom prst="rect">
            <a:avLst/>
          </a:prstGeom>
        </p:spPr>
      </p:pic>
      <p:sp>
        <p:nvSpPr>
          <p:cNvPr id="4" name="Fumetto: ovale 3">
            <a:extLst>
              <a:ext uri="{FF2B5EF4-FFF2-40B4-BE49-F238E27FC236}">
                <a16:creationId xmlns:a16="http://schemas.microsoft.com/office/drawing/2014/main" xmlns="" id="{43B606D1-0FAE-4E72-841E-3E27C6940ED5}"/>
              </a:ext>
            </a:extLst>
          </p:cNvPr>
          <p:cNvSpPr/>
          <p:nvPr/>
        </p:nvSpPr>
        <p:spPr>
          <a:xfrm>
            <a:off x="3302422" y="4961407"/>
            <a:ext cx="1820879" cy="613951"/>
          </a:xfrm>
          <a:prstGeom prst="wedgeEllipseCallout">
            <a:avLst>
              <a:gd name="adj1" fmla="val -69978"/>
              <a:gd name="adj2" fmla="val -507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100" b="1" dirty="0">
                <a:latin typeface="Arial Narrow" panose="020B0606020202030204" pitchFamily="34" charset="0"/>
              </a:rPr>
              <a:t>…essere come la moglie di Cesare</a:t>
            </a:r>
          </a:p>
        </p:txBody>
      </p:sp>
      <p:pic>
        <p:nvPicPr>
          <p:cNvPr id="8" name="Immagine 7">
            <a:extLst>
              <a:ext uri="{FF2B5EF4-FFF2-40B4-BE49-F238E27FC236}">
                <a16:creationId xmlns:a16="http://schemas.microsoft.com/office/drawing/2014/main" xmlns="" id="{0C55BD21-8B84-4170-8A63-0C55DD75E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5215" y="5734050"/>
            <a:ext cx="4514850" cy="1009650"/>
          </a:xfrm>
          <a:prstGeom prst="rect">
            <a:avLst/>
          </a:prstGeom>
        </p:spPr>
      </p:pic>
    </p:spTree>
    <p:extLst>
      <p:ext uri="{BB962C8B-B14F-4D97-AF65-F5344CB8AC3E}">
        <p14:creationId xmlns:p14="http://schemas.microsoft.com/office/powerpoint/2010/main" val="319982467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xmlns="" id="{EDEEEBD5-2B4C-43ED-B9AF-4313D3495531}"/>
              </a:ext>
            </a:extLst>
          </p:cNvPr>
          <p:cNvSpPr txBox="1"/>
          <p:nvPr/>
        </p:nvSpPr>
        <p:spPr>
          <a:xfrm>
            <a:off x="478582" y="333450"/>
            <a:ext cx="7272808" cy="6001643"/>
          </a:xfrm>
          <a:prstGeom prst="rect">
            <a:avLst/>
          </a:prstGeom>
          <a:solidFill>
            <a:schemeClr val="tx2"/>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sz="3200" i="1" dirty="0">
                <a:latin typeface="Bahnschrift SemiCondensed" panose="020B0502040204020203" pitchFamily="34" charset="0"/>
              </a:rPr>
              <a:t>La Regione Fregozia ha un sistema sanitario in cui un gruppo ristretto di operatori privati accreditati eroga prestazioni sanitarie in convenzione, affiancandosi alle Aziende Sanitarie pubbliche.</a:t>
            </a:r>
          </a:p>
          <a:p>
            <a:r>
              <a:rPr lang="it-IT" sz="3200" i="1" dirty="0">
                <a:latin typeface="Bahnschrift SemiCondensed" panose="020B0502040204020203" pitchFamily="34" charset="0"/>
              </a:rPr>
              <a:t>I servizi erogati sono di alta qualità e i tempi di attesa ridotti al minimo.</a:t>
            </a:r>
          </a:p>
          <a:p>
            <a:r>
              <a:rPr lang="it-IT" sz="3200" i="1" dirty="0">
                <a:latin typeface="Bahnschrift SemiCondensed" panose="020B0502040204020203" pitchFamily="34" charset="0"/>
              </a:rPr>
              <a:t>Tuttavia, questo sistema consente al Presidente della Regione di erogare finanziamenti mirati ad una «lobby» che lo sostiene politicamente .</a:t>
            </a:r>
          </a:p>
          <a:p>
            <a:r>
              <a:rPr lang="it-IT" sz="3200" i="1" dirty="0">
                <a:latin typeface="Bahnschrift SemiCondensed" panose="020B0502040204020203" pitchFamily="34" charset="0"/>
              </a:rPr>
              <a:t>Perché glielo lasciano fare?</a:t>
            </a:r>
          </a:p>
        </p:txBody>
      </p:sp>
    </p:spTree>
    <p:extLst>
      <p:ext uri="{BB962C8B-B14F-4D97-AF65-F5344CB8AC3E}">
        <p14:creationId xmlns:p14="http://schemas.microsoft.com/office/powerpoint/2010/main" val="367392227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xmlns="" id="{EDEEEBD5-2B4C-43ED-B9AF-4313D3495531}"/>
              </a:ext>
            </a:extLst>
          </p:cNvPr>
          <p:cNvSpPr txBox="1"/>
          <p:nvPr/>
        </p:nvSpPr>
        <p:spPr>
          <a:xfrm>
            <a:off x="478582" y="333450"/>
            <a:ext cx="7272808" cy="6001643"/>
          </a:xfrm>
          <a:prstGeom prst="rect">
            <a:avLst/>
          </a:prstGeom>
          <a:solidFill>
            <a:schemeClr val="tx2"/>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sz="3200" i="1" dirty="0">
                <a:latin typeface="Bahnschrift SemiCondensed" panose="020B0502040204020203" pitchFamily="34" charset="0"/>
              </a:rPr>
              <a:t>La Regione Fregozia ha un sistema sanitario in cui </a:t>
            </a:r>
            <a:r>
              <a:rPr lang="it-IT" sz="3200" i="1" dirty="0">
                <a:solidFill>
                  <a:schemeClr val="tx1"/>
                </a:solidFill>
                <a:latin typeface="Bahnschrift SemiCondensed" panose="020B0502040204020203" pitchFamily="34" charset="0"/>
              </a:rPr>
              <a:t>un gruppo ristretto di operatori privati accreditati eroga prestazioni sanitarie in convenzione, affiancandosi alle Aziende Sanitarie pubbliche.</a:t>
            </a:r>
          </a:p>
          <a:p>
            <a:r>
              <a:rPr lang="it-IT" sz="3200" i="1" dirty="0">
                <a:latin typeface="Bahnschrift SemiCondensed" panose="020B0502040204020203" pitchFamily="34" charset="0"/>
              </a:rPr>
              <a:t>I servizi erogati sono di alta qualità e i tempi di attesa ridotti al minimo.</a:t>
            </a:r>
          </a:p>
          <a:p>
            <a:r>
              <a:rPr lang="it-IT" sz="3200" i="1" dirty="0">
                <a:latin typeface="Bahnschrift SemiCondensed" panose="020B0502040204020203" pitchFamily="34" charset="0"/>
              </a:rPr>
              <a:t>Tuttavia, questo sistema consente al Presidente della Regione di erogare finanziamenti mirati ad una «lobby» che lo sostiene politicamente .</a:t>
            </a:r>
          </a:p>
          <a:p>
            <a:r>
              <a:rPr lang="it-IT" sz="3200" i="1" dirty="0">
                <a:latin typeface="Bahnschrift SemiCondensed" panose="020B0502040204020203" pitchFamily="34" charset="0"/>
              </a:rPr>
              <a:t>Perché glielo lasciano fare?</a:t>
            </a:r>
          </a:p>
        </p:txBody>
      </p:sp>
      <p:pic>
        <p:nvPicPr>
          <p:cNvPr id="3" name="Immagine 2">
            <a:extLst>
              <a:ext uri="{FF2B5EF4-FFF2-40B4-BE49-F238E27FC236}">
                <a16:creationId xmlns:a16="http://schemas.microsoft.com/office/drawing/2014/main" xmlns="" id="{13D7B32C-F2EC-4444-A650-EE0F848C2389}"/>
              </a:ext>
            </a:extLst>
          </p:cNvPr>
          <p:cNvPicPr>
            <a:picLocks noChangeAspect="1"/>
          </p:cNvPicPr>
          <p:nvPr/>
        </p:nvPicPr>
        <p:blipFill>
          <a:blip r:embed="rId2"/>
          <a:stretch>
            <a:fillRect/>
          </a:stretch>
        </p:blipFill>
        <p:spPr>
          <a:xfrm>
            <a:off x="8544971" y="218390"/>
            <a:ext cx="2085853" cy="2594345"/>
          </a:xfrm>
          <a:prstGeom prst="rect">
            <a:avLst/>
          </a:prstGeom>
          <a:effectLst>
            <a:outerShdw blurRad="50800" dist="38100" dir="2700000" algn="tl" rotWithShape="0">
              <a:prstClr val="black">
                <a:alpha val="40000"/>
              </a:prstClr>
            </a:outerShdw>
          </a:effectLst>
        </p:spPr>
      </p:pic>
      <p:sp>
        <p:nvSpPr>
          <p:cNvPr id="4" name="CasellaDiTesto 3">
            <a:extLst>
              <a:ext uri="{FF2B5EF4-FFF2-40B4-BE49-F238E27FC236}">
                <a16:creationId xmlns:a16="http://schemas.microsoft.com/office/drawing/2014/main" xmlns="" id="{03E5DDDA-1F6E-4AF1-A95D-F482E5ABB1B3}"/>
              </a:ext>
            </a:extLst>
          </p:cNvPr>
          <p:cNvSpPr txBox="1"/>
          <p:nvPr/>
        </p:nvSpPr>
        <p:spPr>
          <a:xfrm>
            <a:off x="8399462" y="2782883"/>
            <a:ext cx="2448272" cy="430887"/>
          </a:xfrm>
          <a:prstGeom prst="rect">
            <a:avLst/>
          </a:prstGeom>
          <a:noFill/>
        </p:spPr>
        <p:txBody>
          <a:bodyPr wrap="square" rtlCol="0">
            <a:spAutoFit/>
          </a:bodyPr>
          <a:lstStyle/>
          <a:p>
            <a:pPr algn="ctr"/>
            <a:r>
              <a:rPr lang="it-IT" dirty="0">
                <a:latin typeface="Bahnschrift SemiCondensed" panose="020B0502040204020203" pitchFamily="34" charset="0"/>
              </a:rPr>
              <a:t>CDI di ANTIGONE</a:t>
            </a:r>
          </a:p>
        </p:txBody>
      </p:sp>
      <p:sp>
        <p:nvSpPr>
          <p:cNvPr id="5" name="CasellaDiTesto 4">
            <a:extLst>
              <a:ext uri="{FF2B5EF4-FFF2-40B4-BE49-F238E27FC236}">
                <a16:creationId xmlns:a16="http://schemas.microsoft.com/office/drawing/2014/main" xmlns="" id="{05DAB8AD-5384-4A8F-BACE-EEC036CF7222}"/>
              </a:ext>
            </a:extLst>
          </p:cNvPr>
          <p:cNvSpPr txBox="1"/>
          <p:nvPr/>
        </p:nvSpPr>
        <p:spPr>
          <a:xfrm>
            <a:off x="8111430" y="3220403"/>
            <a:ext cx="3706370" cy="224676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2000" i="1" dirty="0">
                <a:latin typeface="Bahnschrift SemiCondensed" panose="020B0502040204020203" pitchFamily="34" charset="0"/>
              </a:rPr>
              <a:t>Il conflitto di interessi ENDOGENO tra interesse primario all’EFFICIENZA e interesse primario all’IMPARZIALITA’ è stato risolto in Regione Fregozia lasciando «cadere» l’interesse primario all’IMPARZIALITA’ </a:t>
            </a:r>
          </a:p>
        </p:txBody>
      </p:sp>
    </p:spTree>
    <p:extLst>
      <p:ext uri="{BB962C8B-B14F-4D97-AF65-F5344CB8AC3E}">
        <p14:creationId xmlns:p14="http://schemas.microsoft.com/office/powerpoint/2010/main" val="100278605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xmlns="" id="{EDEEEBD5-2B4C-43ED-B9AF-4313D3495531}"/>
              </a:ext>
            </a:extLst>
          </p:cNvPr>
          <p:cNvSpPr txBox="1"/>
          <p:nvPr/>
        </p:nvSpPr>
        <p:spPr>
          <a:xfrm>
            <a:off x="478582" y="333450"/>
            <a:ext cx="7272808" cy="6001643"/>
          </a:xfrm>
          <a:prstGeom prst="rect">
            <a:avLst/>
          </a:prstGeom>
          <a:solidFill>
            <a:schemeClr val="tx2"/>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sz="3200" i="1" dirty="0">
                <a:latin typeface="Bahnschrift SemiCondensed" panose="020B0502040204020203" pitchFamily="34" charset="0"/>
              </a:rPr>
              <a:t>La Regione Fregozia ha un sistema sanitario in cui </a:t>
            </a:r>
            <a:r>
              <a:rPr lang="it-IT" sz="3200" i="1" dirty="0">
                <a:solidFill>
                  <a:schemeClr val="tx1"/>
                </a:solidFill>
                <a:latin typeface="Bahnschrift SemiCondensed" panose="020B0502040204020203" pitchFamily="34" charset="0"/>
              </a:rPr>
              <a:t>un gruppo ristretto di operatori privati accreditati eroga prestazioni sanitarie in convenzione, affiancandosi alle Aziende Sanitarie pubbliche.</a:t>
            </a:r>
          </a:p>
          <a:p>
            <a:r>
              <a:rPr lang="it-IT" sz="3200" i="1" dirty="0">
                <a:latin typeface="Bahnschrift SemiCondensed" panose="020B0502040204020203" pitchFamily="34" charset="0"/>
              </a:rPr>
              <a:t>I servizi erogati sono di alta qualità e i tempi di attesa ridotti al minimo.</a:t>
            </a:r>
          </a:p>
          <a:p>
            <a:r>
              <a:rPr lang="it-IT" sz="3200" i="1" dirty="0">
                <a:latin typeface="Bahnschrift SemiCondensed" panose="020B0502040204020203" pitchFamily="34" charset="0"/>
              </a:rPr>
              <a:t>Tuttavia, questo sistema consente al Presidente della Regione di erogare finanziamenti mirati ad una «lobby» che lo sostiene politicamente .</a:t>
            </a:r>
          </a:p>
          <a:p>
            <a:r>
              <a:rPr lang="it-IT" sz="3200" i="1" dirty="0">
                <a:latin typeface="Bahnschrift SemiCondensed" panose="020B0502040204020203" pitchFamily="34" charset="0"/>
              </a:rPr>
              <a:t>Perché glielo lasciano fare?</a:t>
            </a:r>
          </a:p>
        </p:txBody>
      </p:sp>
      <p:sp>
        <p:nvSpPr>
          <p:cNvPr id="5" name="CasellaDiTesto 4">
            <a:extLst>
              <a:ext uri="{FF2B5EF4-FFF2-40B4-BE49-F238E27FC236}">
                <a16:creationId xmlns:a16="http://schemas.microsoft.com/office/drawing/2014/main" xmlns="" id="{05DAB8AD-5384-4A8F-BACE-EEC036CF7222}"/>
              </a:ext>
            </a:extLst>
          </p:cNvPr>
          <p:cNvSpPr txBox="1"/>
          <p:nvPr/>
        </p:nvSpPr>
        <p:spPr>
          <a:xfrm>
            <a:off x="8111430" y="3220403"/>
            <a:ext cx="3706370" cy="31700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2000" i="1" dirty="0">
                <a:latin typeface="Bahnschrift SemiCondensed" panose="020B0502040204020203" pitchFamily="34" charset="0"/>
              </a:rPr>
              <a:t>Gli operatori economici privati, a seguito dell’accreditamento, diventano Agenti.</a:t>
            </a:r>
          </a:p>
          <a:p>
            <a:r>
              <a:rPr lang="it-IT" sz="2000" i="1" dirty="0">
                <a:latin typeface="Bahnschrift SemiCondensed" panose="020B0502040204020203" pitchFamily="34" charset="0"/>
              </a:rPr>
              <a:t>Gli interessi economici degli Agenti Privati Accreditati vanno in convergenza con l’interesse primario all’EFFICIENZA</a:t>
            </a:r>
          </a:p>
          <a:p>
            <a:r>
              <a:rPr lang="it-IT" sz="2000" i="1" dirty="0">
                <a:latin typeface="Bahnschrift SemiCondensed" panose="020B0502040204020203" pitchFamily="34" charset="0"/>
              </a:rPr>
              <a:t>Gli Agenti Privati accreditati non hanno interesse a modificare il sistema</a:t>
            </a:r>
          </a:p>
        </p:txBody>
      </p:sp>
    </p:spTree>
    <p:extLst>
      <p:ext uri="{BB962C8B-B14F-4D97-AF65-F5344CB8AC3E}">
        <p14:creationId xmlns:p14="http://schemas.microsoft.com/office/powerpoint/2010/main" val="161592332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xmlns="" id="{EDEEEBD5-2B4C-43ED-B9AF-4313D3495531}"/>
              </a:ext>
            </a:extLst>
          </p:cNvPr>
          <p:cNvSpPr txBox="1"/>
          <p:nvPr/>
        </p:nvSpPr>
        <p:spPr>
          <a:xfrm>
            <a:off x="478582" y="333450"/>
            <a:ext cx="7272808" cy="6001643"/>
          </a:xfrm>
          <a:prstGeom prst="rect">
            <a:avLst/>
          </a:prstGeom>
          <a:solidFill>
            <a:schemeClr val="tx2"/>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sz="3200" i="1" dirty="0">
                <a:latin typeface="Bahnschrift SemiCondensed" panose="020B0502040204020203" pitchFamily="34" charset="0"/>
              </a:rPr>
              <a:t>La Regione Fregozia ha un sistema sanitario in cui </a:t>
            </a:r>
            <a:r>
              <a:rPr lang="it-IT" sz="3200" i="1" dirty="0">
                <a:solidFill>
                  <a:schemeClr val="tx1"/>
                </a:solidFill>
                <a:latin typeface="Bahnschrift SemiCondensed" panose="020B0502040204020203" pitchFamily="34" charset="0"/>
              </a:rPr>
              <a:t>un gruppo ristretto di operatori privati accreditati eroga prestazioni sanitarie in convenzione, affiancandosi alle Aziende Sanitarie pubbliche.</a:t>
            </a:r>
          </a:p>
          <a:p>
            <a:r>
              <a:rPr lang="it-IT" sz="3200" i="1" dirty="0">
                <a:latin typeface="Bahnschrift SemiCondensed" panose="020B0502040204020203" pitchFamily="34" charset="0"/>
              </a:rPr>
              <a:t>I servizi erogati sono di alta qualità e i tempi di attesa ridotti al minimo.</a:t>
            </a:r>
          </a:p>
          <a:p>
            <a:r>
              <a:rPr lang="it-IT" sz="3200" i="1" dirty="0">
                <a:latin typeface="Bahnschrift SemiCondensed" panose="020B0502040204020203" pitchFamily="34" charset="0"/>
              </a:rPr>
              <a:t>Tuttavia, questo sistema consente al Presidente della Regione di erogare finanziamenti mirati ad una «lobby» che lo sostiene politicamente .</a:t>
            </a:r>
          </a:p>
          <a:p>
            <a:r>
              <a:rPr lang="it-IT" sz="3200" i="1" dirty="0">
                <a:latin typeface="Bahnschrift SemiCondensed" panose="020B0502040204020203" pitchFamily="34" charset="0"/>
              </a:rPr>
              <a:t>Perché glielo lasciano fare?</a:t>
            </a:r>
          </a:p>
        </p:txBody>
      </p:sp>
      <p:sp>
        <p:nvSpPr>
          <p:cNvPr id="5" name="CasellaDiTesto 4">
            <a:extLst>
              <a:ext uri="{FF2B5EF4-FFF2-40B4-BE49-F238E27FC236}">
                <a16:creationId xmlns:a16="http://schemas.microsoft.com/office/drawing/2014/main" xmlns="" id="{05DAB8AD-5384-4A8F-BACE-EEC036CF7222}"/>
              </a:ext>
            </a:extLst>
          </p:cNvPr>
          <p:cNvSpPr txBox="1"/>
          <p:nvPr/>
        </p:nvSpPr>
        <p:spPr>
          <a:xfrm>
            <a:off x="8111430" y="3220403"/>
            <a:ext cx="3706370" cy="31700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2000" i="1" dirty="0">
                <a:latin typeface="Bahnschrift SemiCondensed" panose="020B0502040204020203" pitchFamily="34" charset="0"/>
              </a:rPr>
              <a:t>Se ,in nome dell’interesse primario all’IMPARZIALITA’ si decidesse di escludere i privati dal Sistema Sanitario Pubblico o se si dovesse aprire il Sistema a nuovi operatori privati, emergerebbe un CONFLITTO DI INTERESSI ESOGENO tra gli interessi secondari degli Agenti Pubblici Accreditati e l’interesse primario all’IMPARZIALITA’</a:t>
            </a:r>
          </a:p>
        </p:txBody>
      </p:sp>
      <p:sp>
        <p:nvSpPr>
          <p:cNvPr id="6" name="CasellaDiTesto 5">
            <a:extLst>
              <a:ext uri="{FF2B5EF4-FFF2-40B4-BE49-F238E27FC236}">
                <a16:creationId xmlns:a16="http://schemas.microsoft.com/office/drawing/2014/main" xmlns="" id="{9061D11D-A191-4899-93E9-C42BD8EA8FF5}"/>
              </a:ext>
            </a:extLst>
          </p:cNvPr>
          <p:cNvSpPr txBox="1"/>
          <p:nvPr/>
        </p:nvSpPr>
        <p:spPr>
          <a:xfrm>
            <a:off x="8740479" y="2636343"/>
            <a:ext cx="2448272" cy="430887"/>
          </a:xfrm>
          <a:prstGeom prst="rect">
            <a:avLst/>
          </a:prstGeom>
          <a:noFill/>
        </p:spPr>
        <p:txBody>
          <a:bodyPr wrap="square" rtlCol="0">
            <a:spAutoFit/>
          </a:bodyPr>
          <a:lstStyle/>
          <a:p>
            <a:pPr algn="ctr"/>
            <a:r>
              <a:rPr lang="it-IT" dirty="0">
                <a:latin typeface="Bahnschrift SemiCondensed" panose="020B0502040204020203" pitchFamily="34" charset="0"/>
              </a:rPr>
              <a:t>CDI di ABRAMO</a:t>
            </a:r>
          </a:p>
        </p:txBody>
      </p:sp>
      <p:pic>
        <p:nvPicPr>
          <p:cNvPr id="8" name="Immagine 7">
            <a:extLst>
              <a:ext uri="{FF2B5EF4-FFF2-40B4-BE49-F238E27FC236}">
                <a16:creationId xmlns:a16="http://schemas.microsoft.com/office/drawing/2014/main" xmlns="" id="{D3A33BC4-98BE-411F-8B92-F8A545ED69CB}"/>
              </a:ext>
            </a:extLst>
          </p:cNvPr>
          <p:cNvPicPr>
            <a:picLocks noChangeAspect="1"/>
          </p:cNvPicPr>
          <p:nvPr/>
        </p:nvPicPr>
        <p:blipFill rotWithShape="1">
          <a:blip r:embed="rId2"/>
          <a:srcRect r="44566" b="17164"/>
          <a:stretch/>
        </p:blipFill>
        <p:spPr>
          <a:xfrm>
            <a:off x="8920803" y="269550"/>
            <a:ext cx="2087623" cy="23366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5249453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xmlns="" id="{EDEEEBD5-2B4C-43ED-B9AF-4313D3495531}"/>
              </a:ext>
            </a:extLst>
          </p:cNvPr>
          <p:cNvSpPr txBox="1"/>
          <p:nvPr/>
        </p:nvSpPr>
        <p:spPr>
          <a:xfrm>
            <a:off x="478582" y="333450"/>
            <a:ext cx="7272808" cy="6001643"/>
          </a:xfrm>
          <a:prstGeom prst="rect">
            <a:avLst/>
          </a:prstGeom>
          <a:solidFill>
            <a:schemeClr val="tx2"/>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sz="3200" i="1" dirty="0">
                <a:latin typeface="Bahnschrift SemiCondensed" panose="020B0502040204020203" pitchFamily="34" charset="0"/>
              </a:rPr>
              <a:t>La Regione Fregozia ha un sistema sanitario in cui </a:t>
            </a:r>
            <a:r>
              <a:rPr lang="it-IT" sz="3200" i="1" dirty="0">
                <a:solidFill>
                  <a:schemeClr val="bg1"/>
                </a:solidFill>
                <a:latin typeface="Bahnschrift SemiCondensed" panose="020B0502040204020203" pitchFamily="34" charset="0"/>
              </a:rPr>
              <a:t>un gruppo ristretto di operatori privati accreditati eroga prestazioni sanitarie in convenzione, affiancandosi alle Aziende Sanitarie pubbliche.</a:t>
            </a:r>
          </a:p>
          <a:p>
            <a:r>
              <a:rPr lang="it-IT" sz="3200" i="1" dirty="0">
                <a:solidFill>
                  <a:schemeClr val="tx1"/>
                </a:solidFill>
                <a:latin typeface="Bahnschrift SemiCondensed" panose="020B0502040204020203" pitchFamily="34" charset="0"/>
              </a:rPr>
              <a:t>I servizi erogati sono di alta qualità e i tempi di attesa ridotti al minimo.</a:t>
            </a:r>
          </a:p>
          <a:p>
            <a:r>
              <a:rPr lang="it-IT" sz="3200" i="1" dirty="0">
                <a:latin typeface="Bahnschrift SemiCondensed" panose="020B0502040204020203" pitchFamily="34" charset="0"/>
              </a:rPr>
              <a:t>Tuttavia, questo sistema consente al Presidente della Regione di erogare finanziamenti mirati ad una «lobby» che lo sostiene politicamente .</a:t>
            </a:r>
          </a:p>
          <a:p>
            <a:r>
              <a:rPr lang="it-IT" sz="3200" i="1" dirty="0">
                <a:latin typeface="Bahnschrift SemiCondensed" panose="020B0502040204020203" pitchFamily="34" charset="0"/>
              </a:rPr>
              <a:t>Perché glielo lasciano fare?</a:t>
            </a:r>
          </a:p>
        </p:txBody>
      </p:sp>
      <p:sp>
        <p:nvSpPr>
          <p:cNvPr id="5" name="CasellaDiTesto 4">
            <a:extLst>
              <a:ext uri="{FF2B5EF4-FFF2-40B4-BE49-F238E27FC236}">
                <a16:creationId xmlns:a16="http://schemas.microsoft.com/office/drawing/2014/main" xmlns="" id="{05DAB8AD-5384-4A8F-BACE-EEC036CF7222}"/>
              </a:ext>
            </a:extLst>
          </p:cNvPr>
          <p:cNvSpPr txBox="1"/>
          <p:nvPr/>
        </p:nvSpPr>
        <p:spPr>
          <a:xfrm>
            <a:off x="8111430" y="2565698"/>
            <a:ext cx="3706370" cy="378565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2000" i="1" dirty="0">
                <a:latin typeface="Bahnschrift SemiCondensed" panose="020B0502040204020203" pitchFamily="34" charset="0"/>
              </a:rPr>
              <a:t>La qualità dei servizi erogati e la riduzione al minimo dei tempi di attesa soddisfa gli interessi secondari dei destinatari del Servizio Sanitario Pubblico: essere curati il meglio possibile e nel minor tempo possibile.</a:t>
            </a:r>
          </a:p>
          <a:p>
            <a:r>
              <a:rPr lang="it-IT" sz="2000" i="1" dirty="0">
                <a:latin typeface="Bahnschrift SemiCondensed" panose="020B0502040204020203" pitchFamily="34" charset="0"/>
              </a:rPr>
              <a:t>Questi interessi entrano in convergenza con gli interessi economici degli Operatori Privati Accreditati e con l’Interesse primario all’EFFICIENZA</a:t>
            </a:r>
          </a:p>
        </p:txBody>
      </p:sp>
    </p:spTree>
    <p:extLst>
      <p:ext uri="{BB962C8B-B14F-4D97-AF65-F5344CB8AC3E}">
        <p14:creationId xmlns:p14="http://schemas.microsoft.com/office/powerpoint/2010/main" val="7760711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xmlns="" id="{EDEEEBD5-2B4C-43ED-B9AF-4313D3495531}"/>
              </a:ext>
            </a:extLst>
          </p:cNvPr>
          <p:cNvSpPr txBox="1"/>
          <p:nvPr/>
        </p:nvSpPr>
        <p:spPr>
          <a:xfrm>
            <a:off x="478582" y="333450"/>
            <a:ext cx="7272808" cy="6001643"/>
          </a:xfrm>
          <a:prstGeom prst="rect">
            <a:avLst/>
          </a:prstGeom>
          <a:solidFill>
            <a:schemeClr val="tx2"/>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sz="3200" i="1" dirty="0">
                <a:latin typeface="Bahnschrift SemiCondensed" panose="020B0502040204020203" pitchFamily="34" charset="0"/>
              </a:rPr>
              <a:t>La Regione Fregozia ha un sistema sanitario in cui </a:t>
            </a:r>
            <a:r>
              <a:rPr lang="it-IT" sz="3200" i="1" dirty="0">
                <a:solidFill>
                  <a:schemeClr val="bg1"/>
                </a:solidFill>
                <a:latin typeface="Bahnschrift SemiCondensed" panose="020B0502040204020203" pitchFamily="34" charset="0"/>
              </a:rPr>
              <a:t>un gruppo ristretto di operatori privati accreditati eroga prestazioni sanitarie in convenzione, affiancandosi alle Aziende Sanitarie pubbliche.</a:t>
            </a:r>
          </a:p>
          <a:p>
            <a:r>
              <a:rPr lang="it-IT" sz="3200" i="1" dirty="0">
                <a:solidFill>
                  <a:schemeClr val="tx1"/>
                </a:solidFill>
                <a:latin typeface="Bahnschrift SemiCondensed" panose="020B0502040204020203" pitchFamily="34" charset="0"/>
              </a:rPr>
              <a:t>I servizi erogati sono di alta qualità e i tempi di attesa ridotti al minimo.</a:t>
            </a:r>
          </a:p>
          <a:p>
            <a:r>
              <a:rPr lang="it-IT" sz="3200" i="1" dirty="0">
                <a:latin typeface="Bahnschrift SemiCondensed" panose="020B0502040204020203" pitchFamily="34" charset="0"/>
              </a:rPr>
              <a:t>Tuttavia, questo sistema consente al Presidente della Regione di erogare finanziamenti mirati ad una «lobby» che lo sostiene politicamente .</a:t>
            </a:r>
          </a:p>
          <a:p>
            <a:r>
              <a:rPr lang="it-IT" sz="3200" i="1" dirty="0">
                <a:latin typeface="Bahnschrift SemiCondensed" panose="020B0502040204020203" pitchFamily="34" charset="0"/>
              </a:rPr>
              <a:t>Perché glielo lasciano fare?</a:t>
            </a:r>
          </a:p>
        </p:txBody>
      </p:sp>
      <p:sp>
        <p:nvSpPr>
          <p:cNvPr id="5" name="CasellaDiTesto 4">
            <a:extLst>
              <a:ext uri="{FF2B5EF4-FFF2-40B4-BE49-F238E27FC236}">
                <a16:creationId xmlns:a16="http://schemas.microsoft.com/office/drawing/2014/main" xmlns="" id="{05DAB8AD-5384-4A8F-BACE-EEC036CF7222}"/>
              </a:ext>
            </a:extLst>
          </p:cNvPr>
          <p:cNvSpPr txBox="1"/>
          <p:nvPr/>
        </p:nvSpPr>
        <p:spPr>
          <a:xfrm>
            <a:off x="8183438" y="2956510"/>
            <a:ext cx="3706370" cy="31700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2000" i="1" dirty="0">
                <a:latin typeface="Bahnschrift SemiCondensed" panose="020B0502040204020203" pitchFamily="34" charset="0"/>
              </a:rPr>
              <a:t>I destinatari non vogliono cambiare il Sistema Sanitario, perché un Sistema Sanitario alternativo, meno influenzato dagli interessi dei privati MA ANCHE MENO EFFICIENTE, farebbe emergere un CONFLITTO DI INTERESSI INERENTE, tra l’aspettativa di PARZIALITA’  dei destinatari e l’interesse primario all’EQUIDISTANZA</a:t>
            </a:r>
          </a:p>
        </p:txBody>
      </p:sp>
      <p:sp>
        <p:nvSpPr>
          <p:cNvPr id="4" name="CasellaDiTesto 3">
            <a:extLst>
              <a:ext uri="{FF2B5EF4-FFF2-40B4-BE49-F238E27FC236}">
                <a16:creationId xmlns:a16="http://schemas.microsoft.com/office/drawing/2014/main" xmlns="" id="{3F99AE5F-E0C3-470D-95F5-EE45BC7FBD45}"/>
              </a:ext>
            </a:extLst>
          </p:cNvPr>
          <p:cNvSpPr txBox="1"/>
          <p:nvPr/>
        </p:nvSpPr>
        <p:spPr>
          <a:xfrm>
            <a:off x="8916907" y="2540942"/>
            <a:ext cx="2088233" cy="430887"/>
          </a:xfrm>
          <a:prstGeom prst="rect">
            <a:avLst/>
          </a:prstGeom>
          <a:noFill/>
        </p:spPr>
        <p:txBody>
          <a:bodyPr wrap="square" rtlCol="0">
            <a:spAutoFit/>
          </a:bodyPr>
          <a:lstStyle/>
          <a:p>
            <a:pPr algn="ctr"/>
            <a:r>
              <a:rPr lang="it-IT" dirty="0">
                <a:latin typeface="Bahnschrift SemiCondensed" panose="020B0502040204020203" pitchFamily="34" charset="0"/>
              </a:rPr>
              <a:t>CDI di LUTERO</a:t>
            </a:r>
          </a:p>
        </p:txBody>
      </p:sp>
      <p:pic>
        <p:nvPicPr>
          <p:cNvPr id="6" name="Immagine 5">
            <a:extLst>
              <a:ext uri="{FF2B5EF4-FFF2-40B4-BE49-F238E27FC236}">
                <a16:creationId xmlns:a16="http://schemas.microsoft.com/office/drawing/2014/main" xmlns="" id="{DA16188A-3FB8-4BCC-8F3C-8A1E9C309364}"/>
              </a:ext>
            </a:extLst>
          </p:cNvPr>
          <p:cNvPicPr>
            <a:picLocks noChangeAspect="1"/>
          </p:cNvPicPr>
          <p:nvPr/>
        </p:nvPicPr>
        <p:blipFill rotWithShape="1">
          <a:blip r:embed="rId2"/>
          <a:srcRect t="-1" b="28565"/>
          <a:stretch/>
        </p:blipFill>
        <p:spPr>
          <a:xfrm>
            <a:off x="9005625" y="321203"/>
            <a:ext cx="1917980" cy="217833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4352406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xmlns="" id="{EDEEEBD5-2B4C-43ED-B9AF-4313D3495531}"/>
              </a:ext>
            </a:extLst>
          </p:cNvPr>
          <p:cNvSpPr txBox="1"/>
          <p:nvPr/>
        </p:nvSpPr>
        <p:spPr>
          <a:xfrm>
            <a:off x="478582" y="333450"/>
            <a:ext cx="7272808" cy="6001643"/>
          </a:xfrm>
          <a:prstGeom prst="rect">
            <a:avLst/>
          </a:prstGeom>
          <a:solidFill>
            <a:schemeClr val="tx2"/>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sz="3200" i="1" dirty="0">
                <a:latin typeface="Bahnschrift SemiCondensed" panose="020B0502040204020203" pitchFamily="34" charset="0"/>
              </a:rPr>
              <a:t>La Regione Fregozia ha un sistema sanitario in cui </a:t>
            </a:r>
            <a:r>
              <a:rPr lang="it-IT" sz="3200" i="1" dirty="0">
                <a:solidFill>
                  <a:schemeClr val="bg1"/>
                </a:solidFill>
                <a:latin typeface="Bahnschrift SemiCondensed" panose="020B0502040204020203" pitchFamily="34" charset="0"/>
              </a:rPr>
              <a:t>un gruppo ristretto di operatori privati accreditati eroga prestazioni sanitarie in convenzione, affiancandosi alle Aziende Sanitarie pubbliche.</a:t>
            </a:r>
          </a:p>
          <a:p>
            <a:r>
              <a:rPr lang="it-IT" sz="3200" i="1" dirty="0">
                <a:solidFill>
                  <a:schemeClr val="bg1"/>
                </a:solidFill>
                <a:latin typeface="Bahnschrift SemiCondensed" panose="020B0502040204020203" pitchFamily="34" charset="0"/>
              </a:rPr>
              <a:t>I servizi erogati sono di alta qualità e i tempi di attesa ridotti al minimo.</a:t>
            </a:r>
          </a:p>
          <a:p>
            <a:r>
              <a:rPr lang="it-IT" sz="3200" i="1" dirty="0">
                <a:solidFill>
                  <a:schemeClr val="tx1"/>
                </a:solidFill>
                <a:latin typeface="Bahnschrift SemiCondensed" panose="020B0502040204020203" pitchFamily="34" charset="0"/>
              </a:rPr>
              <a:t>Tuttavia, questo sistema consente al Presidente della Regione di erogare finanziamenti mirati ad una «lobby» che lo sostiene politicamente .</a:t>
            </a:r>
          </a:p>
          <a:p>
            <a:r>
              <a:rPr lang="it-IT" sz="3200" i="1" dirty="0">
                <a:latin typeface="Bahnschrift SemiCondensed" panose="020B0502040204020203" pitchFamily="34" charset="0"/>
              </a:rPr>
              <a:t>Perché glielo lasciano fare?</a:t>
            </a:r>
          </a:p>
        </p:txBody>
      </p:sp>
      <p:sp>
        <p:nvSpPr>
          <p:cNvPr id="5" name="CasellaDiTesto 4">
            <a:extLst>
              <a:ext uri="{FF2B5EF4-FFF2-40B4-BE49-F238E27FC236}">
                <a16:creationId xmlns:a16="http://schemas.microsoft.com/office/drawing/2014/main" xmlns="" id="{05DAB8AD-5384-4A8F-BACE-EEC036CF7222}"/>
              </a:ext>
            </a:extLst>
          </p:cNvPr>
          <p:cNvSpPr txBox="1"/>
          <p:nvPr/>
        </p:nvSpPr>
        <p:spPr>
          <a:xfrm>
            <a:off x="8183438" y="3069754"/>
            <a:ext cx="3706370" cy="31700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2000" i="1" dirty="0">
                <a:latin typeface="Bahnschrift SemiCondensed" panose="020B0502040204020203" pitchFamily="34" charset="0"/>
              </a:rPr>
              <a:t>Il presidente della Regione Fregozia utilizza il Sistema Sanitario per commettere un Azzardo Morale: risolve il proprio CONFLITTO DI INTERESSI ESOGENO favorendo gli interessi secondari della sua rete di relazioni: usa il Sistema per erogare finanziamenti mirati ad una «lobby» che lo sostiene politicamente.  </a:t>
            </a:r>
          </a:p>
        </p:txBody>
      </p:sp>
      <p:sp>
        <p:nvSpPr>
          <p:cNvPr id="8" name="CasellaDiTesto 7">
            <a:extLst>
              <a:ext uri="{FF2B5EF4-FFF2-40B4-BE49-F238E27FC236}">
                <a16:creationId xmlns:a16="http://schemas.microsoft.com/office/drawing/2014/main" xmlns="" id="{9061D11D-A191-4899-93E9-C42BD8EA8FF5}"/>
              </a:ext>
            </a:extLst>
          </p:cNvPr>
          <p:cNvSpPr txBox="1"/>
          <p:nvPr/>
        </p:nvSpPr>
        <p:spPr>
          <a:xfrm>
            <a:off x="9407574" y="2636343"/>
            <a:ext cx="2448272" cy="430887"/>
          </a:xfrm>
          <a:prstGeom prst="rect">
            <a:avLst/>
          </a:prstGeom>
          <a:noFill/>
        </p:spPr>
        <p:txBody>
          <a:bodyPr wrap="square" rtlCol="0">
            <a:spAutoFit/>
          </a:bodyPr>
          <a:lstStyle/>
          <a:p>
            <a:pPr algn="ctr"/>
            <a:r>
              <a:rPr lang="it-IT" dirty="0">
                <a:latin typeface="Bahnschrift SemiCondensed" panose="020B0502040204020203" pitchFamily="34" charset="0"/>
              </a:rPr>
              <a:t>CDI di ABRAMO</a:t>
            </a:r>
          </a:p>
        </p:txBody>
      </p:sp>
      <p:pic>
        <p:nvPicPr>
          <p:cNvPr id="9" name="Immagine 8">
            <a:extLst>
              <a:ext uri="{FF2B5EF4-FFF2-40B4-BE49-F238E27FC236}">
                <a16:creationId xmlns:a16="http://schemas.microsoft.com/office/drawing/2014/main" xmlns="" id="{D3A33BC4-98BE-411F-8B92-F8A545ED69CB}"/>
              </a:ext>
            </a:extLst>
          </p:cNvPr>
          <p:cNvPicPr>
            <a:picLocks noChangeAspect="1"/>
          </p:cNvPicPr>
          <p:nvPr/>
        </p:nvPicPr>
        <p:blipFill rotWithShape="1">
          <a:blip r:embed="rId2"/>
          <a:srcRect r="44566" b="17164"/>
          <a:stretch/>
        </p:blipFill>
        <p:spPr>
          <a:xfrm>
            <a:off x="9587898" y="269550"/>
            <a:ext cx="2087623" cy="2336676"/>
          </a:xfrm>
          <a:prstGeom prst="rect">
            <a:avLst/>
          </a:prstGeom>
          <a:effectLst>
            <a:outerShdw blurRad="50800" dist="38100" dir="2700000" algn="tl" rotWithShape="0">
              <a:prstClr val="black">
                <a:alpha val="40000"/>
              </a:prstClr>
            </a:outerShdw>
          </a:effec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3881" y="1557586"/>
            <a:ext cx="2675821" cy="103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175397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xmlns="" id="{EDEEEBD5-2B4C-43ED-B9AF-4313D3495531}"/>
              </a:ext>
            </a:extLst>
          </p:cNvPr>
          <p:cNvSpPr txBox="1"/>
          <p:nvPr/>
        </p:nvSpPr>
        <p:spPr>
          <a:xfrm>
            <a:off x="478582" y="333450"/>
            <a:ext cx="7272808" cy="6001643"/>
          </a:xfrm>
          <a:prstGeom prst="rect">
            <a:avLst/>
          </a:prstGeom>
          <a:solidFill>
            <a:schemeClr val="tx2"/>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sz="3200" i="1" dirty="0">
                <a:latin typeface="Bahnschrift SemiCondensed" panose="020B0502040204020203" pitchFamily="34" charset="0"/>
              </a:rPr>
              <a:t>La Regione Fregozia ha un sistema sanitario in cui </a:t>
            </a:r>
            <a:r>
              <a:rPr lang="it-IT" sz="3200" i="1" dirty="0">
                <a:solidFill>
                  <a:schemeClr val="bg1"/>
                </a:solidFill>
                <a:latin typeface="Bahnschrift SemiCondensed" panose="020B0502040204020203" pitchFamily="34" charset="0"/>
              </a:rPr>
              <a:t>un gruppo ristretto di operatori privati accreditati eroga prestazioni sanitarie in convenzione, affiancandosi alle Aziende Sanitarie pubbliche.</a:t>
            </a:r>
          </a:p>
          <a:p>
            <a:r>
              <a:rPr lang="it-IT" sz="3200" i="1" dirty="0">
                <a:solidFill>
                  <a:schemeClr val="bg1"/>
                </a:solidFill>
                <a:latin typeface="Bahnschrift SemiCondensed" panose="020B0502040204020203" pitchFamily="34" charset="0"/>
              </a:rPr>
              <a:t>I servizi erogati sono di alta qualità e i tempi di attesa ridotti al minimo.</a:t>
            </a:r>
          </a:p>
          <a:p>
            <a:r>
              <a:rPr lang="it-IT" sz="3200" i="1" dirty="0">
                <a:solidFill>
                  <a:schemeClr val="bg1"/>
                </a:solidFill>
                <a:latin typeface="Bahnschrift SemiCondensed" panose="020B0502040204020203" pitchFamily="34" charset="0"/>
              </a:rPr>
              <a:t>Tuttavia, questo sistema consente al Presidente della Regione di erogare finanziamenti mirati ad una «lobby» che lo sostiene politicamente .</a:t>
            </a:r>
          </a:p>
          <a:p>
            <a:r>
              <a:rPr lang="it-IT" sz="3200" i="1" dirty="0">
                <a:solidFill>
                  <a:schemeClr val="tx1"/>
                </a:solidFill>
                <a:latin typeface="Bahnschrift SemiCondensed" panose="020B0502040204020203" pitchFamily="34" charset="0"/>
              </a:rPr>
              <a:t>Perché glielo lasciano fare?</a:t>
            </a:r>
          </a:p>
        </p:txBody>
      </p:sp>
      <p:sp>
        <p:nvSpPr>
          <p:cNvPr id="5" name="CasellaDiTesto 4">
            <a:extLst>
              <a:ext uri="{FF2B5EF4-FFF2-40B4-BE49-F238E27FC236}">
                <a16:creationId xmlns:a16="http://schemas.microsoft.com/office/drawing/2014/main" xmlns="" id="{05DAB8AD-5384-4A8F-BACE-EEC036CF7222}"/>
              </a:ext>
            </a:extLst>
          </p:cNvPr>
          <p:cNvSpPr txBox="1"/>
          <p:nvPr/>
        </p:nvSpPr>
        <p:spPr>
          <a:xfrm>
            <a:off x="7883881" y="3069754"/>
            <a:ext cx="4187989" cy="31700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2000" i="1" dirty="0">
                <a:latin typeface="Bahnschrift SemiCondensed" panose="020B0502040204020203" pitchFamily="34" charset="0"/>
              </a:rPr>
              <a:t>L’AZZARDO MORALE DEL PRESIDENTE DELLA FREGOZIA VIENE INTERPRETATO COME SE FOSSE «L’EFFETTO COLLATERALE» DI UN SISTEMA SANITARIO CHE SODDISFA TUTTI GLI INTERESSI SECONDARI IN GIOCO.</a:t>
            </a:r>
          </a:p>
          <a:p>
            <a:r>
              <a:rPr lang="it-IT" sz="2000" i="1" dirty="0">
                <a:latin typeface="Bahnschrift SemiCondensed" panose="020B0502040204020203" pitchFamily="34" charset="0"/>
              </a:rPr>
              <a:t>NESSUNO VUOLE CAMBIARE IL SISTEMA, PERCHE’ QUESTO POTREBBE INNESCARE CONFLITTI DI INTERESSI ESOGENI E INTERENTI. </a:t>
            </a:r>
          </a:p>
        </p:txBody>
      </p:sp>
      <p:sp>
        <p:nvSpPr>
          <p:cNvPr id="8" name="CasellaDiTesto 7">
            <a:extLst>
              <a:ext uri="{FF2B5EF4-FFF2-40B4-BE49-F238E27FC236}">
                <a16:creationId xmlns:a16="http://schemas.microsoft.com/office/drawing/2014/main" xmlns="" id="{9061D11D-A191-4899-93E9-C42BD8EA8FF5}"/>
              </a:ext>
            </a:extLst>
          </p:cNvPr>
          <p:cNvSpPr txBox="1"/>
          <p:nvPr/>
        </p:nvSpPr>
        <p:spPr>
          <a:xfrm>
            <a:off x="9407574" y="2636343"/>
            <a:ext cx="2448272" cy="430887"/>
          </a:xfrm>
          <a:prstGeom prst="rect">
            <a:avLst/>
          </a:prstGeom>
          <a:noFill/>
        </p:spPr>
        <p:txBody>
          <a:bodyPr wrap="square" rtlCol="0">
            <a:spAutoFit/>
          </a:bodyPr>
          <a:lstStyle/>
          <a:p>
            <a:pPr algn="ctr"/>
            <a:r>
              <a:rPr lang="it-IT" dirty="0">
                <a:latin typeface="Bahnschrift SemiCondensed" panose="020B0502040204020203" pitchFamily="34" charset="0"/>
              </a:rPr>
              <a:t>CDI di ABRAMO</a:t>
            </a:r>
          </a:p>
        </p:txBody>
      </p:sp>
      <p:pic>
        <p:nvPicPr>
          <p:cNvPr id="9" name="Immagine 8">
            <a:extLst>
              <a:ext uri="{FF2B5EF4-FFF2-40B4-BE49-F238E27FC236}">
                <a16:creationId xmlns:a16="http://schemas.microsoft.com/office/drawing/2014/main" xmlns="" id="{D3A33BC4-98BE-411F-8B92-F8A545ED69CB}"/>
              </a:ext>
            </a:extLst>
          </p:cNvPr>
          <p:cNvPicPr>
            <a:picLocks noChangeAspect="1"/>
          </p:cNvPicPr>
          <p:nvPr/>
        </p:nvPicPr>
        <p:blipFill rotWithShape="1">
          <a:blip r:embed="rId2"/>
          <a:srcRect r="44566" b="17164"/>
          <a:stretch/>
        </p:blipFill>
        <p:spPr>
          <a:xfrm>
            <a:off x="9587898" y="269550"/>
            <a:ext cx="2087623" cy="2336676"/>
          </a:xfrm>
          <a:prstGeom prst="rect">
            <a:avLst/>
          </a:prstGeom>
          <a:effectLst>
            <a:outerShdw blurRad="50800" dist="38100" dir="2700000" algn="tl" rotWithShape="0">
              <a:prstClr val="black">
                <a:alpha val="40000"/>
              </a:prstClr>
            </a:outerShdw>
          </a:effec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3881" y="1557586"/>
            <a:ext cx="2675821" cy="103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213818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xmlns="" id="{EDEEEBD5-2B4C-43ED-B9AF-4313D3495531}"/>
              </a:ext>
            </a:extLst>
          </p:cNvPr>
          <p:cNvSpPr txBox="1"/>
          <p:nvPr/>
        </p:nvSpPr>
        <p:spPr>
          <a:xfrm>
            <a:off x="478582" y="333450"/>
            <a:ext cx="7272808" cy="6001643"/>
          </a:xfrm>
          <a:prstGeom prst="rect">
            <a:avLst/>
          </a:prstGeom>
          <a:solidFill>
            <a:schemeClr val="tx2"/>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sz="3200" i="1" dirty="0">
                <a:latin typeface="Bahnschrift SemiCondensed" panose="020B0502040204020203" pitchFamily="34" charset="0"/>
              </a:rPr>
              <a:t>La Regione Fregozia ha un sistema sanitario in cui </a:t>
            </a:r>
            <a:r>
              <a:rPr lang="it-IT" sz="3200" i="1" dirty="0">
                <a:solidFill>
                  <a:schemeClr val="bg1"/>
                </a:solidFill>
                <a:latin typeface="Bahnschrift SemiCondensed" panose="020B0502040204020203" pitchFamily="34" charset="0"/>
              </a:rPr>
              <a:t>un gruppo ristretto di operatori privati accreditati eroga prestazioni sanitarie in convenzione, affiancandosi alle Aziende Sanitarie pubbliche.</a:t>
            </a:r>
          </a:p>
          <a:p>
            <a:r>
              <a:rPr lang="it-IT" sz="3200" i="1" dirty="0">
                <a:solidFill>
                  <a:schemeClr val="bg1"/>
                </a:solidFill>
                <a:latin typeface="Bahnschrift SemiCondensed" panose="020B0502040204020203" pitchFamily="34" charset="0"/>
              </a:rPr>
              <a:t>I servizi erogati sono di alta qualità e i tempi di attesa ridotti al minimo.</a:t>
            </a:r>
          </a:p>
          <a:p>
            <a:r>
              <a:rPr lang="it-IT" sz="3200" i="1" dirty="0">
                <a:solidFill>
                  <a:schemeClr val="bg1"/>
                </a:solidFill>
                <a:latin typeface="Bahnschrift SemiCondensed" panose="020B0502040204020203" pitchFamily="34" charset="0"/>
              </a:rPr>
              <a:t>Tuttavia, questo sistema consente al Presidente della Regione di erogare finanziamenti mirati ad una «lobby» che lo sostiene politicamente .</a:t>
            </a:r>
          </a:p>
          <a:p>
            <a:r>
              <a:rPr lang="it-IT" sz="3200" i="1" dirty="0">
                <a:solidFill>
                  <a:schemeClr val="tx1"/>
                </a:solidFill>
                <a:latin typeface="Bahnschrift SemiCondensed" panose="020B0502040204020203" pitchFamily="34" charset="0"/>
              </a:rPr>
              <a:t>Perché glielo lasciano fare?</a:t>
            </a:r>
          </a:p>
        </p:txBody>
      </p:sp>
      <p:sp>
        <p:nvSpPr>
          <p:cNvPr id="5" name="CasellaDiTesto 4">
            <a:extLst>
              <a:ext uri="{FF2B5EF4-FFF2-40B4-BE49-F238E27FC236}">
                <a16:creationId xmlns:a16="http://schemas.microsoft.com/office/drawing/2014/main" xmlns="" id="{05DAB8AD-5384-4A8F-BACE-EEC036CF7222}"/>
              </a:ext>
            </a:extLst>
          </p:cNvPr>
          <p:cNvSpPr txBox="1"/>
          <p:nvPr/>
        </p:nvSpPr>
        <p:spPr>
          <a:xfrm>
            <a:off x="7895406" y="2493690"/>
            <a:ext cx="4104456" cy="40934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2000" i="1" dirty="0">
                <a:latin typeface="Bahnschrift SemiCondensed" panose="020B0502040204020203" pitchFamily="34" charset="0"/>
              </a:rPr>
              <a:t>GLI ATTORI DEL SISTEMA (PRINCIPALI DELEGATI, AGENTI E DESTINATARI) NON HANNO ALCUN INTERESSE A CAMBIARE LE COSE. E IL PRINCIPALE DELEGANTE (L’OPINIONE PUBBLICA) TACE E NON RILEVA ALCUN CONFLITTO DI INTERESSI APPARENTE... FORSE PERCHE’ I PRINCIPALI DELEGANTI SONO ANCHE, SINGOLARMENTE, DESTINATARI DEL SISTEMA, E I LORO INTERESSI SECONDARI SONO IN CONFLITTO DI INTRESSI ESOGENO CON L’INTERESSE PRIMARIO ALL’IMPARZIALITA’ </a:t>
            </a:r>
          </a:p>
        </p:txBody>
      </p:sp>
      <p:pic>
        <p:nvPicPr>
          <p:cNvPr id="10" name="Immagine 9">
            <a:extLst>
              <a:ext uri="{FF2B5EF4-FFF2-40B4-BE49-F238E27FC236}">
                <a16:creationId xmlns:a16="http://schemas.microsoft.com/office/drawing/2014/main" xmlns="" id="{9A2D2B17-E361-40D7-AFC0-20468BBFB909}"/>
              </a:ext>
            </a:extLst>
          </p:cNvPr>
          <p:cNvPicPr>
            <a:picLocks noChangeAspect="1"/>
          </p:cNvPicPr>
          <p:nvPr/>
        </p:nvPicPr>
        <p:blipFill rotWithShape="1">
          <a:blip r:embed="rId2"/>
          <a:srcRect b="6390"/>
          <a:stretch/>
        </p:blipFill>
        <p:spPr>
          <a:xfrm>
            <a:off x="7873905" y="45418"/>
            <a:ext cx="2076450" cy="2068585"/>
          </a:xfrm>
          <a:prstGeom prst="rect">
            <a:avLst/>
          </a:prstGeom>
        </p:spPr>
      </p:pic>
      <p:sp>
        <p:nvSpPr>
          <p:cNvPr id="11" name="CasellaDiTesto 10">
            <a:extLst>
              <a:ext uri="{FF2B5EF4-FFF2-40B4-BE49-F238E27FC236}">
                <a16:creationId xmlns:a16="http://schemas.microsoft.com/office/drawing/2014/main" xmlns="" id="{9D351396-7991-4252-8281-F2CA74A53195}"/>
              </a:ext>
            </a:extLst>
          </p:cNvPr>
          <p:cNvSpPr txBox="1"/>
          <p:nvPr/>
        </p:nvSpPr>
        <p:spPr>
          <a:xfrm>
            <a:off x="7953681" y="2154811"/>
            <a:ext cx="2088233" cy="369332"/>
          </a:xfrm>
          <a:prstGeom prst="rect">
            <a:avLst/>
          </a:prstGeom>
          <a:noFill/>
        </p:spPr>
        <p:txBody>
          <a:bodyPr wrap="square" rtlCol="0">
            <a:spAutoFit/>
          </a:bodyPr>
          <a:lstStyle/>
          <a:p>
            <a:pPr algn="ctr"/>
            <a:r>
              <a:rPr lang="it-IT" sz="1800" dirty="0">
                <a:latin typeface="Bahnschrift SemiCondensed" panose="020B0502040204020203" pitchFamily="34" charset="0"/>
              </a:rPr>
              <a:t>CDI del CHUPACABRA</a:t>
            </a:r>
          </a:p>
        </p:txBody>
      </p:sp>
      <p:sp>
        <p:nvSpPr>
          <p:cNvPr id="2" name="Per 1"/>
          <p:cNvSpPr/>
          <p:nvPr/>
        </p:nvSpPr>
        <p:spPr>
          <a:xfrm>
            <a:off x="7679382" y="57889"/>
            <a:ext cx="2636829" cy="2066528"/>
          </a:xfrm>
          <a:prstGeom prst="mathMultiply">
            <a:avLst>
              <a:gd name="adj1" fmla="val 8667"/>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5597" y="120395"/>
            <a:ext cx="2005071" cy="2403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162937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olo 1"/>
          <p:cNvSpPr txBox="1">
            <a:spLocks/>
          </p:cNvSpPr>
          <p:nvPr/>
        </p:nvSpPr>
        <p:spPr>
          <a:xfrm>
            <a:off x="334566" y="486630"/>
            <a:ext cx="7305511" cy="10253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400" b="1" dirty="0">
                <a:latin typeface="Arial Narrow" panose="020B0606020202030204" pitchFamily="34" charset="0"/>
              </a:rPr>
              <a:t>…allora…</a:t>
            </a:r>
          </a:p>
          <a:p>
            <a:pPr marL="457154" indent="-457154">
              <a:buFont typeface="Arial" panose="020B0604020202020204" pitchFamily="34" charset="0"/>
              <a:buChar char="•"/>
            </a:pPr>
            <a:r>
              <a:rPr lang="it-IT" sz="2400" b="1" dirty="0">
                <a:latin typeface="Arial Narrow" panose="020B0606020202030204" pitchFamily="34" charset="0"/>
              </a:rPr>
              <a:t>Come dobbiamo </a:t>
            </a:r>
            <a:r>
              <a:rPr lang="it-IT" sz="2400" b="1" dirty="0">
                <a:solidFill>
                  <a:srgbClr val="C00000"/>
                </a:solidFill>
                <a:latin typeface="Arial Narrow" panose="020B0606020202030204" pitchFamily="34" charset="0"/>
              </a:rPr>
              <a:t>GESTIRE</a:t>
            </a:r>
            <a:r>
              <a:rPr lang="it-IT" sz="2400" b="1" dirty="0">
                <a:latin typeface="Arial Narrow" panose="020B0606020202030204" pitchFamily="34" charset="0"/>
              </a:rPr>
              <a:t> il conflitto di interessi?</a:t>
            </a:r>
            <a:endParaRPr lang="it-IT" sz="2400" dirty="0">
              <a:latin typeface="Arial Narrow" panose="020B0606020202030204" pitchFamily="34" charset="0"/>
            </a:endParaRPr>
          </a:p>
        </p:txBody>
      </p:sp>
      <p:sp>
        <p:nvSpPr>
          <p:cNvPr id="22" name="Esplosione: 14 punte 21">
            <a:extLst>
              <a:ext uri="{FF2B5EF4-FFF2-40B4-BE49-F238E27FC236}">
                <a16:creationId xmlns:a16="http://schemas.microsoft.com/office/drawing/2014/main" xmlns="" id="{AE696373-CA77-488A-B05F-0DB763D4F7A1}"/>
              </a:ext>
            </a:extLst>
          </p:cNvPr>
          <p:cNvSpPr/>
          <p:nvPr/>
        </p:nvSpPr>
        <p:spPr>
          <a:xfrm>
            <a:off x="7737603" y="265699"/>
            <a:ext cx="2737508" cy="1881489"/>
          </a:xfrm>
          <a:prstGeom prst="irregularSeal2">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it-IT" sz="8799" b="1" dirty="0">
                <a:latin typeface="Arial Narrow" panose="020B0606020202030204" pitchFamily="34" charset="0"/>
              </a:rPr>
              <a:t>4</a:t>
            </a:r>
          </a:p>
        </p:txBody>
      </p:sp>
      <p:pic>
        <p:nvPicPr>
          <p:cNvPr id="3" name="Immagine 2">
            <a:extLst>
              <a:ext uri="{FF2B5EF4-FFF2-40B4-BE49-F238E27FC236}">
                <a16:creationId xmlns:a16="http://schemas.microsoft.com/office/drawing/2014/main" xmlns="" id="{91A6AE27-395B-42D8-BA04-78590E23F349}"/>
              </a:ext>
            </a:extLst>
          </p:cNvPr>
          <p:cNvPicPr>
            <a:picLocks noChangeAspect="1"/>
          </p:cNvPicPr>
          <p:nvPr/>
        </p:nvPicPr>
        <p:blipFill>
          <a:blip r:embed="rId2"/>
          <a:stretch>
            <a:fillRect/>
          </a:stretch>
        </p:blipFill>
        <p:spPr>
          <a:xfrm>
            <a:off x="1906449" y="1629594"/>
            <a:ext cx="8377513" cy="4527340"/>
          </a:xfrm>
          <a:prstGeom prst="rect">
            <a:avLst/>
          </a:prstGeom>
        </p:spPr>
      </p:pic>
    </p:spTree>
    <p:extLst>
      <p:ext uri="{BB962C8B-B14F-4D97-AF65-F5344CB8AC3E}">
        <p14:creationId xmlns:p14="http://schemas.microsoft.com/office/powerpoint/2010/main" val="3809415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426379" y="768305"/>
            <a:ext cx="4276261" cy="300043"/>
          </a:xfrm>
          <a:prstGeom prst="rect">
            <a:avLst/>
          </a:prstGeom>
          <a:effectLst>
            <a:glow rad="1397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1350" b="1" dirty="0">
                <a:solidFill>
                  <a:srgbClr val="800000"/>
                </a:solidFill>
                <a:latin typeface="Arial Narrow" panose="020B0606020202030204" pitchFamily="34" charset="0"/>
              </a:rPr>
              <a:t>La definizione di conflitto di interessi di ANAC nel PNA 2019</a:t>
            </a:r>
          </a:p>
        </p:txBody>
      </p:sp>
      <p:sp>
        <p:nvSpPr>
          <p:cNvPr id="2" name="CasellaDiTesto 1">
            <a:extLst>
              <a:ext uri="{FF2B5EF4-FFF2-40B4-BE49-F238E27FC236}">
                <a16:creationId xmlns:a16="http://schemas.microsoft.com/office/drawing/2014/main" xmlns="" id="{629E3DCF-B743-40A5-82C0-F03E87012A25}"/>
              </a:ext>
            </a:extLst>
          </p:cNvPr>
          <p:cNvSpPr txBox="1"/>
          <p:nvPr/>
        </p:nvSpPr>
        <p:spPr>
          <a:xfrm>
            <a:off x="2046248" y="1491236"/>
            <a:ext cx="6154110" cy="3046591"/>
          </a:xfrm>
          <a:prstGeom prst="rect">
            <a:avLst/>
          </a:prstGeom>
          <a:noFill/>
        </p:spPr>
        <p:txBody>
          <a:bodyPr wrap="square" rtlCol="0">
            <a:spAutoFit/>
          </a:bodyPr>
          <a:lstStyle/>
          <a:p>
            <a:pPr marL="285721" indent="-285721">
              <a:buFont typeface="Arial" panose="020B0604020202020204" pitchFamily="34" charset="0"/>
              <a:buChar char="•"/>
            </a:pPr>
            <a:r>
              <a:rPr lang="it-IT" sz="1600" b="1" i="1" dirty="0">
                <a:latin typeface="Arial Narrow" panose="020B0606020202030204" pitchFamily="34" charset="0"/>
              </a:rPr>
              <a:t>Occorre tener presente che le disposizioni sul conflitto di interessi, nel prosieguo specificate, fanno riferimento a un’</a:t>
            </a:r>
            <a:r>
              <a:rPr lang="it-IT" sz="1600" b="1" i="1" dirty="0">
                <a:solidFill>
                  <a:srgbClr val="FF0000"/>
                </a:solidFill>
                <a:latin typeface="Arial Narrow" panose="020B0606020202030204" pitchFamily="34" charset="0"/>
              </a:rPr>
              <a:t>accezione ampia </a:t>
            </a:r>
            <a:r>
              <a:rPr lang="it-IT" sz="1600" b="1" i="1" dirty="0">
                <a:latin typeface="Arial Narrow" panose="020B0606020202030204" pitchFamily="34" charset="0"/>
              </a:rPr>
              <a:t>attribuendo rilievo a </a:t>
            </a:r>
            <a:r>
              <a:rPr lang="it-IT" sz="1600" b="1" i="1" dirty="0">
                <a:solidFill>
                  <a:srgbClr val="FF0000"/>
                </a:solidFill>
                <a:latin typeface="Arial Narrow" panose="020B0606020202030204" pitchFamily="34" charset="0"/>
              </a:rPr>
              <a:t>qualsiasi posizione che potenzialmente possa minare il corretto agire amministrativo</a:t>
            </a:r>
            <a:r>
              <a:rPr lang="it-IT" sz="1600" b="1" i="1" dirty="0">
                <a:latin typeface="Arial Narrow" panose="020B0606020202030204" pitchFamily="34" charset="0"/>
              </a:rPr>
              <a:t> e compromettere, </a:t>
            </a:r>
            <a:r>
              <a:rPr lang="it-IT" sz="1600" b="1" i="1" dirty="0">
                <a:solidFill>
                  <a:srgbClr val="FF0000"/>
                </a:solidFill>
                <a:latin typeface="Arial Narrow" panose="020B0606020202030204" pitchFamily="34" charset="0"/>
              </a:rPr>
              <a:t>anche in astratto</a:t>
            </a:r>
            <a:r>
              <a:rPr lang="it-IT" sz="1600" b="1" i="1" dirty="0">
                <a:latin typeface="Arial Narrow" panose="020B0606020202030204" pitchFamily="34" charset="0"/>
              </a:rPr>
              <a:t>, l’imparzialità richiesta al dipendente pubblico nell’esercizio del potere decisionale. </a:t>
            </a:r>
          </a:p>
          <a:p>
            <a:pPr marL="285721" indent="-285721">
              <a:buFont typeface="Arial" panose="020B0604020202020204" pitchFamily="34" charset="0"/>
              <a:buChar char="•"/>
            </a:pPr>
            <a:r>
              <a:rPr lang="it-IT" sz="1600" b="1" i="1" dirty="0">
                <a:latin typeface="Arial Narrow" panose="020B0606020202030204" pitchFamily="34" charset="0"/>
              </a:rPr>
              <a:t>Pertanto alle situazioni palesi di </a:t>
            </a:r>
            <a:r>
              <a:rPr lang="it-IT" sz="1600" b="1" i="1" dirty="0">
                <a:solidFill>
                  <a:srgbClr val="FF0000"/>
                </a:solidFill>
                <a:latin typeface="Arial Narrow" panose="020B0606020202030204" pitchFamily="34" charset="0"/>
              </a:rPr>
              <a:t>conflitto di interessi reale e concreto</a:t>
            </a:r>
            <a:r>
              <a:rPr lang="it-IT" sz="1600" b="1" i="1" dirty="0">
                <a:latin typeface="Arial Narrow" panose="020B0606020202030204" pitchFamily="34" charset="0"/>
              </a:rPr>
              <a:t>, che sono quelle esplicitate all’art. 7 del d.P.R. n. 62 del 2013, si aggiungono quelle di </a:t>
            </a:r>
            <a:r>
              <a:rPr lang="it-IT" sz="1600" b="1" i="1" dirty="0">
                <a:solidFill>
                  <a:srgbClr val="FF0000"/>
                </a:solidFill>
                <a:latin typeface="Arial Narrow" panose="020B0606020202030204" pitchFamily="34" charset="0"/>
              </a:rPr>
              <a:t>potenziale conflitto</a:t>
            </a:r>
            <a:r>
              <a:rPr lang="it-IT" sz="1600" b="1" i="1" dirty="0">
                <a:latin typeface="Arial Narrow" panose="020B0606020202030204" pitchFamily="34" charset="0"/>
              </a:rPr>
              <a:t> che, seppure </a:t>
            </a:r>
            <a:r>
              <a:rPr lang="it-IT" sz="1600" b="1" i="1" dirty="0">
                <a:solidFill>
                  <a:srgbClr val="FF0000"/>
                </a:solidFill>
                <a:latin typeface="Arial Narrow" panose="020B0606020202030204" pitchFamily="34" charset="0"/>
              </a:rPr>
              <a:t>non tipizzate</a:t>
            </a:r>
            <a:r>
              <a:rPr lang="it-IT" sz="1600" b="1" i="1" dirty="0">
                <a:latin typeface="Arial Narrow" panose="020B0606020202030204" pitchFamily="34" charset="0"/>
              </a:rPr>
              <a:t>, potrebbero essere </a:t>
            </a:r>
            <a:r>
              <a:rPr lang="it-IT" sz="1600" b="1" i="1" dirty="0">
                <a:solidFill>
                  <a:srgbClr val="FF0000"/>
                </a:solidFill>
                <a:latin typeface="Arial Narrow" panose="020B0606020202030204" pitchFamily="34" charset="0"/>
              </a:rPr>
              <a:t>idonee a interferire con lo svolgimento dei doveri pubblici </a:t>
            </a:r>
            <a:r>
              <a:rPr lang="it-IT" sz="1600" b="1" i="1" dirty="0">
                <a:latin typeface="Arial Narrow" panose="020B0606020202030204" pitchFamily="34" charset="0"/>
              </a:rPr>
              <a:t>e inquinare </a:t>
            </a:r>
            <a:r>
              <a:rPr lang="it-IT" sz="1600" b="1" i="1" dirty="0">
                <a:solidFill>
                  <a:srgbClr val="FF0000"/>
                </a:solidFill>
                <a:latin typeface="Arial Narrow" panose="020B0606020202030204" pitchFamily="34" charset="0"/>
              </a:rPr>
              <a:t>l’imparzialità amministrativa </a:t>
            </a:r>
            <a:r>
              <a:rPr lang="it-IT" sz="1600" b="1" i="1" dirty="0">
                <a:latin typeface="Arial Narrow" panose="020B0606020202030204" pitchFamily="34" charset="0"/>
              </a:rPr>
              <a:t>o </a:t>
            </a:r>
            <a:r>
              <a:rPr lang="it-IT" sz="1600" b="1" i="1" dirty="0">
                <a:solidFill>
                  <a:srgbClr val="FF0000"/>
                </a:solidFill>
                <a:latin typeface="Arial Narrow" panose="020B0606020202030204" pitchFamily="34" charset="0"/>
              </a:rPr>
              <a:t>l’immagine imparziale </a:t>
            </a:r>
            <a:r>
              <a:rPr lang="it-IT" sz="1600" b="1" i="1" dirty="0">
                <a:latin typeface="Arial Narrow" panose="020B0606020202030204" pitchFamily="34" charset="0"/>
              </a:rPr>
              <a:t>del potere pubblico.</a:t>
            </a:r>
          </a:p>
        </p:txBody>
      </p:sp>
      <p:sp>
        <p:nvSpPr>
          <p:cNvPr id="3" name="Fumetto: rettangolo con angoli arrotondati 2">
            <a:extLst>
              <a:ext uri="{FF2B5EF4-FFF2-40B4-BE49-F238E27FC236}">
                <a16:creationId xmlns:a16="http://schemas.microsoft.com/office/drawing/2014/main" xmlns="" id="{A749B5FF-71AD-4BCD-B555-BF550B671E48}"/>
              </a:ext>
            </a:extLst>
          </p:cNvPr>
          <p:cNvSpPr/>
          <p:nvPr/>
        </p:nvSpPr>
        <p:spPr>
          <a:xfrm>
            <a:off x="7178516" y="4346073"/>
            <a:ext cx="3126994" cy="1229285"/>
          </a:xfrm>
          <a:prstGeom prst="wedgeRoundRectCallout">
            <a:avLst>
              <a:gd name="adj1" fmla="val -89117"/>
              <a:gd name="adj2" fmla="val -56875"/>
              <a:gd name="adj3" fmla="val 16667"/>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800" b="1" dirty="0">
                <a:latin typeface="Arial Narrow" panose="020B0606020202030204" pitchFamily="34" charset="0"/>
              </a:rPr>
              <a:t>EQUIDISTANZA DAGLI INTERESSI</a:t>
            </a:r>
          </a:p>
        </p:txBody>
      </p:sp>
      <p:sp>
        <p:nvSpPr>
          <p:cNvPr id="5" name="Fumetto: rettangolo con angoli arrotondati 4">
            <a:extLst>
              <a:ext uri="{FF2B5EF4-FFF2-40B4-BE49-F238E27FC236}">
                <a16:creationId xmlns:a16="http://schemas.microsoft.com/office/drawing/2014/main" xmlns="" id="{9E70FC88-5486-4194-9687-CB5AFA0AC580}"/>
              </a:ext>
            </a:extLst>
          </p:cNvPr>
          <p:cNvSpPr/>
          <p:nvPr/>
        </p:nvSpPr>
        <p:spPr>
          <a:xfrm>
            <a:off x="4051523" y="5378674"/>
            <a:ext cx="3126994" cy="1229285"/>
          </a:xfrm>
          <a:prstGeom prst="wedgeRoundRectCallout">
            <a:avLst>
              <a:gd name="adj1" fmla="val 38893"/>
              <a:gd name="adj2" fmla="val -142500"/>
              <a:gd name="adj3" fmla="val 16667"/>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800" b="1" dirty="0">
                <a:latin typeface="Arial Narrow" panose="020B0606020202030204" pitchFamily="34" charset="0"/>
              </a:rPr>
              <a:t>PERCEZIONE DI IMPARZIALITA’</a:t>
            </a:r>
          </a:p>
        </p:txBody>
      </p:sp>
      <p:sp>
        <p:nvSpPr>
          <p:cNvPr id="6" name="Fumetto: rettangolo con angoli arrotondati 5">
            <a:extLst>
              <a:ext uri="{FF2B5EF4-FFF2-40B4-BE49-F238E27FC236}">
                <a16:creationId xmlns:a16="http://schemas.microsoft.com/office/drawing/2014/main" xmlns="" id="{70C042C9-78EC-487B-928B-A734BB5E8BFE}"/>
              </a:ext>
            </a:extLst>
          </p:cNvPr>
          <p:cNvSpPr/>
          <p:nvPr/>
        </p:nvSpPr>
        <p:spPr>
          <a:xfrm>
            <a:off x="8346336" y="1491237"/>
            <a:ext cx="2111554" cy="1229285"/>
          </a:xfrm>
          <a:prstGeom prst="wedgeRoundRectCallout">
            <a:avLst>
              <a:gd name="adj1" fmla="val -100033"/>
              <a:gd name="adj2" fmla="val 71875"/>
              <a:gd name="adj3" fmla="val 16667"/>
            </a:avLst>
          </a:prstGeom>
          <a:solidFill>
            <a:srgbClr val="FF0000"/>
          </a:solidFill>
        </p:spPr>
        <p:style>
          <a:lnRef idx="1">
            <a:schemeClr val="dk1"/>
          </a:lnRef>
          <a:fillRef idx="3">
            <a:schemeClr val="dk1"/>
          </a:fillRef>
          <a:effectRef idx="2">
            <a:schemeClr val="dk1"/>
          </a:effectRef>
          <a:fontRef idx="minor">
            <a:schemeClr val="lt1"/>
          </a:fontRef>
        </p:style>
        <p:txBody>
          <a:bodyPr rtlCol="0" anchor="ctr"/>
          <a:lstStyle/>
          <a:p>
            <a:pPr algn="ctr"/>
            <a:r>
              <a:rPr lang="it-IT" sz="2000" b="1" dirty="0">
                <a:latin typeface="Arial Narrow" panose="020B0606020202030204" pitchFamily="34" charset="0"/>
              </a:rPr>
              <a:t>CONFLITTO DI INTERESSI ATTUALE</a:t>
            </a:r>
          </a:p>
        </p:txBody>
      </p:sp>
      <p:pic>
        <p:nvPicPr>
          <p:cNvPr id="8" name="Immagine 7">
            <a:extLst>
              <a:ext uri="{FF2B5EF4-FFF2-40B4-BE49-F238E27FC236}">
                <a16:creationId xmlns:a16="http://schemas.microsoft.com/office/drawing/2014/main" xmlns="" id="{72635D73-AF13-47E0-AFA4-81AA06FF3F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5215" y="5734050"/>
            <a:ext cx="4514850" cy="1009650"/>
          </a:xfrm>
          <a:prstGeom prst="rect">
            <a:avLst/>
          </a:prstGeom>
        </p:spPr>
      </p:pic>
    </p:spTree>
    <p:extLst>
      <p:ext uri="{BB962C8B-B14F-4D97-AF65-F5344CB8AC3E}">
        <p14:creationId xmlns:p14="http://schemas.microsoft.com/office/powerpoint/2010/main" val="257275738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EECB4282-8077-494D-87E8-53C7051A49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191" y="1824183"/>
            <a:ext cx="3211223" cy="3211223"/>
          </a:xfrm>
          <a:prstGeom prst="rect">
            <a:avLst/>
          </a:prstGeom>
        </p:spPr>
      </p:pic>
      <p:graphicFrame>
        <p:nvGraphicFramePr>
          <p:cNvPr id="7" name="Diagramma 6">
            <a:extLst>
              <a:ext uri="{FF2B5EF4-FFF2-40B4-BE49-F238E27FC236}">
                <a16:creationId xmlns:a16="http://schemas.microsoft.com/office/drawing/2014/main" xmlns="" id="{3EE00F0D-1960-46F3-BA62-B636A662054E}"/>
              </a:ext>
            </a:extLst>
          </p:cNvPr>
          <p:cNvGraphicFramePr/>
          <p:nvPr>
            <p:extLst>
              <p:ext uri="{D42A27DB-BD31-4B8C-83A1-F6EECF244321}">
                <p14:modId xmlns:p14="http://schemas.microsoft.com/office/powerpoint/2010/main" val="320388799"/>
              </p:ext>
            </p:extLst>
          </p:nvPr>
        </p:nvGraphicFramePr>
        <p:xfrm>
          <a:off x="4709931" y="1949861"/>
          <a:ext cx="7175721" cy="43682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2">
            <a:extLst>
              <a:ext uri="{FF2B5EF4-FFF2-40B4-BE49-F238E27FC236}">
                <a16:creationId xmlns:a16="http://schemas.microsoft.com/office/drawing/2014/main" xmlns="" id="{5E72BA60-AC1F-4743-B085-1414CCF8D66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000" t="50000"/>
          <a:stretch/>
        </p:blipFill>
        <p:spPr bwMode="auto">
          <a:xfrm>
            <a:off x="9623598" y="168007"/>
            <a:ext cx="2448272" cy="1639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sellaDiTesto 7">
            <a:extLst>
              <a:ext uri="{FF2B5EF4-FFF2-40B4-BE49-F238E27FC236}">
                <a16:creationId xmlns:a16="http://schemas.microsoft.com/office/drawing/2014/main" xmlns="" id="{709396EB-D67B-4029-BF4C-BBBC3D45E9EF}"/>
              </a:ext>
            </a:extLst>
          </p:cNvPr>
          <p:cNvSpPr txBox="1"/>
          <p:nvPr/>
        </p:nvSpPr>
        <p:spPr>
          <a:xfrm>
            <a:off x="1057756" y="5067192"/>
            <a:ext cx="2242091" cy="584775"/>
          </a:xfrm>
          <a:prstGeom prst="rect">
            <a:avLst/>
          </a:prstGeom>
          <a:noFill/>
        </p:spPr>
        <p:txBody>
          <a:bodyPr wrap="square" rtlCol="0">
            <a:spAutoFit/>
          </a:bodyPr>
          <a:lstStyle/>
          <a:p>
            <a:pPr algn="ctr"/>
            <a:r>
              <a:rPr lang="it-IT" sz="1600" dirty="0">
                <a:latin typeface="Bahnschrift SemiBold SemiConden" panose="020B0502040204020203" pitchFamily="34" charset="0"/>
              </a:rPr>
              <a:t>Codice Aziendale di comportamento</a:t>
            </a:r>
          </a:p>
        </p:txBody>
      </p:sp>
    </p:spTree>
    <p:extLst>
      <p:ext uri="{BB962C8B-B14F-4D97-AF65-F5344CB8AC3E}">
        <p14:creationId xmlns:p14="http://schemas.microsoft.com/office/powerpoint/2010/main" val="56128339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CBA581D1-9E5F-474D-8762-85ADE0D4BBA5}"/>
              </a:ext>
            </a:extLst>
          </p:cNvPr>
          <p:cNvSpPr txBox="1"/>
          <p:nvPr/>
        </p:nvSpPr>
        <p:spPr>
          <a:xfrm>
            <a:off x="4295006" y="1053530"/>
            <a:ext cx="7175720" cy="584699"/>
          </a:xfrm>
          <a:prstGeom prst="rect">
            <a:avLst/>
          </a:prstGeom>
          <a:solidFill>
            <a:schemeClr val="bg1"/>
          </a:solidFill>
        </p:spPr>
        <p:txBody>
          <a:bodyPr wrap="square" rtlCol="0">
            <a:spAutoFit/>
          </a:bodyPr>
          <a:lstStyle/>
          <a:p>
            <a:r>
              <a:rPr lang="it-IT" sz="3200" b="1" dirty="0">
                <a:latin typeface="Bahnschrift SemiBold SemiConden" panose="020B0502040204020203" pitchFamily="34" charset="0"/>
              </a:rPr>
              <a:t>… il dipendente si </a:t>
            </a:r>
            <a:r>
              <a:rPr lang="it-IT" sz="3200" b="1" dirty="0">
                <a:solidFill>
                  <a:srgbClr val="C00000"/>
                </a:solidFill>
                <a:latin typeface="Bahnschrift SemiBold SemiConden" panose="020B0502040204020203" pitchFamily="34" charset="0"/>
              </a:rPr>
              <a:t>astiene</a:t>
            </a:r>
            <a:r>
              <a:rPr lang="it-IT" sz="3200" b="1" dirty="0">
                <a:latin typeface="Bahnschrift SemiBold SemiConden" panose="020B0502040204020203" pitchFamily="34" charset="0"/>
              </a:rPr>
              <a:t>…</a:t>
            </a:r>
          </a:p>
        </p:txBody>
      </p:sp>
      <p:pic>
        <p:nvPicPr>
          <p:cNvPr id="4" name="Immagine 3">
            <a:extLst>
              <a:ext uri="{FF2B5EF4-FFF2-40B4-BE49-F238E27FC236}">
                <a16:creationId xmlns:a16="http://schemas.microsoft.com/office/drawing/2014/main" xmlns="" id="{EECB4282-8077-494D-87E8-53C7051A49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191" y="1824183"/>
            <a:ext cx="3211223" cy="3211223"/>
          </a:xfrm>
          <a:prstGeom prst="rect">
            <a:avLst/>
          </a:prstGeom>
        </p:spPr>
      </p:pic>
      <p:graphicFrame>
        <p:nvGraphicFramePr>
          <p:cNvPr id="7" name="Diagramma 6">
            <a:extLst>
              <a:ext uri="{FF2B5EF4-FFF2-40B4-BE49-F238E27FC236}">
                <a16:creationId xmlns:a16="http://schemas.microsoft.com/office/drawing/2014/main" xmlns="" id="{3EE00F0D-1960-46F3-BA62-B636A662054E}"/>
              </a:ext>
            </a:extLst>
          </p:cNvPr>
          <p:cNvGraphicFramePr/>
          <p:nvPr>
            <p:extLst>
              <p:ext uri="{D42A27DB-BD31-4B8C-83A1-F6EECF244321}">
                <p14:modId xmlns:p14="http://schemas.microsoft.com/office/powerpoint/2010/main" val="2375955105"/>
              </p:ext>
            </p:extLst>
          </p:nvPr>
        </p:nvGraphicFramePr>
        <p:xfrm>
          <a:off x="4137353" y="2045876"/>
          <a:ext cx="7748299" cy="46242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a:extLst>
              <a:ext uri="{FF2B5EF4-FFF2-40B4-BE49-F238E27FC236}">
                <a16:creationId xmlns:a16="http://schemas.microsoft.com/office/drawing/2014/main" xmlns="" id="{680C1442-B232-439E-BBAC-E6BA711B2B5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000" t="50000"/>
          <a:stretch/>
        </p:blipFill>
        <p:spPr bwMode="auto">
          <a:xfrm>
            <a:off x="9623598" y="168007"/>
            <a:ext cx="2448272" cy="1639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asellaDiTesto 8">
            <a:extLst>
              <a:ext uri="{FF2B5EF4-FFF2-40B4-BE49-F238E27FC236}">
                <a16:creationId xmlns:a16="http://schemas.microsoft.com/office/drawing/2014/main" xmlns="" id="{AEA6CA7F-914A-411E-A902-B14D02A70D56}"/>
              </a:ext>
            </a:extLst>
          </p:cNvPr>
          <p:cNvSpPr txBox="1"/>
          <p:nvPr/>
        </p:nvSpPr>
        <p:spPr>
          <a:xfrm>
            <a:off x="1057756" y="5067192"/>
            <a:ext cx="2242091" cy="584775"/>
          </a:xfrm>
          <a:prstGeom prst="rect">
            <a:avLst/>
          </a:prstGeom>
          <a:noFill/>
        </p:spPr>
        <p:txBody>
          <a:bodyPr wrap="square" rtlCol="0">
            <a:spAutoFit/>
          </a:bodyPr>
          <a:lstStyle/>
          <a:p>
            <a:pPr algn="ctr"/>
            <a:r>
              <a:rPr lang="it-IT" sz="1600" dirty="0">
                <a:latin typeface="Bahnschrift SemiBold SemiConden" panose="020B0502040204020203" pitchFamily="34" charset="0"/>
              </a:rPr>
              <a:t>Codice Aziendale di comportamento</a:t>
            </a:r>
          </a:p>
        </p:txBody>
      </p:sp>
    </p:spTree>
    <p:extLst>
      <p:ext uri="{BB962C8B-B14F-4D97-AF65-F5344CB8AC3E}">
        <p14:creationId xmlns:p14="http://schemas.microsoft.com/office/powerpoint/2010/main" val="298696485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CBA581D1-9E5F-474D-8762-85ADE0D4BBA5}"/>
              </a:ext>
            </a:extLst>
          </p:cNvPr>
          <p:cNvSpPr txBox="1"/>
          <p:nvPr/>
        </p:nvSpPr>
        <p:spPr>
          <a:xfrm>
            <a:off x="4709932" y="616737"/>
            <a:ext cx="7175720" cy="584699"/>
          </a:xfrm>
          <a:prstGeom prst="rect">
            <a:avLst/>
          </a:prstGeom>
          <a:solidFill>
            <a:schemeClr val="bg1"/>
          </a:solidFill>
        </p:spPr>
        <p:txBody>
          <a:bodyPr wrap="square" rtlCol="0">
            <a:spAutoFit/>
          </a:bodyPr>
          <a:lstStyle/>
          <a:p>
            <a:r>
              <a:rPr lang="it-IT" sz="3200" b="1" dirty="0">
                <a:latin typeface="Bahnschrift SemiBold SemiConden" panose="020B0502040204020203" pitchFamily="34" charset="0"/>
              </a:rPr>
              <a:t>… il dipendente si </a:t>
            </a:r>
            <a:r>
              <a:rPr lang="it-IT" sz="3200" b="1" dirty="0">
                <a:solidFill>
                  <a:srgbClr val="C00000"/>
                </a:solidFill>
                <a:latin typeface="Bahnschrift SemiBold SemiConden" panose="020B0502040204020203" pitchFamily="34" charset="0"/>
              </a:rPr>
              <a:t>astiene</a:t>
            </a:r>
            <a:r>
              <a:rPr lang="it-IT" sz="3200" b="1" dirty="0">
                <a:latin typeface="Bahnschrift SemiBold SemiConden" panose="020B0502040204020203" pitchFamily="34" charset="0"/>
              </a:rPr>
              <a:t>…</a:t>
            </a:r>
          </a:p>
        </p:txBody>
      </p:sp>
      <p:pic>
        <p:nvPicPr>
          <p:cNvPr id="4" name="Immagine 3">
            <a:extLst>
              <a:ext uri="{FF2B5EF4-FFF2-40B4-BE49-F238E27FC236}">
                <a16:creationId xmlns:a16="http://schemas.microsoft.com/office/drawing/2014/main" xmlns="" id="{EECB4282-8077-494D-87E8-53C7051A49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191" y="1824183"/>
            <a:ext cx="3211223" cy="3211223"/>
          </a:xfrm>
          <a:prstGeom prst="rect">
            <a:avLst/>
          </a:prstGeom>
        </p:spPr>
      </p:pic>
      <p:graphicFrame>
        <p:nvGraphicFramePr>
          <p:cNvPr id="7" name="Diagramma 6">
            <a:extLst>
              <a:ext uri="{FF2B5EF4-FFF2-40B4-BE49-F238E27FC236}">
                <a16:creationId xmlns:a16="http://schemas.microsoft.com/office/drawing/2014/main" xmlns="" id="{3EE00F0D-1960-46F3-BA62-B636A662054E}"/>
              </a:ext>
            </a:extLst>
          </p:cNvPr>
          <p:cNvGraphicFramePr/>
          <p:nvPr>
            <p:extLst>
              <p:ext uri="{D42A27DB-BD31-4B8C-83A1-F6EECF244321}">
                <p14:modId xmlns:p14="http://schemas.microsoft.com/office/powerpoint/2010/main" val="1679988973"/>
              </p:ext>
            </p:extLst>
          </p:nvPr>
        </p:nvGraphicFramePr>
        <p:xfrm>
          <a:off x="4137353" y="1618574"/>
          <a:ext cx="7748299" cy="46242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asellaDiTesto 7">
            <a:extLst>
              <a:ext uri="{FF2B5EF4-FFF2-40B4-BE49-F238E27FC236}">
                <a16:creationId xmlns:a16="http://schemas.microsoft.com/office/drawing/2014/main" xmlns="" id="{1E2CE2A6-3176-41BE-8D80-437C69911C3D}"/>
              </a:ext>
            </a:extLst>
          </p:cNvPr>
          <p:cNvSpPr txBox="1"/>
          <p:nvPr/>
        </p:nvSpPr>
        <p:spPr>
          <a:xfrm>
            <a:off x="457141" y="6075291"/>
            <a:ext cx="6286137"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3200" b="1" dirty="0">
                <a:latin typeface="Bahnschrift SemiBold SemiConden" panose="020B0502040204020203" pitchFamily="34" charset="0"/>
              </a:rPr>
              <a:t>… per gravi </a:t>
            </a:r>
            <a:r>
              <a:rPr lang="it-IT" sz="3200" b="1" dirty="0">
                <a:solidFill>
                  <a:srgbClr val="C00000"/>
                </a:solidFill>
                <a:latin typeface="Bahnschrift SemiBold SemiConden" panose="020B0502040204020203" pitchFamily="34" charset="0"/>
              </a:rPr>
              <a:t>ragioni di convenienza</a:t>
            </a:r>
            <a:r>
              <a:rPr lang="it-IT" sz="3200" b="1" dirty="0">
                <a:latin typeface="Bahnschrift SemiBold SemiConden" panose="020B0502040204020203" pitchFamily="34" charset="0"/>
              </a:rPr>
              <a:t>…</a:t>
            </a:r>
          </a:p>
        </p:txBody>
      </p:sp>
      <p:pic>
        <p:nvPicPr>
          <p:cNvPr id="9" name="Picture 2">
            <a:extLst>
              <a:ext uri="{FF2B5EF4-FFF2-40B4-BE49-F238E27FC236}">
                <a16:creationId xmlns:a16="http://schemas.microsoft.com/office/drawing/2014/main" xmlns="" id="{65C1EDE0-A739-475C-A6A6-CA76F36404A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000" t="50000"/>
          <a:stretch/>
        </p:blipFill>
        <p:spPr bwMode="auto">
          <a:xfrm>
            <a:off x="9623598" y="168007"/>
            <a:ext cx="2448272" cy="1639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asellaDiTesto 9">
            <a:extLst>
              <a:ext uri="{FF2B5EF4-FFF2-40B4-BE49-F238E27FC236}">
                <a16:creationId xmlns:a16="http://schemas.microsoft.com/office/drawing/2014/main" xmlns="" id="{91135913-B54A-485A-87B9-BAE34A73FB8F}"/>
              </a:ext>
            </a:extLst>
          </p:cNvPr>
          <p:cNvSpPr txBox="1"/>
          <p:nvPr/>
        </p:nvSpPr>
        <p:spPr>
          <a:xfrm>
            <a:off x="1057756" y="5067192"/>
            <a:ext cx="2242091" cy="584775"/>
          </a:xfrm>
          <a:prstGeom prst="rect">
            <a:avLst/>
          </a:prstGeom>
          <a:noFill/>
        </p:spPr>
        <p:txBody>
          <a:bodyPr wrap="square" rtlCol="0">
            <a:spAutoFit/>
          </a:bodyPr>
          <a:lstStyle/>
          <a:p>
            <a:pPr algn="ctr"/>
            <a:r>
              <a:rPr lang="it-IT" sz="1600" dirty="0">
                <a:latin typeface="Bahnschrift SemiBold SemiConden" panose="020B0502040204020203" pitchFamily="34" charset="0"/>
              </a:rPr>
              <a:t>Codice Aziendale di comportamento</a:t>
            </a:r>
          </a:p>
        </p:txBody>
      </p:sp>
    </p:spTree>
    <p:extLst>
      <p:ext uri="{BB962C8B-B14F-4D97-AF65-F5344CB8AC3E}">
        <p14:creationId xmlns:p14="http://schemas.microsoft.com/office/powerpoint/2010/main" val="301232868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a:extLst>
              <a:ext uri="{FF2B5EF4-FFF2-40B4-BE49-F238E27FC236}">
                <a16:creationId xmlns:a16="http://schemas.microsoft.com/office/drawing/2014/main" xmlns="" id="{4F7C47B4-C1FA-4101-AC22-D1B734F21851}"/>
              </a:ext>
            </a:extLst>
          </p:cNvPr>
          <p:cNvGraphicFramePr/>
          <p:nvPr/>
        </p:nvGraphicFramePr>
        <p:xfrm>
          <a:off x="641844" y="509175"/>
          <a:ext cx="10906725" cy="5278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magine 3">
            <a:extLst>
              <a:ext uri="{FF2B5EF4-FFF2-40B4-BE49-F238E27FC236}">
                <a16:creationId xmlns:a16="http://schemas.microsoft.com/office/drawing/2014/main" xmlns="" id="{29F4A57D-7D42-47D0-A161-1F587E568D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12401" y="4602965"/>
            <a:ext cx="1937076" cy="1937076"/>
          </a:xfrm>
          <a:prstGeom prst="rect">
            <a:avLst/>
          </a:prstGeom>
        </p:spPr>
      </p:pic>
      <p:pic>
        <p:nvPicPr>
          <p:cNvPr id="6" name="Immagine 5">
            <a:extLst>
              <a:ext uri="{FF2B5EF4-FFF2-40B4-BE49-F238E27FC236}">
                <a16:creationId xmlns:a16="http://schemas.microsoft.com/office/drawing/2014/main" xmlns="" id="{E24A021E-B436-44D9-B74A-F304784346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40937" y="4351307"/>
            <a:ext cx="2345426" cy="2345426"/>
          </a:xfrm>
          <a:prstGeom prst="rect">
            <a:avLst/>
          </a:prstGeom>
        </p:spPr>
      </p:pic>
      <p:pic>
        <p:nvPicPr>
          <p:cNvPr id="5" name="Picture 2">
            <a:extLst>
              <a:ext uri="{FF2B5EF4-FFF2-40B4-BE49-F238E27FC236}">
                <a16:creationId xmlns:a16="http://schemas.microsoft.com/office/drawing/2014/main" xmlns="" id="{42F2458E-6426-4FDA-B2D3-44763FD9253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0000" t="50000"/>
          <a:stretch/>
        </p:blipFill>
        <p:spPr bwMode="auto">
          <a:xfrm>
            <a:off x="9623598" y="168007"/>
            <a:ext cx="2448272" cy="1639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172719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F6478425-5EC1-4C98-B8EA-7A1F12DEFC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531" y="1272234"/>
            <a:ext cx="3872991" cy="3872991"/>
          </a:xfrm>
          <a:prstGeom prst="rect">
            <a:avLst/>
          </a:prstGeom>
        </p:spPr>
      </p:pic>
      <p:sp>
        <p:nvSpPr>
          <p:cNvPr id="4" name="CasellaDiTesto 3">
            <a:extLst>
              <a:ext uri="{FF2B5EF4-FFF2-40B4-BE49-F238E27FC236}">
                <a16:creationId xmlns:a16="http://schemas.microsoft.com/office/drawing/2014/main" xmlns="" id="{1845134B-64B6-4A4F-8657-0BC5258361B8}"/>
              </a:ext>
            </a:extLst>
          </p:cNvPr>
          <p:cNvSpPr txBox="1"/>
          <p:nvPr/>
        </p:nvSpPr>
        <p:spPr>
          <a:xfrm>
            <a:off x="3502918" y="214645"/>
            <a:ext cx="6695492" cy="1569456"/>
          </a:xfrm>
          <a:prstGeom prst="rect">
            <a:avLst/>
          </a:prstGeom>
          <a:noFill/>
        </p:spPr>
        <p:txBody>
          <a:bodyPr wrap="square" rtlCol="0">
            <a:spAutoFit/>
          </a:bodyPr>
          <a:lstStyle/>
          <a:p>
            <a:r>
              <a:rPr lang="it-IT" sz="2400" b="1" dirty="0">
                <a:latin typeface="Bahnschrift SemiBold SemiConden" panose="020B0502040204020203" pitchFamily="34" charset="0"/>
              </a:rPr>
              <a:t>Il conflitto di interessi dei “</a:t>
            </a:r>
            <a:r>
              <a:rPr lang="it-IT" sz="2400" b="1" dirty="0">
                <a:solidFill>
                  <a:srgbClr val="C00000"/>
                </a:solidFill>
                <a:latin typeface="Bahnschrift SemiBold SemiConden" panose="020B0502040204020203" pitchFamily="34" charset="0"/>
              </a:rPr>
              <a:t>componenti delle commissioni di concorso </a:t>
            </a:r>
            <a:r>
              <a:rPr lang="it-IT" sz="2400" b="1" dirty="0">
                <a:latin typeface="Bahnschrift SemiBold SemiConden" panose="020B0502040204020203" pitchFamily="34" charset="0"/>
              </a:rPr>
              <a:t>per il reclutamento del personale o di selezione per il conferimento di incarichi”</a:t>
            </a:r>
            <a:endParaRPr lang="it-IT" sz="2400" dirty="0">
              <a:latin typeface="Bahnschrift SemiBold SemiConden" panose="020B0502040204020203" pitchFamily="34" charset="0"/>
            </a:endParaRPr>
          </a:p>
        </p:txBody>
      </p:sp>
      <p:sp>
        <p:nvSpPr>
          <p:cNvPr id="5" name="CasellaDiTesto 4">
            <a:extLst>
              <a:ext uri="{FF2B5EF4-FFF2-40B4-BE49-F238E27FC236}">
                <a16:creationId xmlns:a16="http://schemas.microsoft.com/office/drawing/2014/main" xmlns="" id="{F86CE706-E2F8-4F70-BCF9-BC891FB1F7E1}"/>
              </a:ext>
            </a:extLst>
          </p:cNvPr>
          <p:cNvSpPr txBox="1"/>
          <p:nvPr/>
        </p:nvSpPr>
        <p:spPr>
          <a:xfrm>
            <a:off x="360171" y="5999177"/>
            <a:ext cx="11737889" cy="461605"/>
          </a:xfrm>
          <a:prstGeom prst="rect">
            <a:avLst/>
          </a:prstGeom>
          <a:noFill/>
        </p:spPr>
        <p:txBody>
          <a:bodyPr wrap="square" rtlCol="0">
            <a:spAutoFit/>
          </a:bodyPr>
          <a:lstStyle/>
          <a:p>
            <a:pPr algn="ctr"/>
            <a:r>
              <a:rPr lang="it-IT" sz="2400" b="1" dirty="0">
                <a:latin typeface="Bahnschrift SemiBold SemiConden" panose="020B0502040204020203" pitchFamily="34" charset="0"/>
              </a:rPr>
              <a:t>Obbligo di astensione in caso di …</a:t>
            </a:r>
            <a:r>
              <a:rPr lang="it-IT" sz="2400" b="1" dirty="0">
                <a:solidFill>
                  <a:srgbClr val="C00000"/>
                </a:solidFill>
                <a:latin typeface="Bahnschrift SemiBold SemiConden" panose="020B0502040204020203" pitchFamily="34" charset="0"/>
              </a:rPr>
              <a:t>comunione di interessi economici di particolare intensità.</a:t>
            </a:r>
            <a:endParaRPr lang="it-IT" sz="2400" dirty="0">
              <a:solidFill>
                <a:srgbClr val="C00000"/>
              </a:solidFill>
              <a:latin typeface="Bahnschrift SemiBold SemiConden" panose="020B0502040204020203" pitchFamily="34" charset="0"/>
            </a:endParaRPr>
          </a:p>
        </p:txBody>
      </p:sp>
      <p:pic>
        <p:nvPicPr>
          <p:cNvPr id="7" name="Immagine 6">
            <a:extLst>
              <a:ext uri="{FF2B5EF4-FFF2-40B4-BE49-F238E27FC236}">
                <a16:creationId xmlns:a16="http://schemas.microsoft.com/office/drawing/2014/main" xmlns="" id="{14D091CE-7AFC-40FA-9BC2-757B64A925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2323" y="2081765"/>
            <a:ext cx="3360291" cy="3360291"/>
          </a:xfrm>
          <a:prstGeom prst="rect">
            <a:avLst/>
          </a:prstGeom>
        </p:spPr>
      </p:pic>
      <p:pic>
        <p:nvPicPr>
          <p:cNvPr id="6" name="Picture 2">
            <a:extLst>
              <a:ext uri="{FF2B5EF4-FFF2-40B4-BE49-F238E27FC236}">
                <a16:creationId xmlns:a16="http://schemas.microsoft.com/office/drawing/2014/main" xmlns="" id="{2E6462BC-6C92-41ED-9675-57FA8554990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t="50000"/>
          <a:stretch/>
        </p:blipFill>
        <p:spPr bwMode="auto">
          <a:xfrm>
            <a:off x="9623598" y="168007"/>
            <a:ext cx="2448272" cy="1639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874005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a 2">
            <a:extLst>
              <a:ext uri="{FF2B5EF4-FFF2-40B4-BE49-F238E27FC236}">
                <a16:creationId xmlns:a16="http://schemas.microsoft.com/office/drawing/2014/main" xmlns="" id="{4D8E071C-14C6-48BF-866A-777D0B84356B}"/>
              </a:ext>
            </a:extLst>
          </p:cNvPr>
          <p:cNvGraphicFramePr/>
          <p:nvPr>
            <p:extLst>
              <p:ext uri="{D42A27DB-BD31-4B8C-83A1-F6EECF244321}">
                <p14:modId xmlns:p14="http://schemas.microsoft.com/office/powerpoint/2010/main" val="4081423933"/>
              </p:ext>
            </p:extLst>
          </p:nvPr>
        </p:nvGraphicFramePr>
        <p:xfrm>
          <a:off x="563344" y="2997745"/>
          <a:ext cx="11036018" cy="38375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Immagine 10">
            <a:extLst>
              <a:ext uri="{FF2B5EF4-FFF2-40B4-BE49-F238E27FC236}">
                <a16:creationId xmlns:a16="http://schemas.microsoft.com/office/drawing/2014/main" xmlns="" id="{175E78B3-6810-4942-A270-6A4FEA72EC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7094" y="2047890"/>
            <a:ext cx="1210179" cy="1210179"/>
          </a:xfrm>
          <a:prstGeom prst="rect">
            <a:avLst/>
          </a:prstGeom>
        </p:spPr>
      </p:pic>
      <p:sp>
        <p:nvSpPr>
          <p:cNvPr id="12" name="CasellaDiTesto 11">
            <a:extLst>
              <a:ext uri="{FF2B5EF4-FFF2-40B4-BE49-F238E27FC236}">
                <a16:creationId xmlns:a16="http://schemas.microsoft.com/office/drawing/2014/main" xmlns="" id="{28FA7EA3-512B-4A54-9442-08558ADE6F53}"/>
              </a:ext>
            </a:extLst>
          </p:cNvPr>
          <p:cNvSpPr txBox="1"/>
          <p:nvPr/>
        </p:nvSpPr>
        <p:spPr>
          <a:xfrm>
            <a:off x="6447656" y="1991345"/>
            <a:ext cx="5624214" cy="1323267"/>
          </a:xfrm>
          <a:prstGeom prst="rect">
            <a:avLst/>
          </a:prstGeom>
          <a:noFill/>
        </p:spPr>
        <p:txBody>
          <a:bodyPr wrap="square" rtlCol="0">
            <a:spAutoFit/>
          </a:bodyPr>
          <a:lstStyle/>
          <a:p>
            <a:pPr marL="342866" indent="-342866">
              <a:buFont typeface="+mj-lt"/>
              <a:buAutoNum type="alphaLcParenR"/>
            </a:pPr>
            <a:r>
              <a:rPr lang="it-IT" sz="2000" dirty="0">
                <a:latin typeface="Bahnschrift SemiBold SemiConden" panose="020B0502040204020203" pitchFamily="34" charset="0"/>
              </a:rPr>
              <a:t>sostituire il soggetto in conflitto di interessi,</a:t>
            </a:r>
          </a:p>
          <a:p>
            <a:pPr marL="342866" indent="-342866">
              <a:buFont typeface="+mj-lt"/>
              <a:buAutoNum type="alphaLcParenR"/>
            </a:pPr>
            <a:r>
              <a:rPr lang="it-IT" sz="2000" dirty="0">
                <a:latin typeface="Bahnschrift SemiBold SemiConden" panose="020B0502040204020203" pitchFamily="34" charset="0"/>
              </a:rPr>
              <a:t>imporre al soggetto di rimanere nella sua posizione,</a:t>
            </a:r>
          </a:p>
          <a:p>
            <a:pPr marL="342866" indent="-342866">
              <a:buFont typeface="+mj-lt"/>
              <a:buAutoNum type="alphaLcParenR"/>
            </a:pPr>
            <a:r>
              <a:rPr lang="it-IT" sz="2000" dirty="0">
                <a:latin typeface="Bahnschrift SemiBold SemiConden" panose="020B0502040204020203" pitchFamily="34" charset="0"/>
              </a:rPr>
              <a:t>avocare a sé il procedimento. </a:t>
            </a:r>
          </a:p>
        </p:txBody>
      </p:sp>
      <p:sp>
        <p:nvSpPr>
          <p:cNvPr id="13" name="CasellaDiTesto 12">
            <a:extLst>
              <a:ext uri="{FF2B5EF4-FFF2-40B4-BE49-F238E27FC236}">
                <a16:creationId xmlns:a16="http://schemas.microsoft.com/office/drawing/2014/main" xmlns="" id="{29E43EA4-5FB6-449B-A6FC-5BFE22A87EDA}"/>
              </a:ext>
            </a:extLst>
          </p:cNvPr>
          <p:cNvSpPr txBox="1"/>
          <p:nvPr/>
        </p:nvSpPr>
        <p:spPr>
          <a:xfrm>
            <a:off x="1126654" y="1033319"/>
            <a:ext cx="3292335" cy="400058"/>
          </a:xfrm>
          <a:prstGeom prst="rect">
            <a:avLst/>
          </a:prstGeom>
          <a:noFill/>
        </p:spPr>
        <p:txBody>
          <a:bodyPr wrap="square" rtlCol="0">
            <a:spAutoFit/>
          </a:bodyPr>
          <a:lstStyle/>
          <a:p>
            <a:r>
              <a:rPr lang="it-IT" sz="2000" dirty="0">
                <a:solidFill>
                  <a:srgbClr val="C00000"/>
                </a:solidFill>
                <a:latin typeface="Bahnschrift SemiBold SemiConden" panose="020B0502040204020203" pitchFamily="34" charset="0"/>
              </a:rPr>
              <a:t>Il superiore gerarchico decide…</a:t>
            </a:r>
          </a:p>
        </p:txBody>
      </p:sp>
      <p:pic>
        <p:nvPicPr>
          <p:cNvPr id="6" name="Picture 2">
            <a:extLst>
              <a:ext uri="{FF2B5EF4-FFF2-40B4-BE49-F238E27FC236}">
                <a16:creationId xmlns:a16="http://schemas.microsoft.com/office/drawing/2014/main" xmlns="" id="{3B4FAE0F-354F-4F7E-A92F-F9F7330A7A5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000" t="50000"/>
          <a:stretch/>
        </p:blipFill>
        <p:spPr bwMode="auto">
          <a:xfrm>
            <a:off x="9623598" y="168007"/>
            <a:ext cx="2448272" cy="1639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277201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a:extLst>
              <a:ext uri="{FF2B5EF4-FFF2-40B4-BE49-F238E27FC236}">
                <a16:creationId xmlns:a16="http://schemas.microsoft.com/office/drawing/2014/main" xmlns="" id="{F0884075-E434-448C-889F-5AFFF854B39A}"/>
              </a:ext>
            </a:extLst>
          </p:cNvPr>
          <p:cNvGraphicFramePr/>
          <p:nvPr>
            <p:extLst>
              <p:ext uri="{D42A27DB-BD31-4B8C-83A1-F6EECF244321}">
                <p14:modId xmlns:p14="http://schemas.microsoft.com/office/powerpoint/2010/main" val="3127868162"/>
              </p:ext>
            </p:extLst>
          </p:nvPr>
        </p:nvGraphicFramePr>
        <p:xfrm>
          <a:off x="738813" y="823170"/>
          <a:ext cx="11036018" cy="55965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xmlns="" id="{12C21212-3611-4BAB-AF2A-165052AFA4A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0000" t="50000"/>
          <a:stretch/>
        </p:blipFill>
        <p:spPr bwMode="auto">
          <a:xfrm>
            <a:off x="9623598" y="168007"/>
            <a:ext cx="2448272" cy="1639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430481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a 2">
            <a:extLst>
              <a:ext uri="{FF2B5EF4-FFF2-40B4-BE49-F238E27FC236}">
                <a16:creationId xmlns:a16="http://schemas.microsoft.com/office/drawing/2014/main" xmlns="" id="{44DAC9B3-BE04-40BE-AF7C-7EB60535083B}"/>
              </a:ext>
            </a:extLst>
          </p:cNvPr>
          <p:cNvGraphicFramePr/>
          <p:nvPr>
            <p:extLst>
              <p:ext uri="{D42A27DB-BD31-4B8C-83A1-F6EECF244321}">
                <p14:modId xmlns:p14="http://schemas.microsoft.com/office/powerpoint/2010/main" val="1543565094"/>
              </p:ext>
            </p:extLst>
          </p:nvPr>
        </p:nvGraphicFramePr>
        <p:xfrm>
          <a:off x="905047" y="666172"/>
          <a:ext cx="10555787" cy="5688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magine 4">
            <a:extLst>
              <a:ext uri="{FF2B5EF4-FFF2-40B4-BE49-F238E27FC236}">
                <a16:creationId xmlns:a16="http://schemas.microsoft.com/office/drawing/2014/main" xmlns="" id="{23CBD6E5-1711-4339-A3F6-719C25FD2A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2947" y="1990608"/>
            <a:ext cx="3039986" cy="3039986"/>
          </a:xfrm>
          <a:prstGeom prst="rect">
            <a:avLst/>
          </a:prstGeom>
        </p:spPr>
      </p:pic>
      <p:pic>
        <p:nvPicPr>
          <p:cNvPr id="4" name="Picture 2">
            <a:extLst>
              <a:ext uri="{FF2B5EF4-FFF2-40B4-BE49-F238E27FC236}">
                <a16:creationId xmlns:a16="http://schemas.microsoft.com/office/drawing/2014/main" xmlns="" id="{926CF148-ED01-4B17-B455-D3E8AF5486C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000" t="50000"/>
          <a:stretch/>
        </p:blipFill>
        <p:spPr bwMode="auto">
          <a:xfrm>
            <a:off x="9623598" y="168007"/>
            <a:ext cx="2448272" cy="1639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861522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3290" y="1485832"/>
            <a:ext cx="4679911" cy="1107852"/>
          </a:xfrm>
          <a:prstGeom prst="rect">
            <a:avLst/>
          </a:prstGeom>
          <a:effectLst>
            <a:glow rad="1397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b="1" dirty="0">
                <a:solidFill>
                  <a:srgbClr val="800000"/>
                </a:solidFill>
              </a:rPr>
              <a:t>Esistono particolari categorie di </a:t>
            </a:r>
            <a:r>
              <a:rPr lang="it-IT" b="1" dirty="0">
                <a:solidFill>
                  <a:srgbClr val="000000"/>
                </a:solidFill>
              </a:rPr>
              <a:t>RELAZIONI</a:t>
            </a:r>
            <a:r>
              <a:rPr lang="it-IT" b="1" dirty="0">
                <a:solidFill>
                  <a:srgbClr val="800000"/>
                </a:solidFill>
              </a:rPr>
              <a:t> che generano </a:t>
            </a:r>
            <a:r>
              <a:rPr lang="it-IT" b="1" dirty="0">
                <a:solidFill>
                  <a:srgbClr val="000000"/>
                </a:solidFill>
              </a:rPr>
              <a:t>INTERESSI</a:t>
            </a:r>
            <a:r>
              <a:rPr lang="it-IT" b="1" dirty="0">
                <a:solidFill>
                  <a:srgbClr val="800000"/>
                </a:solidFill>
              </a:rPr>
              <a:t> </a:t>
            </a:r>
            <a:r>
              <a:rPr lang="it-IT" b="1" dirty="0">
                <a:solidFill>
                  <a:srgbClr val="000000"/>
                </a:solidFill>
              </a:rPr>
              <a:t>SECONDARI</a:t>
            </a:r>
            <a:r>
              <a:rPr lang="it-IT" b="1" dirty="0">
                <a:solidFill>
                  <a:srgbClr val="800000"/>
                </a:solidFill>
              </a:rPr>
              <a:t> confliggenti?</a:t>
            </a:r>
            <a:endParaRPr lang="it-IT" dirty="0">
              <a:solidFill>
                <a:srgbClr val="800000"/>
              </a:solidFill>
            </a:endParaRPr>
          </a:p>
        </p:txBody>
      </p:sp>
      <p:sp>
        <p:nvSpPr>
          <p:cNvPr id="5" name="TextBox 4"/>
          <p:cNvSpPr txBox="1"/>
          <p:nvPr/>
        </p:nvSpPr>
        <p:spPr>
          <a:xfrm>
            <a:off x="6671195" y="837844"/>
            <a:ext cx="3851418" cy="1107852"/>
          </a:xfrm>
          <a:prstGeom prst="rect">
            <a:avLst/>
          </a:prstGeom>
          <a:effectLst>
            <a:glow rad="1397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b="1" dirty="0">
                <a:solidFill>
                  <a:srgbClr val="800000"/>
                </a:solidFill>
              </a:rPr>
              <a:t>Il conflitto di interessi. </a:t>
            </a:r>
          </a:p>
          <a:p>
            <a:r>
              <a:rPr lang="it-IT" b="1" dirty="0">
                <a:solidFill>
                  <a:srgbClr val="800000"/>
                </a:solidFill>
              </a:rPr>
              <a:t>Un </a:t>
            </a:r>
            <a:r>
              <a:rPr lang="it-IT" b="1" dirty="0">
                <a:solidFill>
                  <a:schemeClr val="tx1"/>
                </a:solidFill>
              </a:rPr>
              <a:t>caleidoscopio</a:t>
            </a:r>
            <a:r>
              <a:rPr lang="it-IT" b="1" dirty="0">
                <a:solidFill>
                  <a:srgbClr val="800000"/>
                </a:solidFill>
              </a:rPr>
              <a:t> di </a:t>
            </a:r>
            <a:r>
              <a:rPr lang="it-IT" b="1" dirty="0">
                <a:solidFill>
                  <a:srgbClr val="000000"/>
                </a:solidFill>
              </a:rPr>
              <a:t>situazioni a rischio</a:t>
            </a:r>
            <a:endParaRPr lang="it-IT" dirty="0">
              <a:solidFill>
                <a:srgbClr val="000000"/>
              </a:solidFill>
            </a:endParaRPr>
          </a:p>
        </p:txBody>
      </p:sp>
      <p:pic>
        <p:nvPicPr>
          <p:cNvPr id="3" name="Immagine 2">
            <a:extLst>
              <a:ext uri="{FF2B5EF4-FFF2-40B4-BE49-F238E27FC236}">
                <a16:creationId xmlns:a16="http://schemas.microsoft.com/office/drawing/2014/main" xmlns="" id="{710E3EE8-74E2-4B21-A983-12780F5FE82E}"/>
              </a:ext>
            </a:extLst>
          </p:cNvPr>
          <p:cNvPicPr>
            <a:picLocks noChangeAspect="1"/>
          </p:cNvPicPr>
          <p:nvPr/>
        </p:nvPicPr>
        <p:blipFill>
          <a:blip r:embed="rId2"/>
          <a:stretch>
            <a:fillRect/>
          </a:stretch>
        </p:blipFill>
        <p:spPr>
          <a:xfrm>
            <a:off x="1055302" y="1241"/>
            <a:ext cx="10007809" cy="6853535"/>
          </a:xfrm>
          <a:prstGeom prst="rect">
            <a:avLst/>
          </a:prstGeom>
        </p:spPr>
      </p:pic>
      <p:pic>
        <p:nvPicPr>
          <p:cNvPr id="6" name="Picture 2">
            <a:extLst>
              <a:ext uri="{FF2B5EF4-FFF2-40B4-BE49-F238E27FC236}">
                <a16:creationId xmlns:a16="http://schemas.microsoft.com/office/drawing/2014/main" xmlns="" id="{76CB8DE5-9D08-47E7-9E26-56D986AB092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50000"/>
          <a:stretch/>
        </p:blipFill>
        <p:spPr bwMode="auto">
          <a:xfrm>
            <a:off x="9623598" y="168007"/>
            <a:ext cx="2448272" cy="1639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217733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D41B0251-92F6-4F63-8FC7-55F5496C15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558" y="497162"/>
            <a:ext cx="11406867" cy="6194419"/>
          </a:xfrm>
          <a:prstGeom prst="rect">
            <a:avLst/>
          </a:prstGeom>
        </p:spPr>
      </p:pic>
      <p:pic>
        <p:nvPicPr>
          <p:cNvPr id="3" name="Picture 2">
            <a:extLst>
              <a:ext uri="{FF2B5EF4-FFF2-40B4-BE49-F238E27FC236}">
                <a16:creationId xmlns:a16="http://schemas.microsoft.com/office/drawing/2014/main" xmlns="" id="{2850B175-9A27-47EC-9699-2AD912343D3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50000"/>
          <a:stretch/>
        </p:blipFill>
        <p:spPr bwMode="auto">
          <a:xfrm>
            <a:off x="9889932" y="168007"/>
            <a:ext cx="2181938" cy="146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95021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426379" y="768305"/>
            <a:ext cx="4276261" cy="300043"/>
          </a:xfrm>
          <a:prstGeom prst="rect">
            <a:avLst/>
          </a:prstGeom>
          <a:effectLst>
            <a:glow rad="1397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1350" b="1" dirty="0">
                <a:solidFill>
                  <a:srgbClr val="800000"/>
                </a:solidFill>
                <a:latin typeface="Arial Narrow" panose="020B0606020202030204" pitchFamily="34" charset="0"/>
              </a:rPr>
              <a:t>La definizione di conflitto di interessi di ANAC nel PNA 2019</a:t>
            </a:r>
          </a:p>
        </p:txBody>
      </p:sp>
      <p:sp>
        <p:nvSpPr>
          <p:cNvPr id="2" name="CasellaDiTesto 1">
            <a:extLst>
              <a:ext uri="{FF2B5EF4-FFF2-40B4-BE49-F238E27FC236}">
                <a16:creationId xmlns:a16="http://schemas.microsoft.com/office/drawing/2014/main" xmlns="" id="{629E3DCF-B743-40A5-82C0-F03E87012A25}"/>
              </a:ext>
            </a:extLst>
          </p:cNvPr>
          <p:cNvSpPr txBox="1"/>
          <p:nvPr/>
        </p:nvSpPr>
        <p:spPr>
          <a:xfrm>
            <a:off x="2046248" y="1491236"/>
            <a:ext cx="6154110" cy="3046591"/>
          </a:xfrm>
          <a:prstGeom prst="rect">
            <a:avLst/>
          </a:prstGeom>
          <a:noFill/>
        </p:spPr>
        <p:txBody>
          <a:bodyPr wrap="square" rtlCol="0">
            <a:spAutoFit/>
          </a:bodyPr>
          <a:lstStyle/>
          <a:p>
            <a:pPr marL="285721" indent="-285721">
              <a:buFont typeface="Arial" panose="020B0604020202020204" pitchFamily="34" charset="0"/>
              <a:buChar char="•"/>
            </a:pPr>
            <a:r>
              <a:rPr lang="it-IT" sz="1600" b="1" i="1" dirty="0">
                <a:latin typeface="Arial Narrow" panose="020B0606020202030204" pitchFamily="34" charset="0"/>
              </a:rPr>
              <a:t>Occorre tener presente che le disposizioni sul conflitto di interessi, nel prosieguo specificate, fanno riferimento a un’</a:t>
            </a:r>
            <a:r>
              <a:rPr lang="it-IT" sz="1600" b="1" i="1" dirty="0">
                <a:solidFill>
                  <a:srgbClr val="FF0000"/>
                </a:solidFill>
                <a:latin typeface="Arial Narrow" panose="020B0606020202030204" pitchFamily="34" charset="0"/>
              </a:rPr>
              <a:t>accezione ampia </a:t>
            </a:r>
            <a:r>
              <a:rPr lang="it-IT" sz="1600" b="1" i="1" dirty="0">
                <a:latin typeface="Arial Narrow" panose="020B0606020202030204" pitchFamily="34" charset="0"/>
              </a:rPr>
              <a:t>attribuendo rilievo a </a:t>
            </a:r>
            <a:r>
              <a:rPr lang="it-IT" sz="1600" b="1" i="1" dirty="0">
                <a:solidFill>
                  <a:srgbClr val="FF0000"/>
                </a:solidFill>
                <a:latin typeface="Arial Narrow" panose="020B0606020202030204" pitchFamily="34" charset="0"/>
              </a:rPr>
              <a:t>qualsiasi posizione che potenzialmente possa minare il corretto agire amministrativo</a:t>
            </a:r>
            <a:r>
              <a:rPr lang="it-IT" sz="1600" b="1" i="1" dirty="0">
                <a:latin typeface="Arial Narrow" panose="020B0606020202030204" pitchFamily="34" charset="0"/>
              </a:rPr>
              <a:t> e compromettere, </a:t>
            </a:r>
            <a:r>
              <a:rPr lang="it-IT" sz="1600" b="1" i="1" dirty="0">
                <a:solidFill>
                  <a:srgbClr val="FF0000"/>
                </a:solidFill>
                <a:latin typeface="Arial Narrow" panose="020B0606020202030204" pitchFamily="34" charset="0"/>
              </a:rPr>
              <a:t>anche in astratto</a:t>
            </a:r>
            <a:r>
              <a:rPr lang="it-IT" sz="1600" b="1" i="1" dirty="0">
                <a:latin typeface="Arial Narrow" panose="020B0606020202030204" pitchFamily="34" charset="0"/>
              </a:rPr>
              <a:t>, l’imparzialità richiesta al dipendente pubblico nell’esercizio del potere decisionale. </a:t>
            </a:r>
          </a:p>
          <a:p>
            <a:pPr marL="285721" indent="-285721">
              <a:buFont typeface="Arial" panose="020B0604020202020204" pitchFamily="34" charset="0"/>
              <a:buChar char="•"/>
            </a:pPr>
            <a:r>
              <a:rPr lang="it-IT" sz="1600" b="1" i="1" dirty="0">
                <a:latin typeface="Arial Narrow" panose="020B0606020202030204" pitchFamily="34" charset="0"/>
              </a:rPr>
              <a:t>Pertanto alle situazioni palesi di </a:t>
            </a:r>
            <a:r>
              <a:rPr lang="it-IT" sz="1600" b="1" i="1" dirty="0">
                <a:solidFill>
                  <a:srgbClr val="FF0000"/>
                </a:solidFill>
                <a:latin typeface="Arial Narrow" panose="020B0606020202030204" pitchFamily="34" charset="0"/>
              </a:rPr>
              <a:t>conflitto di interessi reale e concreto</a:t>
            </a:r>
            <a:r>
              <a:rPr lang="it-IT" sz="1600" b="1" i="1" dirty="0">
                <a:latin typeface="Arial Narrow" panose="020B0606020202030204" pitchFamily="34" charset="0"/>
              </a:rPr>
              <a:t>, che sono quelle esplicitate all’art. 7 del d.P.R. n. 62 del 2013, si aggiungono quelle di </a:t>
            </a:r>
            <a:r>
              <a:rPr lang="it-IT" sz="1600" b="1" i="1" dirty="0">
                <a:solidFill>
                  <a:srgbClr val="FF0000"/>
                </a:solidFill>
                <a:latin typeface="Arial Narrow" panose="020B0606020202030204" pitchFamily="34" charset="0"/>
              </a:rPr>
              <a:t>potenziale conflitto</a:t>
            </a:r>
            <a:r>
              <a:rPr lang="it-IT" sz="1600" b="1" i="1" dirty="0">
                <a:latin typeface="Arial Narrow" panose="020B0606020202030204" pitchFamily="34" charset="0"/>
              </a:rPr>
              <a:t> che, seppure </a:t>
            </a:r>
            <a:r>
              <a:rPr lang="it-IT" sz="1600" b="1" i="1" dirty="0">
                <a:solidFill>
                  <a:srgbClr val="FF0000"/>
                </a:solidFill>
                <a:latin typeface="Arial Narrow" panose="020B0606020202030204" pitchFamily="34" charset="0"/>
              </a:rPr>
              <a:t>non tipizzate</a:t>
            </a:r>
            <a:r>
              <a:rPr lang="it-IT" sz="1600" b="1" i="1" dirty="0">
                <a:latin typeface="Arial Narrow" panose="020B0606020202030204" pitchFamily="34" charset="0"/>
              </a:rPr>
              <a:t>, potrebbero essere </a:t>
            </a:r>
            <a:r>
              <a:rPr lang="it-IT" sz="1600" b="1" i="1" dirty="0">
                <a:solidFill>
                  <a:srgbClr val="FF0000"/>
                </a:solidFill>
                <a:latin typeface="Arial Narrow" panose="020B0606020202030204" pitchFamily="34" charset="0"/>
              </a:rPr>
              <a:t>idonee a interferire con lo svolgimento dei doveri pubblici </a:t>
            </a:r>
            <a:r>
              <a:rPr lang="it-IT" sz="1600" b="1" i="1" dirty="0">
                <a:latin typeface="Arial Narrow" panose="020B0606020202030204" pitchFamily="34" charset="0"/>
              </a:rPr>
              <a:t>e inquinare </a:t>
            </a:r>
            <a:r>
              <a:rPr lang="it-IT" sz="1600" b="1" i="1" dirty="0">
                <a:solidFill>
                  <a:srgbClr val="FF0000"/>
                </a:solidFill>
                <a:latin typeface="Arial Narrow" panose="020B0606020202030204" pitchFamily="34" charset="0"/>
              </a:rPr>
              <a:t>l’imparzialità amministrativa </a:t>
            </a:r>
            <a:r>
              <a:rPr lang="it-IT" sz="1600" b="1" i="1" dirty="0">
                <a:latin typeface="Arial Narrow" panose="020B0606020202030204" pitchFamily="34" charset="0"/>
              </a:rPr>
              <a:t>o </a:t>
            </a:r>
            <a:r>
              <a:rPr lang="it-IT" sz="1600" b="1" i="1" dirty="0">
                <a:solidFill>
                  <a:srgbClr val="FF0000"/>
                </a:solidFill>
                <a:latin typeface="Arial Narrow" panose="020B0606020202030204" pitchFamily="34" charset="0"/>
              </a:rPr>
              <a:t>l’immagine imparziale </a:t>
            </a:r>
            <a:r>
              <a:rPr lang="it-IT" sz="1600" b="1" i="1" dirty="0">
                <a:latin typeface="Arial Narrow" panose="020B0606020202030204" pitchFamily="34" charset="0"/>
              </a:rPr>
              <a:t>del potere pubblico.</a:t>
            </a:r>
          </a:p>
        </p:txBody>
      </p:sp>
      <p:sp>
        <p:nvSpPr>
          <p:cNvPr id="3" name="Fumetto: rettangolo con angoli arrotondati 2">
            <a:extLst>
              <a:ext uri="{FF2B5EF4-FFF2-40B4-BE49-F238E27FC236}">
                <a16:creationId xmlns:a16="http://schemas.microsoft.com/office/drawing/2014/main" xmlns="" id="{A749B5FF-71AD-4BCD-B555-BF550B671E48}"/>
              </a:ext>
            </a:extLst>
          </p:cNvPr>
          <p:cNvSpPr/>
          <p:nvPr/>
        </p:nvSpPr>
        <p:spPr>
          <a:xfrm>
            <a:off x="7178516" y="4346073"/>
            <a:ext cx="3126994" cy="1229285"/>
          </a:xfrm>
          <a:prstGeom prst="wedgeRoundRectCallout">
            <a:avLst>
              <a:gd name="adj1" fmla="val -89117"/>
              <a:gd name="adj2" fmla="val -56875"/>
              <a:gd name="adj3" fmla="val 16667"/>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800" b="1" dirty="0">
                <a:latin typeface="Arial Narrow" panose="020B0606020202030204" pitchFamily="34" charset="0"/>
              </a:rPr>
              <a:t>EQUIDISTANZA DAGLI INTERESSI</a:t>
            </a:r>
          </a:p>
        </p:txBody>
      </p:sp>
      <p:sp>
        <p:nvSpPr>
          <p:cNvPr id="5" name="Fumetto: rettangolo con angoli arrotondati 4">
            <a:extLst>
              <a:ext uri="{FF2B5EF4-FFF2-40B4-BE49-F238E27FC236}">
                <a16:creationId xmlns:a16="http://schemas.microsoft.com/office/drawing/2014/main" xmlns="" id="{9E70FC88-5486-4194-9687-CB5AFA0AC580}"/>
              </a:ext>
            </a:extLst>
          </p:cNvPr>
          <p:cNvSpPr/>
          <p:nvPr/>
        </p:nvSpPr>
        <p:spPr>
          <a:xfrm>
            <a:off x="4051523" y="5378674"/>
            <a:ext cx="3126994" cy="1229285"/>
          </a:xfrm>
          <a:prstGeom prst="wedgeRoundRectCallout">
            <a:avLst>
              <a:gd name="adj1" fmla="val 38893"/>
              <a:gd name="adj2" fmla="val -142500"/>
              <a:gd name="adj3" fmla="val 16667"/>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800" b="1" dirty="0">
                <a:latin typeface="Arial Narrow" panose="020B0606020202030204" pitchFamily="34" charset="0"/>
              </a:rPr>
              <a:t>PERCEZIONE DI IMPARZIALITA’</a:t>
            </a:r>
          </a:p>
        </p:txBody>
      </p:sp>
      <p:sp>
        <p:nvSpPr>
          <p:cNvPr id="6" name="Fumetto: rettangolo con angoli arrotondati 5">
            <a:extLst>
              <a:ext uri="{FF2B5EF4-FFF2-40B4-BE49-F238E27FC236}">
                <a16:creationId xmlns:a16="http://schemas.microsoft.com/office/drawing/2014/main" xmlns="" id="{70C042C9-78EC-487B-928B-A734BB5E8BFE}"/>
              </a:ext>
            </a:extLst>
          </p:cNvPr>
          <p:cNvSpPr/>
          <p:nvPr/>
        </p:nvSpPr>
        <p:spPr>
          <a:xfrm>
            <a:off x="8346336" y="1491237"/>
            <a:ext cx="2111554" cy="1229285"/>
          </a:xfrm>
          <a:prstGeom prst="wedgeRoundRectCallout">
            <a:avLst>
              <a:gd name="adj1" fmla="val -100033"/>
              <a:gd name="adj2" fmla="val 71875"/>
              <a:gd name="adj3" fmla="val 16667"/>
            </a:avLst>
          </a:prstGeom>
          <a:solidFill>
            <a:srgbClr val="FF0000"/>
          </a:solidFill>
        </p:spPr>
        <p:style>
          <a:lnRef idx="1">
            <a:schemeClr val="dk1"/>
          </a:lnRef>
          <a:fillRef idx="3">
            <a:schemeClr val="dk1"/>
          </a:fillRef>
          <a:effectRef idx="2">
            <a:schemeClr val="dk1"/>
          </a:effectRef>
          <a:fontRef idx="minor">
            <a:schemeClr val="lt1"/>
          </a:fontRef>
        </p:style>
        <p:txBody>
          <a:bodyPr rtlCol="0" anchor="ctr"/>
          <a:lstStyle/>
          <a:p>
            <a:pPr algn="ctr"/>
            <a:r>
              <a:rPr lang="it-IT" sz="2000" b="1" dirty="0">
                <a:latin typeface="Arial Narrow" panose="020B0606020202030204" pitchFamily="34" charset="0"/>
              </a:rPr>
              <a:t>CONFLITTO DI INTERESSI ATTUALE</a:t>
            </a:r>
          </a:p>
        </p:txBody>
      </p:sp>
      <p:sp>
        <p:nvSpPr>
          <p:cNvPr id="8" name="Fumetto: rettangolo con angoli arrotondati 7">
            <a:extLst>
              <a:ext uri="{FF2B5EF4-FFF2-40B4-BE49-F238E27FC236}">
                <a16:creationId xmlns:a16="http://schemas.microsoft.com/office/drawing/2014/main" xmlns="" id="{7D21B903-2A57-4AB4-8F18-4753576A628F}"/>
              </a:ext>
            </a:extLst>
          </p:cNvPr>
          <p:cNvSpPr/>
          <p:nvPr/>
        </p:nvSpPr>
        <p:spPr>
          <a:xfrm>
            <a:off x="8346336" y="2909785"/>
            <a:ext cx="2111554" cy="1229285"/>
          </a:xfrm>
          <a:prstGeom prst="wedgeRoundRectCallout">
            <a:avLst>
              <a:gd name="adj1" fmla="val -94575"/>
              <a:gd name="adj2" fmla="val -3125"/>
              <a:gd name="adj3" fmla="val 16667"/>
            </a:avLst>
          </a:prstGeom>
          <a:solidFill>
            <a:srgbClr val="FF0000"/>
          </a:solidFill>
        </p:spPr>
        <p:style>
          <a:lnRef idx="1">
            <a:schemeClr val="dk1"/>
          </a:lnRef>
          <a:fillRef idx="3">
            <a:schemeClr val="dk1"/>
          </a:fillRef>
          <a:effectRef idx="2">
            <a:schemeClr val="dk1"/>
          </a:effectRef>
          <a:fontRef idx="minor">
            <a:schemeClr val="lt1"/>
          </a:fontRef>
        </p:style>
        <p:txBody>
          <a:bodyPr rtlCol="0" anchor="ctr"/>
          <a:lstStyle/>
          <a:p>
            <a:pPr algn="ctr"/>
            <a:r>
              <a:rPr lang="it-IT" sz="2000" b="1" dirty="0">
                <a:latin typeface="Arial Narrow" panose="020B0606020202030204" pitchFamily="34" charset="0"/>
              </a:rPr>
              <a:t>CONFLITTO DI INTERESSI POTENZIALE</a:t>
            </a:r>
          </a:p>
        </p:txBody>
      </p:sp>
      <p:pic>
        <p:nvPicPr>
          <p:cNvPr id="9" name="Immagine 8">
            <a:extLst>
              <a:ext uri="{FF2B5EF4-FFF2-40B4-BE49-F238E27FC236}">
                <a16:creationId xmlns:a16="http://schemas.microsoft.com/office/drawing/2014/main" xmlns="" id="{C5CC65EF-0ED3-4DA5-8987-40E827D10C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5215" y="5734050"/>
            <a:ext cx="4514850" cy="1009650"/>
          </a:xfrm>
          <a:prstGeom prst="rect">
            <a:avLst/>
          </a:prstGeom>
        </p:spPr>
      </p:pic>
    </p:spTree>
    <p:extLst>
      <p:ext uri="{BB962C8B-B14F-4D97-AF65-F5344CB8AC3E}">
        <p14:creationId xmlns:p14="http://schemas.microsoft.com/office/powerpoint/2010/main" val="278412393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EECB4282-8077-494D-87E8-53C7051A49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191" y="1824183"/>
            <a:ext cx="3211223" cy="3211223"/>
          </a:xfrm>
          <a:prstGeom prst="rect">
            <a:avLst/>
          </a:prstGeom>
        </p:spPr>
      </p:pic>
      <p:graphicFrame>
        <p:nvGraphicFramePr>
          <p:cNvPr id="7" name="Diagramma 6">
            <a:extLst>
              <a:ext uri="{FF2B5EF4-FFF2-40B4-BE49-F238E27FC236}">
                <a16:creationId xmlns:a16="http://schemas.microsoft.com/office/drawing/2014/main" xmlns="" id="{3EE00F0D-1960-46F3-BA62-B636A662054E}"/>
              </a:ext>
            </a:extLst>
          </p:cNvPr>
          <p:cNvGraphicFramePr/>
          <p:nvPr>
            <p:extLst>
              <p:ext uri="{D42A27DB-BD31-4B8C-83A1-F6EECF244321}">
                <p14:modId xmlns:p14="http://schemas.microsoft.com/office/powerpoint/2010/main" val="1854774158"/>
              </p:ext>
            </p:extLst>
          </p:nvPr>
        </p:nvGraphicFramePr>
        <p:xfrm>
          <a:off x="4709931" y="1949861"/>
          <a:ext cx="7175721" cy="43682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asellaDiTesto 8">
            <a:extLst>
              <a:ext uri="{FF2B5EF4-FFF2-40B4-BE49-F238E27FC236}">
                <a16:creationId xmlns:a16="http://schemas.microsoft.com/office/drawing/2014/main" xmlns="" id="{7E019E89-A24B-428E-8A9A-64A8918593A9}"/>
              </a:ext>
            </a:extLst>
          </p:cNvPr>
          <p:cNvSpPr txBox="1"/>
          <p:nvPr/>
        </p:nvSpPr>
        <p:spPr>
          <a:xfrm>
            <a:off x="1057756" y="5067192"/>
            <a:ext cx="2242091" cy="584775"/>
          </a:xfrm>
          <a:prstGeom prst="rect">
            <a:avLst/>
          </a:prstGeom>
          <a:noFill/>
        </p:spPr>
        <p:txBody>
          <a:bodyPr wrap="square" rtlCol="0">
            <a:spAutoFit/>
          </a:bodyPr>
          <a:lstStyle/>
          <a:p>
            <a:pPr algn="ctr"/>
            <a:r>
              <a:rPr lang="it-IT" sz="1600" dirty="0">
                <a:latin typeface="Bahnschrift SemiBold SemiConden" panose="020B0502040204020203" pitchFamily="34" charset="0"/>
              </a:rPr>
              <a:t>Codice Aziendale di comportamento</a:t>
            </a:r>
          </a:p>
        </p:txBody>
      </p:sp>
    </p:spTree>
    <p:extLst>
      <p:ext uri="{BB962C8B-B14F-4D97-AF65-F5344CB8AC3E}">
        <p14:creationId xmlns:p14="http://schemas.microsoft.com/office/powerpoint/2010/main" val="124846470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CBA581D1-9E5F-474D-8762-85ADE0D4BBA5}"/>
              </a:ext>
            </a:extLst>
          </p:cNvPr>
          <p:cNvSpPr txBox="1"/>
          <p:nvPr/>
        </p:nvSpPr>
        <p:spPr>
          <a:xfrm>
            <a:off x="1126654" y="379589"/>
            <a:ext cx="3240360" cy="584699"/>
          </a:xfrm>
          <a:prstGeom prst="rect">
            <a:avLst/>
          </a:prstGeom>
          <a:solidFill>
            <a:schemeClr val="bg1"/>
          </a:solidFill>
        </p:spPr>
        <p:txBody>
          <a:bodyPr wrap="square" rtlCol="0">
            <a:spAutoFit/>
          </a:bodyPr>
          <a:lstStyle/>
          <a:p>
            <a:r>
              <a:rPr lang="it-IT" sz="3200" b="1" dirty="0">
                <a:latin typeface="Bahnschrift SemiBold SemiConden" panose="020B0502040204020203" pitchFamily="34" charset="0"/>
              </a:rPr>
              <a:t>… il dipendente…</a:t>
            </a:r>
          </a:p>
        </p:txBody>
      </p:sp>
      <p:pic>
        <p:nvPicPr>
          <p:cNvPr id="4" name="Immagine 3">
            <a:extLst>
              <a:ext uri="{FF2B5EF4-FFF2-40B4-BE49-F238E27FC236}">
                <a16:creationId xmlns:a16="http://schemas.microsoft.com/office/drawing/2014/main" xmlns="" id="{EECB4282-8077-494D-87E8-53C7051A49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116" y="3645818"/>
            <a:ext cx="2160240" cy="2160240"/>
          </a:xfrm>
          <a:prstGeom prst="rect">
            <a:avLst/>
          </a:prstGeom>
        </p:spPr>
      </p:pic>
      <p:sp>
        <p:nvSpPr>
          <p:cNvPr id="6" name="CasellaDiTesto 5">
            <a:extLst>
              <a:ext uri="{FF2B5EF4-FFF2-40B4-BE49-F238E27FC236}">
                <a16:creationId xmlns:a16="http://schemas.microsoft.com/office/drawing/2014/main" xmlns="" id="{5C08E1C5-8FA2-4F74-B6E5-C0BACA0B62D6}"/>
              </a:ext>
            </a:extLst>
          </p:cNvPr>
          <p:cNvSpPr txBox="1"/>
          <p:nvPr/>
        </p:nvSpPr>
        <p:spPr>
          <a:xfrm>
            <a:off x="219116" y="5895224"/>
            <a:ext cx="2242091" cy="584775"/>
          </a:xfrm>
          <a:prstGeom prst="rect">
            <a:avLst/>
          </a:prstGeom>
          <a:noFill/>
        </p:spPr>
        <p:txBody>
          <a:bodyPr wrap="square" rtlCol="0">
            <a:spAutoFit/>
          </a:bodyPr>
          <a:lstStyle/>
          <a:p>
            <a:pPr algn="ctr"/>
            <a:r>
              <a:rPr lang="it-IT" sz="1600" dirty="0">
                <a:latin typeface="Bahnschrift SemiBold SemiConden" panose="020B0502040204020203" pitchFamily="34" charset="0"/>
              </a:rPr>
              <a:t>Codice Aziendale di comportamento</a:t>
            </a:r>
          </a:p>
        </p:txBody>
      </p:sp>
      <p:graphicFrame>
        <p:nvGraphicFramePr>
          <p:cNvPr id="7" name="Diagramma 6">
            <a:extLst>
              <a:ext uri="{FF2B5EF4-FFF2-40B4-BE49-F238E27FC236}">
                <a16:creationId xmlns:a16="http://schemas.microsoft.com/office/drawing/2014/main" xmlns="" id="{3EE00F0D-1960-46F3-BA62-B636A662054E}"/>
              </a:ext>
            </a:extLst>
          </p:cNvPr>
          <p:cNvGraphicFramePr/>
          <p:nvPr>
            <p:extLst>
              <p:ext uri="{D42A27DB-BD31-4B8C-83A1-F6EECF244321}">
                <p14:modId xmlns:p14="http://schemas.microsoft.com/office/powerpoint/2010/main" val="1496430552"/>
              </p:ext>
            </p:extLst>
          </p:nvPr>
        </p:nvGraphicFramePr>
        <p:xfrm>
          <a:off x="3700581" y="1808000"/>
          <a:ext cx="8011250" cy="4671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a:extLst>
              <a:ext uri="{FF2B5EF4-FFF2-40B4-BE49-F238E27FC236}">
                <a16:creationId xmlns:a16="http://schemas.microsoft.com/office/drawing/2014/main" xmlns="" id="{680C1442-B232-439E-BBAC-E6BA711B2B5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000" t="50000"/>
          <a:stretch/>
        </p:blipFill>
        <p:spPr bwMode="auto">
          <a:xfrm>
            <a:off x="7895406" y="163653"/>
            <a:ext cx="1944216" cy="1302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a:extLst>
              <a:ext uri="{FF2B5EF4-FFF2-40B4-BE49-F238E27FC236}">
                <a16:creationId xmlns:a16="http://schemas.microsoft.com/office/drawing/2014/main" xmlns="" id="{21B21724-383B-4580-9B60-D7B0016B24C8}"/>
              </a:ext>
            </a:extLst>
          </p:cNvPr>
          <p:cNvSpPr txBox="1"/>
          <p:nvPr/>
        </p:nvSpPr>
        <p:spPr>
          <a:xfrm>
            <a:off x="3502918" y="1460981"/>
            <a:ext cx="3744416" cy="400110"/>
          </a:xfrm>
          <a:prstGeom prst="rect">
            <a:avLst/>
          </a:prstGeom>
          <a:noFill/>
        </p:spPr>
        <p:txBody>
          <a:bodyPr wrap="square" rtlCol="0">
            <a:spAutoFit/>
          </a:bodyPr>
          <a:lstStyle/>
          <a:p>
            <a:r>
              <a:rPr lang="it-IT" sz="2000" b="1" dirty="0">
                <a:solidFill>
                  <a:srgbClr val="C00000"/>
                </a:solidFill>
                <a:latin typeface="Arial Narrow" panose="020B0606020202030204" pitchFamily="34" charset="0"/>
              </a:rPr>
              <a:t>Regali, compensi e altre utilità</a:t>
            </a:r>
          </a:p>
        </p:txBody>
      </p:sp>
      <p:sp>
        <p:nvSpPr>
          <p:cNvPr id="9" name="CasellaDiTesto 8">
            <a:extLst>
              <a:ext uri="{FF2B5EF4-FFF2-40B4-BE49-F238E27FC236}">
                <a16:creationId xmlns:a16="http://schemas.microsoft.com/office/drawing/2014/main" xmlns="" id="{0EAED05D-D8E2-41FE-9313-0DC27D5DA3A9}"/>
              </a:ext>
            </a:extLst>
          </p:cNvPr>
          <p:cNvSpPr txBox="1"/>
          <p:nvPr/>
        </p:nvSpPr>
        <p:spPr>
          <a:xfrm>
            <a:off x="7823398" y="1564812"/>
            <a:ext cx="3744416" cy="307777"/>
          </a:xfrm>
          <a:prstGeom prst="rect">
            <a:avLst/>
          </a:prstGeom>
          <a:noFill/>
        </p:spPr>
        <p:txBody>
          <a:bodyPr wrap="square" rtlCol="0">
            <a:spAutoFit/>
          </a:bodyPr>
          <a:lstStyle/>
          <a:p>
            <a:r>
              <a:rPr lang="it-IT" sz="1400" b="1" dirty="0">
                <a:solidFill>
                  <a:srgbClr val="C00000"/>
                </a:solidFill>
                <a:latin typeface="Arial Narrow" panose="020B0606020202030204" pitchFamily="34" charset="0"/>
              </a:rPr>
              <a:t>Partecipazione ad associazioni ed organizzazioni </a:t>
            </a:r>
          </a:p>
        </p:txBody>
      </p:sp>
      <p:pic>
        <p:nvPicPr>
          <p:cNvPr id="10" name="Picture 2">
            <a:extLst>
              <a:ext uri="{FF2B5EF4-FFF2-40B4-BE49-F238E27FC236}">
                <a16:creationId xmlns:a16="http://schemas.microsoft.com/office/drawing/2014/main" xmlns="" id="{DE338F9A-6039-419E-A570-0E16B071366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400" t="50858" r="49691" b="-808"/>
          <a:stretch/>
        </p:blipFill>
        <p:spPr bwMode="auto">
          <a:xfrm>
            <a:off x="5591150" y="163653"/>
            <a:ext cx="1821844" cy="135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803062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CBA581D1-9E5F-474D-8762-85ADE0D4BBA5}"/>
              </a:ext>
            </a:extLst>
          </p:cNvPr>
          <p:cNvSpPr txBox="1"/>
          <p:nvPr/>
        </p:nvSpPr>
        <p:spPr>
          <a:xfrm>
            <a:off x="1126654" y="379589"/>
            <a:ext cx="3240360" cy="584699"/>
          </a:xfrm>
          <a:prstGeom prst="rect">
            <a:avLst/>
          </a:prstGeom>
          <a:solidFill>
            <a:schemeClr val="bg1"/>
          </a:solidFill>
        </p:spPr>
        <p:txBody>
          <a:bodyPr wrap="square" rtlCol="0">
            <a:spAutoFit/>
          </a:bodyPr>
          <a:lstStyle/>
          <a:p>
            <a:r>
              <a:rPr lang="it-IT" sz="3200" b="1" dirty="0">
                <a:latin typeface="Bahnschrift SemiBold SemiConden" panose="020B0502040204020203" pitchFamily="34" charset="0"/>
              </a:rPr>
              <a:t>… il dipendente…</a:t>
            </a:r>
          </a:p>
        </p:txBody>
      </p:sp>
      <p:pic>
        <p:nvPicPr>
          <p:cNvPr id="4" name="Immagine 3">
            <a:extLst>
              <a:ext uri="{FF2B5EF4-FFF2-40B4-BE49-F238E27FC236}">
                <a16:creationId xmlns:a16="http://schemas.microsoft.com/office/drawing/2014/main" xmlns="" id="{EECB4282-8077-494D-87E8-53C7051A49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116" y="3645818"/>
            <a:ext cx="2160240" cy="2160240"/>
          </a:xfrm>
          <a:prstGeom prst="rect">
            <a:avLst/>
          </a:prstGeom>
        </p:spPr>
      </p:pic>
      <p:graphicFrame>
        <p:nvGraphicFramePr>
          <p:cNvPr id="7" name="Diagramma 6">
            <a:extLst>
              <a:ext uri="{FF2B5EF4-FFF2-40B4-BE49-F238E27FC236}">
                <a16:creationId xmlns:a16="http://schemas.microsoft.com/office/drawing/2014/main" xmlns="" id="{3EE00F0D-1960-46F3-BA62-B636A662054E}"/>
              </a:ext>
            </a:extLst>
          </p:cNvPr>
          <p:cNvGraphicFramePr/>
          <p:nvPr/>
        </p:nvGraphicFramePr>
        <p:xfrm>
          <a:off x="3700581" y="1808000"/>
          <a:ext cx="8011250" cy="4671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asellaDiTesto 4">
            <a:extLst>
              <a:ext uri="{FF2B5EF4-FFF2-40B4-BE49-F238E27FC236}">
                <a16:creationId xmlns:a16="http://schemas.microsoft.com/office/drawing/2014/main" xmlns="" id="{21B21724-383B-4580-9B60-D7B0016B24C8}"/>
              </a:ext>
            </a:extLst>
          </p:cNvPr>
          <p:cNvSpPr txBox="1"/>
          <p:nvPr/>
        </p:nvSpPr>
        <p:spPr>
          <a:xfrm>
            <a:off x="5544325" y="1478155"/>
            <a:ext cx="4608512" cy="400110"/>
          </a:xfrm>
          <a:prstGeom prst="rect">
            <a:avLst/>
          </a:prstGeom>
          <a:noFill/>
        </p:spPr>
        <p:txBody>
          <a:bodyPr wrap="square" rtlCol="0">
            <a:spAutoFit/>
          </a:bodyPr>
          <a:lstStyle/>
          <a:p>
            <a:r>
              <a:rPr lang="it-IT" sz="2000" b="1" dirty="0">
                <a:solidFill>
                  <a:srgbClr val="C00000"/>
                </a:solidFill>
                <a:latin typeface="Arial Narrow" panose="020B0606020202030204" pitchFamily="34" charset="0"/>
              </a:rPr>
              <a:t>Comportamento nei rapporti con i privati</a:t>
            </a:r>
          </a:p>
        </p:txBody>
      </p:sp>
      <p:pic>
        <p:nvPicPr>
          <p:cNvPr id="10" name="Picture 2">
            <a:extLst>
              <a:ext uri="{FF2B5EF4-FFF2-40B4-BE49-F238E27FC236}">
                <a16:creationId xmlns:a16="http://schemas.microsoft.com/office/drawing/2014/main" xmlns="" id="{DE338F9A-6039-419E-A570-0E16B071366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400" t="50858" r="49691" b="-808"/>
          <a:stretch/>
        </p:blipFill>
        <p:spPr bwMode="auto">
          <a:xfrm>
            <a:off x="10152837" y="120838"/>
            <a:ext cx="1821844" cy="135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asellaDiTesto 10">
            <a:extLst>
              <a:ext uri="{FF2B5EF4-FFF2-40B4-BE49-F238E27FC236}">
                <a16:creationId xmlns:a16="http://schemas.microsoft.com/office/drawing/2014/main" xmlns="" id="{DD43BA4D-49FE-4DA6-B62E-3780217B0CC7}"/>
              </a:ext>
            </a:extLst>
          </p:cNvPr>
          <p:cNvSpPr txBox="1"/>
          <p:nvPr/>
        </p:nvSpPr>
        <p:spPr>
          <a:xfrm>
            <a:off x="79486" y="5806058"/>
            <a:ext cx="2439500" cy="646331"/>
          </a:xfrm>
          <a:prstGeom prst="rect">
            <a:avLst/>
          </a:prstGeom>
          <a:noFill/>
        </p:spPr>
        <p:txBody>
          <a:bodyPr wrap="square" rtlCol="0">
            <a:spAutoFit/>
          </a:bodyPr>
          <a:lstStyle/>
          <a:p>
            <a:pPr algn="ctr"/>
            <a:r>
              <a:rPr lang="it-IT" sz="1800" dirty="0">
                <a:latin typeface="Bahnschrift SemiBold SemiConden" panose="020B0502040204020203" pitchFamily="34" charset="0"/>
              </a:rPr>
              <a:t>CODICE AZIENDALE</a:t>
            </a:r>
          </a:p>
          <a:p>
            <a:pPr algn="ctr"/>
            <a:r>
              <a:rPr lang="it-IT" sz="1800" dirty="0">
                <a:latin typeface="Bahnschrift SemiBold SemiConden" panose="020B0502040204020203" pitchFamily="34" charset="0"/>
              </a:rPr>
              <a:t>DI COMPORTAMENTO</a:t>
            </a:r>
          </a:p>
        </p:txBody>
      </p:sp>
    </p:spTree>
    <p:extLst>
      <p:ext uri="{BB962C8B-B14F-4D97-AF65-F5344CB8AC3E}">
        <p14:creationId xmlns:p14="http://schemas.microsoft.com/office/powerpoint/2010/main" val="223184140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CBA581D1-9E5F-474D-8762-85ADE0D4BBA5}"/>
              </a:ext>
            </a:extLst>
          </p:cNvPr>
          <p:cNvSpPr txBox="1"/>
          <p:nvPr/>
        </p:nvSpPr>
        <p:spPr>
          <a:xfrm>
            <a:off x="1126654" y="379589"/>
            <a:ext cx="3240360" cy="584699"/>
          </a:xfrm>
          <a:prstGeom prst="rect">
            <a:avLst/>
          </a:prstGeom>
          <a:solidFill>
            <a:schemeClr val="bg1"/>
          </a:solidFill>
        </p:spPr>
        <p:txBody>
          <a:bodyPr wrap="square" rtlCol="0">
            <a:spAutoFit/>
          </a:bodyPr>
          <a:lstStyle/>
          <a:p>
            <a:r>
              <a:rPr lang="it-IT" sz="3200" b="1" dirty="0">
                <a:latin typeface="Bahnschrift SemiBold SemiConden" panose="020B0502040204020203" pitchFamily="34" charset="0"/>
              </a:rPr>
              <a:t>… il dipendente…</a:t>
            </a:r>
          </a:p>
        </p:txBody>
      </p:sp>
      <p:pic>
        <p:nvPicPr>
          <p:cNvPr id="4" name="Immagine 3">
            <a:extLst>
              <a:ext uri="{FF2B5EF4-FFF2-40B4-BE49-F238E27FC236}">
                <a16:creationId xmlns:a16="http://schemas.microsoft.com/office/drawing/2014/main" xmlns="" id="{EECB4282-8077-494D-87E8-53C7051A49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116" y="3645818"/>
            <a:ext cx="2160240" cy="2160240"/>
          </a:xfrm>
          <a:prstGeom prst="rect">
            <a:avLst/>
          </a:prstGeom>
        </p:spPr>
      </p:pic>
      <p:graphicFrame>
        <p:nvGraphicFramePr>
          <p:cNvPr id="7" name="Diagramma 6">
            <a:extLst>
              <a:ext uri="{FF2B5EF4-FFF2-40B4-BE49-F238E27FC236}">
                <a16:creationId xmlns:a16="http://schemas.microsoft.com/office/drawing/2014/main" xmlns="" id="{3EE00F0D-1960-46F3-BA62-B636A662054E}"/>
              </a:ext>
            </a:extLst>
          </p:cNvPr>
          <p:cNvGraphicFramePr/>
          <p:nvPr/>
        </p:nvGraphicFramePr>
        <p:xfrm>
          <a:off x="3700581" y="1808001"/>
          <a:ext cx="8011249" cy="2989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asellaDiTesto 4">
            <a:extLst>
              <a:ext uri="{FF2B5EF4-FFF2-40B4-BE49-F238E27FC236}">
                <a16:creationId xmlns:a16="http://schemas.microsoft.com/office/drawing/2014/main" xmlns="" id="{21B21724-383B-4580-9B60-D7B0016B24C8}"/>
              </a:ext>
            </a:extLst>
          </p:cNvPr>
          <p:cNvSpPr txBox="1"/>
          <p:nvPr/>
        </p:nvSpPr>
        <p:spPr>
          <a:xfrm>
            <a:off x="6095206" y="1100115"/>
            <a:ext cx="3579493" cy="707886"/>
          </a:xfrm>
          <a:prstGeom prst="rect">
            <a:avLst/>
          </a:prstGeom>
          <a:noFill/>
        </p:spPr>
        <p:txBody>
          <a:bodyPr wrap="square" rtlCol="0">
            <a:spAutoFit/>
          </a:bodyPr>
          <a:lstStyle/>
          <a:p>
            <a:r>
              <a:rPr lang="it-IT" sz="2000" b="1" dirty="0">
                <a:solidFill>
                  <a:srgbClr val="C00000"/>
                </a:solidFill>
                <a:latin typeface="Arial Narrow" panose="020B0606020202030204" pitchFamily="34" charset="0"/>
              </a:rPr>
              <a:t>Norme di condotta correlate a processi a rischio corruttivo</a:t>
            </a:r>
          </a:p>
        </p:txBody>
      </p:sp>
      <p:sp>
        <p:nvSpPr>
          <p:cNvPr id="3" name="CasellaDiTesto 2">
            <a:extLst>
              <a:ext uri="{FF2B5EF4-FFF2-40B4-BE49-F238E27FC236}">
                <a16:creationId xmlns:a16="http://schemas.microsoft.com/office/drawing/2014/main" xmlns="" id="{E1FD8B79-3377-4578-8C97-37F2915A96AD}"/>
              </a:ext>
            </a:extLst>
          </p:cNvPr>
          <p:cNvSpPr txBox="1"/>
          <p:nvPr/>
        </p:nvSpPr>
        <p:spPr>
          <a:xfrm>
            <a:off x="3700581" y="5127793"/>
            <a:ext cx="8011249" cy="1323439"/>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it-IT" sz="2000" b="1" dirty="0">
                <a:latin typeface="Arial Narrow" panose="020B0606020202030204" pitchFamily="34" charset="0"/>
              </a:rPr>
              <a:t>Negli articoli da </a:t>
            </a:r>
            <a:r>
              <a:rPr lang="it-IT" sz="2000" b="1" dirty="0">
                <a:solidFill>
                  <a:srgbClr val="C00000"/>
                </a:solidFill>
                <a:latin typeface="Arial Narrow" panose="020B0606020202030204" pitchFamily="34" charset="0"/>
              </a:rPr>
              <a:t>25 a 32 </a:t>
            </a:r>
            <a:r>
              <a:rPr lang="it-IT" sz="2000" b="1" dirty="0">
                <a:latin typeface="Arial Narrow" panose="020B0606020202030204" pitchFamily="34" charset="0"/>
              </a:rPr>
              <a:t>si fissano e si precisano le norme di condotta correlate ai </a:t>
            </a:r>
            <a:r>
              <a:rPr lang="it-IT" sz="2000" b="1" dirty="0">
                <a:solidFill>
                  <a:srgbClr val="C00000"/>
                </a:solidFill>
                <a:latin typeface="Arial Narrow" panose="020B0606020202030204" pitchFamily="34" charset="0"/>
              </a:rPr>
              <a:t>singoli processi a rischio specifico </a:t>
            </a:r>
            <a:r>
              <a:rPr lang="it-IT" sz="2000" b="1" dirty="0">
                <a:latin typeface="Arial Narrow" panose="020B0606020202030204" pitchFamily="34" charset="0"/>
              </a:rPr>
              <a:t>come individuati dal PIANO NAZIONALE ANTICORRUZIONE e dal PIANO TRIENNALE PER LA PREVENZIONE DELLA CORRUZIONE E PER LA TRASPARENZA adottato dall’Azienda.</a:t>
            </a:r>
          </a:p>
        </p:txBody>
      </p:sp>
      <p:sp>
        <p:nvSpPr>
          <p:cNvPr id="9" name="CasellaDiTesto 8">
            <a:extLst>
              <a:ext uri="{FF2B5EF4-FFF2-40B4-BE49-F238E27FC236}">
                <a16:creationId xmlns:a16="http://schemas.microsoft.com/office/drawing/2014/main" xmlns="" id="{3DE8EDF4-947B-41B2-A1A2-2BE5A082F036}"/>
              </a:ext>
            </a:extLst>
          </p:cNvPr>
          <p:cNvSpPr txBox="1"/>
          <p:nvPr/>
        </p:nvSpPr>
        <p:spPr>
          <a:xfrm>
            <a:off x="79486" y="5806058"/>
            <a:ext cx="2439500" cy="646331"/>
          </a:xfrm>
          <a:prstGeom prst="rect">
            <a:avLst/>
          </a:prstGeom>
          <a:noFill/>
        </p:spPr>
        <p:txBody>
          <a:bodyPr wrap="square" rtlCol="0">
            <a:spAutoFit/>
          </a:bodyPr>
          <a:lstStyle/>
          <a:p>
            <a:pPr algn="ctr"/>
            <a:r>
              <a:rPr lang="it-IT" sz="1800" dirty="0">
                <a:latin typeface="Bahnschrift SemiBold SemiConden" panose="020B0502040204020203" pitchFamily="34" charset="0"/>
              </a:rPr>
              <a:t>CODICE AZIENDALE</a:t>
            </a:r>
          </a:p>
          <a:p>
            <a:pPr algn="ctr"/>
            <a:r>
              <a:rPr lang="it-IT" sz="1800" dirty="0">
                <a:latin typeface="Bahnschrift SemiBold SemiConden" panose="020B0502040204020203" pitchFamily="34" charset="0"/>
              </a:rPr>
              <a:t>DI COMPORTAMENTO</a:t>
            </a:r>
          </a:p>
        </p:txBody>
      </p:sp>
    </p:spTree>
    <p:extLst>
      <p:ext uri="{BB962C8B-B14F-4D97-AF65-F5344CB8AC3E}">
        <p14:creationId xmlns:p14="http://schemas.microsoft.com/office/powerpoint/2010/main" val="296183374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ttore diritto 2">
            <a:extLst>
              <a:ext uri="{FF2B5EF4-FFF2-40B4-BE49-F238E27FC236}">
                <a16:creationId xmlns:a16="http://schemas.microsoft.com/office/drawing/2014/main" xmlns="" id="{6AD6B1C4-9ADD-4372-B528-5DC5A9D05535}"/>
              </a:ext>
            </a:extLst>
          </p:cNvPr>
          <p:cNvCxnSpPr/>
          <p:nvPr/>
        </p:nvCxnSpPr>
        <p:spPr>
          <a:xfrm>
            <a:off x="6017401" y="130721"/>
            <a:ext cx="72008" cy="6598146"/>
          </a:xfrm>
          <a:prstGeom prst="line">
            <a:avLst/>
          </a:prstGeom>
        </p:spPr>
        <p:style>
          <a:lnRef idx="1">
            <a:schemeClr val="accent1"/>
          </a:lnRef>
          <a:fillRef idx="0">
            <a:schemeClr val="accent1"/>
          </a:fillRef>
          <a:effectRef idx="0">
            <a:schemeClr val="accent1"/>
          </a:effectRef>
          <a:fontRef idx="minor">
            <a:schemeClr val="tx1"/>
          </a:fontRef>
        </p:style>
      </p:cxnSp>
      <p:sp>
        <p:nvSpPr>
          <p:cNvPr id="4" name="CasellaDiTesto 3">
            <a:extLst>
              <a:ext uri="{FF2B5EF4-FFF2-40B4-BE49-F238E27FC236}">
                <a16:creationId xmlns:a16="http://schemas.microsoft.com/office/drawing/2014/main" xmlns="" id="{1A6A226A-6D7D-4DDC-BC63-D41E79C66786}"/>
              </a:ext>
            </a:extLst>
          </p:cNvPr>
          <p:cNvSpPr txBox="1"/>
          <p:nvPr/>
        </p:nvSpPr>
        <p:spPr>
          <a:xfrm>
            <a:off x="982638" y="765498"/>
            <a:ext cx="3960440" cy="523220"/>
          </a:xfrm>
          <a:prstGeom prst="rect">
            <a:avLst/>
          </a:prstGeom>
          <a:noFill/>
        </p:spPr>
        <p:txBody>
          <a:bodyPr wrap="square" rtlCol="0">
            <a:spAutoFit/>
          </a:bodyPr>
          <a:lstStyle/>
          <a:p>
            <a:pPr algn="ctr"/>
            <a:r>
              <a:rPr lang="it-IT" sz="2800" b="1" dirty="0">
                <a:latin typeface="Arial Narrow" panose="020B0606020202030204" pitchFamily="34" charset="0"/>
              </a:rPr>
              <a:t>CASO 1</a:t>
            </a:r>
          </a:p>
        </p:txBody>
      </p:sp>
      <p:sp>
        <p:nvSpPr>
          <p:cNvPr id="5" name="CasellaDiTesto 4">
            <a:extLst>
              <a:ext uri="{FF2B5EF4-FFF2-40B4-BE49-F238E27FC236}">
                <a16:creationId xmlns:a16="http://schemas.microsoft.com/office/drawing/2014/main" xmlns="" id="{0A1F3C7E-AF5D-4ABF-9467-885032EB6890}"/>
              </a:ext>
            </a:extLst>
          </p:cNvPr>
          <p:cNvSpPr txBox="1"/>
          <p:nvPr/>
        </p:nvSpPr>
        <p:spPr>
          <a:xfrm>
            <a:off x="7276831" y="765498"/>
            <a:ext cx="3960440" cy="523220"/>
          </a:xfrm>
          <a:prstGeom prst="rect">
            <a:avLst/>
          </a:prstGeom>
          <a:noFill/>
        </p:spPr>
        <p:txBody>
          <a:bodyPr wrap="square" rtlCol="0">
            <a:spAutoFit/>
          </a:bodyPr>
          <a:lstStyle/>
          <a:p>
            <a:pPr algn="ctr"/>
            <a:r>
              <a:rPr lang="it-IT" sz="2800" b="1" dirty="0">
                <a:latin typeface="Arial Narrow" panose="020B0606020202030204" pitchFamily="34" charset="0"/>
              </a:rPr>
              <a:t>CASO 2</a:t>
            </a:r>
          </a:p>
        </p:txBody>
      </p:sp>
      <p:sp>
        <p:nvSpPr>
          <p:cNvPr id="6" name="CasellaDiTesto 5">
            <a:extLst>
              <a:ext uri="{FF2B5EF4-FFF2-40B4-BE49-F238E27FC236}">
                <a16:creationId xmlns:a16="http://schemas.microsoft.com/office/drawing/2014/main" xmlns="" id="{31925783-4DE4-435E-8BBD-84680F641D95}"/>
              </a:ext>
            </a:extLst>
          </p:cNvPr>
          <p:cNvSpPr txBox="1"/>
          <p:nvPr/>
        </p:nvSpPr>
        <p:spPr>
          <a:xfrm>
            <a:off x="1702718" y="1613912"/>
            <a:ext cx="4176464" cy="2308324"/>
          </a:xfrm>
          <a:prstGeom prst="rect">
            <a:avLst/>
          </a:prstGeom>
          <a:noFill/>
        </p:spPr>
        <p:txBody>
          <a:bodyPr wrap="square" rtlCol="0">
            <a:spAutoFit/>
          </a:bodyPr>
          <a:lstStyle/>
          <a:p>
            <a:pPr marL="285750" indent="-285750">
              <a:buFont typeface="Arial" panose="020B0604020202020204" pitchFamily="34" charset="0"/>
              <a:buChar char="•"/>
            </a:pPr>
            <a:r>
              <a:rPr lang="it-IT" sz="1600" b="1">
                <a:latin typeface="Arial Narrow" panose="020B0606020202030204" pitchFamily="34" charset="0"/>
              </a:rPr>
              <a:t>Andrea Amarone (che da piccolo i genitori soprannominavano “chicco di mamma”) è un brillante medico specialista di media età che lavora da circa 20 anni in una Azienda sanitaria con un rapporto di lavoro di non esclusività: ha un suo ambulatorio privato dove visita per tre giorni alla settimana ed una buona clientela che gli consente di arrotondare il suo stipendio. </a:t>
            </a:r>
            <a:endParaRPr lang="it-IT" sz="1600" b="1" dirty="0">
              <a:latin typeface="Arial Narrow" panose="020B0606020202030204" pitchFamily="34" charset="0"/>
            </a:endParaRPr>
          </a:p>
        </p:txBody>
      </p:sp>
      <p:sp>
        <p:nvSpPr>
          <p:cNvPr id="9" name="CasellaDiTesto 8">
            <a:extLst>
              <a:ext uri="{FF2B5EF4-FFF2-40B4-BE49-F238E27FC236}">
                <a16:creationId xmlns:a16="http://schemas.microsoft.com/office/drawing/2014/main" xmlns="" id="{245F43AE-E85F-4440-8935-C39BFCBC717A}"/>
              </a:ext>
            </a:extLst>
          </p:cNvPr>
          <p:cNvSpPr txBox="1"/>
          <p:nvPr/>
        </p:nvSpPr>
        <p:spPr>
          <a:xfrm>
            <a:off x="6285962" y="1983244"/>
            <a:ext cx="4176464" cy="1569660"/>
          </a:xfrm>
          <a:prstGeom prst="rect">
            <a:avLst/>
          </a:prstGeom>
          <a:noFill/>
        </p:spPr>
        <p:txBody>
          <a:bodyPr wrap="square" rtlCol="0">
            <a:spAutoFit/>
          </a:bodyPr>
          <a:lstStyle/>
          <a:p>
            <a:pPr marL="285750" indent="-285750">
              <a:buFont typeface="Arial" panose="020B0604020202020204" pitchFamily="34" charset="0"/>
              <a:buChar char="•"/>
            </a:pPr>
            <a:r>
              <a:rPr lang="it-IT" sz="1600" b="1" dirty="0">
                <a:latin typeface="Arial Narrow" panose="020B0606020202030204" pitchFamily="34" charset="0"/>
              </a:rPr>
              <a:t>Il dr Pietro Diparte (che la sua mamma argentina da piccolo chiamava “Perito”) è un medico chirurgo, assunto a tempo indeterminato presso il reparto di cardiochirurgia dell’Azienda Ospedaliera “San Cardio e Santa </a:t>
            </a:r>
            <a:r>
              <a:rPr lang="it-IT" sz="1600" b="1" dirty="0" err="1">
                <a:latin typeface="Arial Narrow" panose="020B0606020202030204" pitchFamily="34" charset="0"/>
              </a:rPr>
              <a:t>Patìa</a:t>
            </a:r>
            <a:r>
              <a:rPr lang="it-IT" sz="1600" b="1" dirty="0">
                <a:latin typeface="Arial Narrow" panose="020B0606020202030204" pitchFamily="34" charset="0"/>
              </a:rPr>
              <a:t>”. </a:t>
            </a:r>
          </a:p>
        </p:txBody>
      </p:sp>
      <p:pic>
        <p:nvPicPr>
          <p:cNvPr id="11" name="Immagine 10">
            <a:extLst>
              <a:ext uri="{FF2B5EF4-FFF2-40B4-BE49-F238E27FC236}">
                <a16:creationId xmlns:a16="http://schemas.microsoft.com/office/drawing/2014/main" xmlns="" id="{F6980724-71E4-4D6C-A780-C1E1991D16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47" y="1634087"/>
            <a:ext cx="1795707" cy="1795707"/>
          </a:xfrm>
          <a:prstGeom prst="rect">
            <a:avLst/>
          </a:prstGeom>
        </p:spPr>
      </p:pic>
      <p:pic>
        <p:nvPicPr>
          <p:cNvPr id="13" name="Immagine 12">
            <a:extLst>
              <a:ext uri="{FF2B5EF4-FFF2-40B4-BE49-F238E27FC236}">
                <a16:creationId xmlns:a16="http://schemas.microsoft.com/office/drawing/2014/main" xmlns="" id="{2098090F-9442-4348-9FF4-BA72D9DC70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7697" y="1662781"/>
            <a:ext cx="1599147" cy="1767013"/>
          </a:xfrm>
          <a:prstGeom prst="rect">
            <a:avLst/>
          </a:prstGeom>
        </p:spPr>
      </p:pic>
      <p:sp>
        <p:nvSpPr>
          <p:cNvPr id="14" name="CasellaDiTesto 13">
            <a:extLst>
              <a:ext uri="{FF2B5EF4-FFF2-40B4-BE49-F238E27FC236}">
                <a16:creationId xmlns:a16="http://schemas.microsoft.com/office/drawing/2014/main" xmlns="" id="{DC2CA076-B98C-41D2-93A5-0AD52A584DCC}"/>
              </a:ext>
            </a:extLst>
          </p:cNvPr>
          <p:cNvSpPr txBox="1"/>
          <p:nvPr/>
        </p:nvSpPr>
        <p:spPr>
          <a:xfrm>
            <a:off x="4156789" y="4324374"/>
            <a:ext cx="3888432" cy="584775"/>
          </a:xfrm>
          <a:prstGeom prst="rect">
            <a:avLst/>
          </a:prstGeom>
          <a:solidFill>
            <a:schemeClr val="bg1"/>
          </a:solidFill>
        </p:spPr>
        <p:txBody>
          <a:bodyPr wrap="square" rtlCol="0">
            <a:spAutoFit/>
          </a:bodyPr>
          <a:lstStyle/>
          <a:p>
            <a:pPr algn="ctr"/>
            <a:r>
              <a:rPr lang="it-IT" sz="3200" b="1" dirty="0">
                <a:solidFill>
                  <a:srgbClr val="C00000"/>
                </a:solidFill>
                <a:latin typeface="Arial Narrow" panose="020B0606020202030204" pitchFamily="34" charset="0"/>
              </a:rPr>
              <a:t>LAVORI IN GRUPPO</a:t>
            </a:r>
          </a:p>
        </p:txBody>
      </p:sp>
      <p:sp>
        <p:nvSpPr>
          <p:cNvPr id="15" name="CasellaDiTesto 14">
            <a:extLst>
              <a:ext uri="{FF2B5EF4-FFF2-40B4-BE49-F238E27FC236}">
                <a16:creationId xmlns:a16="http://schemas.microsoft.com/office/drawing/2014/main" xmlns="" id="{95EDDADC-4806-4ED3-8994-6907BEA0B454}"/>
              </a:ext>
            </a:extLst>
          </p:cNvPr>
          <p:cNvSpPr txBox="1"/>
          <p:nvPr/>
        </p:nvSpPr>
        <p:spPr>
          <a:xfrm>
            <a:off x="4006974" y="4965058"/>
            <a:ext cx="5054234" cy="1754326"/>
          </a:xfrm>
          <a:prstGeom prst="rect">
            <a:avLst/>
          </a:prstGeom>
          <a:solidFill>
            <a:schemeClr val="bg1"/>
          </a:solidFill>
        </p:spPr>
        <p:txBody>
          <a:bodyPr wrap="square" rtlCol="0">
            <a:spAutoFit/>
          </a:bodyPr>
          <a:lstStyle/>
          <a:p>
            <a:pPr marL="457200" indent="-457200">
              <a:buAutoNum type="arabicPeriod"/>
            </a:pPr>
            <a:r>
              <a:rPr lang="it-IT" sz="1800" b="1" dirty="0">
                <a:latin typeface="Arial Narrow" panose="020B0606020202030204" pitchFamily="34" charset="0"/>
              </a:rPr>
              <a:t>RELAZIONI DELLA SFERA PUBBLICA </a:t>
            </a:r>
          </a:p>
          <a:p>
            <a:pPr marL="457200" indent="-457200">
              <a:buAutoNum type="arabicPeriod"/>
            </a:pPr>
            <a:r>
              <a:rPr lang="it-IT" sz="1800" b="1" dirty="0">
                <a:latin typeface="Arial Narrow" panose="020B0606020202030204" pitchFamily="34" charset="0"/>
              </a:rPr>
              <a:t>RELAZIONI DELLA SFERA PRIVATA </a:t>
            </a:r>
          </a:p>
          <a:p>
            <a:pPr marL="457200" indent="-457200">
              <a:buAutoNum type="arabicPeriod"/>
            </a:pPr>
            <a:r>
              <a:rPr lang="it-IT" sz="1800" b="1" dirty="0">
                <a:latin typeface="Arial Narrow" panose="020B0606020202030204" pitchFamily="34" charset="0"/>
              </a:rPr>
              <a:t>INTERESSI IN GIOCO </a:t>
            </a:r>
          </a:p>
          <a:p>
            <a:pPr marL="457200" indent="-457200">
              <a:buAutoNum type="arabicPeriod"/>
            </a:pPr>
            <a:r>
              <a:rPr lang="it-IT" sz="1800" b="1" dirty="0">
                <a:latin typeface="Arial Narrow" panose="020B0606020202030204" pitchFamily="34" charset="0"/>
              </a:rPr>
              <a:t>ASPETTATIVE</a:t>
            </a:r>
          </a:p>
          <a:p>
            <a:pPr marL="457200" indent="-457200">
              <a:buAutoNum type="arabicPeriod"/>
            </a:pPr>
            <a:r>
              <a:rPr lang="it-IT" sz="1800" b="1" dirty="0">
                <a:latin typeface="Arial Narrow" panose="020B0606020202030204" pitchFamily="34" charset="0"/>
              </a:rPr>
              <a:t>CONSEGUENZE SULLE ASPETTATIVE</a:t>
            </a:r>
          </a:p>
          <a:p>
            <a:pPr marL="457200" indent="-457200">
              <a:buAutoNum type="arabicPeriod"/>
            </a:pPr>
            <a:r>
              <a:rPr lang="it-IT" sz="1800" b="1" dirty="0">
                <a:latin typeface="Arial Narrow" panose="020B0606020202030204" pitchFamily="34" charset="0"/>
              </a:rPr>
              <a:t>CONFLITTO DI INTERESSI</a:t>
            </a:r>
          </a:p>
        </p:txBody>
      </p:sp>
    </p:spTree>
    <p:extLst>
      <p:ext uri="{BB962C8B-B14F-4D97-AF65-F5344CB8AC3E}">
        <p14:creationId xmlns:p14="http://schemas.microsoft.com/office/powerpoint/2010/main" val="174885843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xmlns="" id="{41640548-1C29-44BC-9DB6-9D1E30582C5A}"/>
              </a:ext>
            </a:extLst>
          </p:cNvPr>
          <p:cNvSpPr txBox="1"/>
          <p:nvPr/>
        </p:nvSpPr>
        <p:spPr>
          <a:xfrm>
            <a:off x="766614" y="405458"/>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pic>
        <p:nvPicPr>
          <p:cNvPr id="4" name="Picture 2">
            <a:extLst>
              <a:ext uri="{FF2B5EF4-FFF2-40B4-BE49-F238E27FC236}">
                <a16:creationId xmlns:a16="http://schemas.microsoft.com/office/drawing/2014/main" xmlns="" id="{D9195A7C-0C5E-4275-AAE7-D2E1BEFC18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102" r="5268" b="49948"/>
          <a:stretch/>
        </p:blipFill>
        <p:spPr bwMode="auto">
          <a:xfrm>
            <a:off x="9479582" y="261442"/>
            <a:ext cx="2598776"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1814443" y="3573810"/>
            <a:ext cx="8352928" cy="3139321"/>
          </a:xfrm>
          <a:prstGeom prst="rect">
            <a:avLst/>
          </a:prstGeom>
          <a:noFill/>
        </p:spPr>
        <p:txBody>
          <a:bodyPr wrap="square" rtlCol="0">
            <a:spAutoFit/>
          </a:bodyPr>
          <a:lstStyle/>
          <a:p>
            <a:r>
              <a:rPr lang="it-IT" dirty="0"/>
              <a:t>INCOMPATIBILITA’ DI FATTO X è un veterinario ASL e addetto stampa dell’Associazione Promozione Mozzarella di Bufala.</a:t>
            </a:r>
          </a:p>
          <a:p>
            <a:r>
              <a:rPr lang="it-IT" dirty="0"/>
              <a:t>Formaggio invecchiato nello stallatico.</a:t>
            </a:r>
          </a:p>
          <a:p>
            <a:r>
              <a:rPr lang="it-IT" dirty="0"/>
              <a:t>La ASL blocca la </a:t>
            </a:r>
            <a:r>
              <a:rPr lang="it-IT" dirty="0" err="1"/>
              <a:t>produzione,in</a:t>
            </a:r>
            <a:r>
              <a:rPr lang="it-IT" dirty="0"/>
              <a:t> quanto non in linea con gli standard igienici delle normativa europea</a:t>
            </a:r>
          </a:p>
          <a:p>
            <a:r>
              <a:rPr lang="it-IT" dirty="0"/>
              <a:t>L’associazione lo incarica di scrivere un comunicato stampa, in cui deve elogiare le doti </a:t>
            </a:r>
            <a:r>
              <a:rPr lang="it-IT" dirty="0" err="1"/>
              <a:t>organilettiche</a:t>
            </a:r>
            <a:r>
              <a:rPr lang="it-IT" dirty="0"/>
              <a:t> dello stallatico, ribadire la sicurezza per i consumatori criticare le scelte operate dalla ASL, che rischiano di mettere in ginocchio il settore. E per minimizzare il problema</a:t>
            </a:r>
          </a:p>
        </p:txBody>
      </p:sp>
    </p:spTree>
    <p:extLst>
      <p:ext uri="{BB962C8B-B14F-4D97-AF65-F5344CB8AC3E}">
        <p14:creationId xmlns:p14="http://schemas.microsoft.com/office/powerpoint/2010/main" val="26054682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426379" y="768305"/>
            <a:ext cx="4276261" cy="300043"/>
          </a:xfrm>
          <a:prstGeom prst="rect">
            <a:avLst/>
          </a:prstGeom>
          <a:effectLst>
            <a:glow rad="1397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1350" b="1" dirty="0">
                <a:solidFill>
                  <a:srgbClr val="800000"/>
                </a:solidFill>
                <a:latin typeface="Arial Narrow" panose="020B0606020202030204" pitchFamily="34" charset="0"/>
              </a:rPr>
              <a:t>La definizione di conflitto di interessi di ANAC nel PNA 2019</a:t>
            </a:r>
          </a:p>
        </p:txBody>
      </p:sp>
      <p:sp>
        <p:nvSpPr>
          <p:cNvPr id="2" name="CasellaDiTesto 1">
            <a:extLst>
              <a:ext uri="{FF2B5EF4-FFF2-40B4-BE49-F238E27FC236}">
                <a16:creationId xmlns:a16="http://schemas.microsoft.com/office/drawing/2014/main" xmlns="" id="{629E3DCF-B743-40A5-82C0-F03E87012A25}"/>
              </a:ext>
            </a:extLst>
          </p:cNvPr>
          <p:cNvSpPr txBox="1"/>
          <p:nvPr/>
        </p:nvSpPr>
        <p:spPr>
          <a:xfrm>
            <a:off x="2046248" y="1491236"/>
            <a:ext cx="6154110" cy="3046591"/>
          </a:xfrm>
          <a:prstGeom prst="rect">
            <a:avLst/>
          </a:prstGeom>
          <a:noFill/>
        </p:spPr>
        <p:txBody>
          <a:bodyPr wrap="square" rtlCol="0">
            <a:spAutoFit/>
          </a:bodyPr>
          <a:lstStyle/>
          <a:p>
            <a:pPr marL="285721" indent="-285721">
              <a:buFont typeface="Arial" panose="020B0604020202020204" pitchFamily="34" charset="0"/>
              <a:buChar char="•"/>
            </a:pPr>
            <a:r>
              <a:rPr lang="it-IT" sz="1600" b="1" i="1" dirty="0">
                <a:latin typeface="Arial Narrow" panose="020B0606020202030204" pitchFamily="34" charset="0"/>
              </a:rPr>
              <a:t>Occorre tener presente che le disposizioni sul conflitto di interessi, nel prosieguo specificate, fanno riferimento a un’</a:t>
            </a:r>
            <a:r>
              <a:rPr lang="it-IT" sz="1600" b="1" i="1" dirty="0">
                <a:solidFill>
                  <a:srgbClr val="FF0000"/>
                </a:solidFill>
                <a:latin typeface="Arial Narrow" panose="020B0606020202030204" pitchFamily="34" charset="0"/>
              </a:rPr>
              <a:t>accezione ampia </a:t>
            </a:r>
            <a:r>
              <a:rPr lang="it-IT" sz="1600" b="1" i="1" dirty="0">
                <a:latin typeface="Arial Narrow" panose="020B0606020202030204" pitchFamily="34" charset="0"/>
              </a:rPr>
              <a:t>attribuendo rilievo a </a:t>
            </a:r>
            <a:r>
              <a:rPr lang="it-IT" sz="1600" b="1" i="1" dirty="0">
                <a:solidFill>
                  <a:srgbClr val="FF0000"/>
                </a:solidFill>
                <a:latin typeface="Arial Narrow" panose="020B0606020202030204" pitchFamily="34" charset="0"/>
              </a:rPr>
              <a:t>qualsiasi posizione che potenzialmente possa minare il corretto agire amministrativo</a:t>
            </a:r>
            <a:r>
              <a:rPr lang="it-IT" sz="1600" b="1" i="1" dirty="0">
                <a:latin typeface="Arial Narrow" panose="020B0606020202030204" pitchFamily="34" charset="0"/>
              </a:rPr>
              <a:t> e compromettere, </a:t>
            </a:r>
            <a:r>
              <a:rPr lang="it-IT" sz="1600" b="1" i="1" dirty="0">
                <a:solidFill>
                  <a:srgbClr val="FF0000"/>
                </a:solidFill>
                <a:latin typeface="Arial Narrow" panose="020B0606020202030204" pitchFamily="34" charset="0"/>
              </a:rPr>
              <a:t>anche in astratto</a:t>
            </a:r>
            <a:r>
              <a:rPr lang="it-IT" sz="1600" b="1" i="1" dirty="0">
                <a:latin typeface="Arial Narrow" panose="020B0606020202030204" pitchFamily="34" charset="0"/>
              </a:rPr>
              <a:t>, l’imparzialità richiesta al dipendente pubblico nell’esercizio del potere decisionale. </a:t>
            </a:r>
          </a:p>
          <a:p>
            <a:pPr marL="285721" indent="-285721">
              <a:buFont typeface="Arial" panose="020B0604020202020204" pitchFamily="34" charset="0"/>
              <a:buChar char="•"/>
            </a:pPr>
            <a:r>
              <a:rPr lang="it-IT" sz="1600" b="1" i="1" dirty="0">
                <a:latin typeface="Arial Narrow" panose="020B0606020202030204" pitchFamily="34" charset="0"/>
              </a:rPr>
              <a:t>Pertanto alle situazioni palesi di </a:t>
            </a:r>
            <a:r>
              <a:rPr lang="it-IT" sz="1600" b="1" i="1" dirty="0">
                <a:solidFill>
                  <a:srgbClr val="FF0000"/>
                </a:solidFill>
                <a:latin typeface="Arial Narrow" panose="020B0606020202030204" pitchFamily="34" charset="0"/>
              </a:rPr>
              <a:t>conflitto di interessi reale e concreto</a:t>
            </a:r>
            <a:r>
              <a:rPr lang="it-IT" sz="1600" b="1" i="1" dirty="0">
                <a:latin typeface="Arial Narrow" panose="020B0606020202030204" pitchFamily="34" charset="0"/>
              </a:rPr>
              <a:t>, che sono quelle esplicitate all’art. 7 del d.P.R. n. 62 del 2013, si aggiungono quelle di </a:t>
            </a:r>
            <a:r>
              <a:rPr lang="it-IT" sz="1600" b="1" i="1" dirty="0">
                <a:solidFill>
                  <a:srgbClr val="FF0000"/>
                </a:solidFill>
                <a:latin typeface="Arial Narrow" panose="020B0606020202030204" pitchFamily="34" charset="0"/>
              </a:rPr>
              <a:t>potenziale conflitto</a:t>
            </a:r>
            <a:r>
              <a:rPr lang="it-IT" sz="1600" b="1" i="1" dirty="0">
                <a:latin typeface="Arial Narrow" panose="020B0606020202030204" pitchFamily="34" charset="0"/>
              </a:rPr>
              <a:t> che, seppure </a:t>
            </a:r>
            <a:r>
              <a:rPr lang="it-IT" sz="1600" b="1" i="1" dirty="0">
                <a:solidFill>
                  <a:srgbClr val="FF0000"/>
                </a:solidFill>
                <a:latin typeface="Arial Narrow" panose="020B0606020202030204" pitchFamily="34" charset="0"/>
              </a:rPr>
              <a:t>non tipizzate</a:t>
            </a:r>
            <a:r>
              <a:rPr lang="it-IT" sz="1600" b="1" i="1" dirty="0">
                <a:latin typeface="Arial Narrow" panose="020B0606020202030204" pitchFamily="34" charset="0"/>
              </a:rPr>
              <a:t>, potrebbero essere </a:t>
            </a:r>
            <a:r>
              <a:rPr lang="it-IT" sz="1600" b="1" i="1" dirty="0">
                <a:solidFill>
                  <a:srgbClr val="FF0000"/>
                </a:solidFill>
                <a:latin typeface="Arial Narrow" panose="020B0606020202030204" pitchFamily="34" charset="0"/>
              </a:rPr>
              <a:t>idonee a interferire con lo svolgimento dei doveri pubblici </a:t>
            </a:r>
            <a:r>
              <a:rPr lang="it-IT" sz="1600" b="1" i="1" dirty="0">
                <a:latin typeface="Arial Narrow" panose="020B0606020202030204" pitchFamily="34" charset="0"/>
              </a:rPr>
              <a:t>e inquinare </a:t>
            </a:r>
            <a:r>
              <a:rPr lang="it-IT" sz="1600" b="1" i="1" dirty="0">
                <a:solidFill>
                  <a:srgbClr val="FF0000"/>
                </a:solidFill>
                <a:latin typeface="Arial Narrow" panose="020B0606020202030204" pitchFamily="34" charset="0"/>
              </a:rPr>
              <a:t>l’imparzialità amministrativa </a:t>
            </a:r>
            <a:r>
              <a:rPr lang="it-IT" sz="1600" b="1" i="1" dirty="0">
                <a:latin typeface="Arial Narrow" panose="020B0606020202030204" pitchFamily="34" charset="0"/>
              </a:rPr>
              <a:t>o </a:t>
            </a:r>
            <a:r>
              <a:rPr lang="it-IT" sz="1600" b="1" i="1" dirty="0">
                <a:solidFill>
                  <a:srgbClr val="FF0000"/>
                </a:solidFill>
                <a:latin typeface="Arial Narrow" panose="020B0606020202030204" pitchFamily="34" charset="0"/>
              </a:rPr>
              <a:t>l’immagine imparziale</a:t>
            </a:r>
            <a:r>
              <a:rPr lang="it-IT" sz="1600" b="1" i="1" dirty="0">
                <a:latin typeface="Arial Narrow" panose="020B0606020202030204" pitchFamily="34" charset="0"/>
              </a:rPr>
              <a:t> del potere pubblico.</a:t>
            </a:r>
          </a:p>
        </p:txBody>
      </p:sp>
      <p:sp>
        <p:nvSpPr>
          <p:cNvPr id="3" name="Fumetto: rettangolo con angoli arrotondati 2">
            <a:extLst>
              <a:ext uri="{FF2B5EF4-FFF2-40B4-BE49-F238E27FC236}">
                <a16:creationId xmlns:a16="http://schemas.microsoft.com/office/drawing/2014/main" xmlns="" id="{A749B5FF-71AD-4BCD-B555-BF550B671E48}"/>
              </a:ext>
            </a:extLst>
          </p:cNvPr>
          <p:cNvSpPr/>
          <p:nvPr/>
        </p:nvSpPr>
        <p:spPr>
          <a:xfrm>
            <a:off x="7178516" y="4346073"/>
            <a:ext cx="3126994" cy="1229285"/>
          </a:xfrm>
          <a:prstGeom prst="wedgeRoundRectCallout">
            <a:avLst>
              <a:gd name="adj1" fmla="val -89117"/>
              <a:gd name="adj2" fmla="val -56875"/>
              <a:gd name="adj3" fmla="val 16667"/>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800" b="1" dirty="0">
                <a:latin typeface="Arial Narrow" panose="020B0606020202030204" pitchFamily="34" charset="0"/>
              </a:rPr>
              <a:t>EQUIDISTANZA DAGLI INTERESSI</a:t>
            </a:r>
          </a:p>
        </p:txBody>
      </p:sp>
      <p:sp>
        <p:nvSpPr>
          <p:cNvPr id="5" name="Fumetto: rettangolo con angoli arrotondati 4">
            <a:extLst>
              <a:ext uri="{FF2B5EF4-FFF2-40B4-BE49-F238E27FC236}">
                <a16:creationId xmlns:a16="http://schemas.microsoft.com/office/drawing/2014/main" xmlns="" id="{9E70FC88-5486-4194-9687-CB5AFA0AC580}"/>
              </a:ext>
            </a:extLst>
          </p:cNvPr>
          <p:cNvSpPr/>
          <p:nvPr/>
        </p:nvSpPr>
        <p:spPr>
          <a:xfrm>
            <a:off x="4051523" y="5378674"/>
            <a:ext cx="3126994" cy="1229285"/>
          </a:xfrm>
          <a:prstGeom prst="wedgeRoundRectCallout">
            <a:avLst>
              <a:gd name="adj1" fmla="val 38893"/>
              <a:gd name="adj2" fmla="val -142500"/>
              <a:gd name="adj3" fmla="val 16667"/>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800" b="1" dirty="0">
                <a:latin typeface="Arial Narrow" panose="020B0606020202030204" pitchFamily="34" charset="0"/>
              </a:rPr>
              <a:t>PERCEZIONE DI IMPARZIALITA’</a:t>
            </a:r>
          </a:p>
        </p:txBody>
      </p:sp>
      <p:sp>
        <p:nvSpPr>
          <p:cNvPr id="6" name="Fumetto: rettangolo con angoli arrotondati 5">
            <a:extLst>
              <a:ext uri="{FF2B5EF4-FFF2-40B4-BE49-F238E27FC236}">
                <a16:creationId xmlns:a16="http://schemas.microsoft.com/office/drawing/2014/main" xmlns="" id="{70C042C9-78EC-487B-928B-A734BB5E8BFE}"/>
              </a:ext>
            </a:extLst>
          </p:cNvPr>
          <p:cNvSpPr/>
          <p:nvPr/>
        </p:nvSpPr>
        <p:spPr>
          <a:xfrm>
            <a:off x="8346336" y="1491237"/>
            <a:ext cx="2111554" cy="1229285"/>
          </a:xfrm>
          <a:prstGeom prst="wedgeRoundRectCallout">
            <a:avLst>
              <a:gd name="adj1" fmla="val -100033"/>
              <a:gd name="adj2" fmla="val 71875"/>
              <a:gd name="adj3" fmla="val 16667"/>
            </a:avLst>
          </a:prstGeom>
          <a:solidFill>
            <a:srgbClr val="FF0000"/>
          </a:solidFill>
        </p:spPr>
        <p:style>
          <a:lnRef idx="1">
            <a:schemeClr val="dk1"/>
          </a:lnRef>
          <a:fillRef idx="3">
            <a:schemeClr val="dk1"/>
          </a:fillRef>
          <a:effectRef idx="2">
            <a:schemeClr val="dk1"/>
          </a:effectRef>
          <a:fontRef idx="minor">
            <a:schemeClr val="lt1"/>
          </a:fontRef>
        </p:style>
        <p:txBody>
          <a:bodyPr rtlCol="0" anchor="ctr"/>
          <a:lstStyle/>
          <a:p>
            <a:pPr algn="ctr"/>
            <a:r>
              <a:rPr lang="it-IT" sz="2000" b="1" dirty="0">
                <a:latin typeface="Arial Narrow" panose="020B0606020202030204" pitchFamily="34" charset="0"/>
              </a:rPr>
              <a:t>CONFLITTO DI INTERESSI ATTUALE</a:t>
            </a:r>
          </a:p>
        </p:txBody>
      </p:sp>
      <p:sp>
        <p:nvSpPr>
          <p:cNvPr id="8" name="Fumetto: rettangolo con angoli arrotondati 7">
            <a:extLst>
              <a:ext uri="{FF2B5EF4-FFF2-40B4-BE49-F238E27FC236}">
                <a16:creationId xmlns:a16="http://schemas.microsoft.com/office/drawing/2014/main" xmlns="" id="{7D21B903-2A57-4AB4-8F18-4753576A628F}"/>
              </a:ext>
            </a:extLst>
          </p:cNvPr>
          <p:cNvSpPr/>
          <p:nvPr/>
        </p:nvSpPr>
        <p:spPr>
          <a:xfrm>
            <a:off x="8346336" y="2909785"/>
            <a:ext cx="2111554" cy="1229285"/>
          </a:xfrm>
          <a:prstGeom prst="wedgeRoundRectCallout">
            <a:avLst>
              <a:gd name="adj1" fmla="val -94575"/>
              <a:gd name="adj2" fmla="val -3125"/>
              <a:gd name="adj3" fmla="val 16667"/>
            </a:avLst>
          </a:prstGeom>
          <a:solidFill>
            <a:srgbClr val="FF0000"/>
          </a:solidFill>
        </p:spPr>
        <p:style>
          <a:lnRef idx="1">
            <a:schemeClr val="dk1"/>
          </a:lnRef>
          <a:fillRef idx="3">
            <a:schemeClr val="dk1"/>
          </a:fillRef>
          <a:effectRef idx="2">
            <a:schemeClr val="dk1"/>
          </a:effectRef>
          <a:fontRef idx="minor">
            <a:schemeClr val="lt1"/>
          </a:fontRef>
        </p:style>
        <p:txBody>
          <a:bodyPr rtlCol="0" anchor="ctr"/>
          <a:lstStyle/>
          <a:p>
            <a:pPr algn="ctr"/>
            <a:r>
              <a:rPr lang="it-IT" sz="2000" b="1" dirty="0">
                <a:latin typeface="Arial Narrow" panose="020B0606020202030204" pitchFamily="34" charset="0"/>
              </a:rPr>
              <a:t>CONFLITTO DI </a:t>
            </a:r>
            <a:r>
              <a:rPr lang="it-IT" sz="2000" b="1">
                <a:latin typeface="Arial Narrow" panose="020B0606020202030204" pitchFamily="34" charset="0"/>
              </a:rPr>
              <a:t>INTERESSI POTENZIALE</a:t>
            </a:r>
            <a:endParaRPr lang="it-IT" sz="2000" b="1" dirty="0">
              <a:latin typeface="Arial Narrow" panose="020B0606020202030204" pitchFamily="34" charset="0"/>
            </a:endParaRPr>
          </a:p>
        </p:txBody>
      </p:sp>
      <p:sp>
        <p:nvSpPr>
          <p:cNvPr id="9" name="Fumetto: rettangolo con angoli arrotondati 8">
            <a:extLst>
              <a:ext uri="{FF2B5EF4-FFF2-40B4-BE49-F238E27FC236}">
                <a16:creationId xmlns:a16="http://schemas.microsoft.com/office/drawing/2014/main" xmlns="" id="{DE7E2DA0-62F1-4F15-A21D-6299B3A00B03}"/>
              </a:ext>
            </a:extLst>
          </p:cNvPr>
          <p:cNvSpPr/>
          <p:nvPr/>
        </p:nvSpPr>
        <p:spPr>
          <a:xfrm>
            <a:off x="2298509" y="4647683"/>
            <a:ext cx="2111554" cy="1229285"/>
          </a:xfrm>
          <a:prstGeom prst="wedgeRoundRectCallout">
            <a:avLst>
              <a:gd name="adj1" fmla="val 155394"/>
              <a:gd name="adj2" fmla="val -83750"/>
              <a:gd name="adj3" fmla="val 16667"/>
            </a:avLst>
          </a:prstGeom>
          <a:solidFill>
            <a:srgbClr val="FF0000"/>
          </a:solidFill>
        </p:spPr>
        <p:style>
          <a:lnRef idx="1">
            <a:schemeClr val="dk1"/>
          </a:lnRef>
          <a:fillRef idx="3">
            <a:schemeClr val="dk1"/>
          </a:fillRef>
          <a:effectRef idx="2">
            <a:schemeClr val="dk1"/>
          </a:effectRef>
          <a:fontRef idx="minor">
            <a:schemeClr val="lt1"/>
          </a:fontRef>
        </p:style>
        <p:txBody>
          <a:bodyPr rtlCol="0" anchor="ctr"/>
          <a:lstStyle/>
          <a:p>
            <a:pPr algn="ctr"/>
            <a:r>
              <a:rPr lang="it-IT" sz="2000" b="1" dirty="0">
                <a:latin typeface="Arial Narrow" panose="020B0606020202030204" pitchFamily="34" charset="0"/>
              </a:rPr>
              <a:t>CONFLITTO DI INTERESSI APPARENTE</a:t>
            </a:r>
          </a:p>
        </p:txBody>
      </p:sp>
      <p:pic>
        <p:nvPicPr>
          <p:cNvPr id="10" name="Immagine 9">
            <a:extLst>
              <a:ext uri="{FF2B5EF4-FFF2-40B4-BE49-F238E27FC236}">
                <a16:creationId xmlns:a16="http://schemas.microsoft.com/office/drawing/2014/main" xmlns="" id="{21D0DA6A-7642-440C-8E4B-CD4850D65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5215" y="5734050"/>
            <a:ext cx="4514850" cy="1009650"/>
          </a:xfrm>
          <a:prstGeom prst="rect">
            <a:avLst/>
          </a:prstGeom>
        </p:spPr>
      </p:pic>
    </p:spTree>
    <p:extLst>
      <p:ext uri="{BB962C8B-B14F-4D97-AF65-F5344CB8AC3E}">
        <p14:creationId xmlns:p14="http://schemas.microsoft.com/office/powerpoint/2010/main" val="41339576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xmlns="" id="{A9E2A926-921C-4C37-B780-9F8D194B6B21}"/>
              </a:ext>
            </a:extLst>
          </p:cNvPr>
          <p:cNvGraphicFramePr/>
          <p:nvPr>
            <p:extLst>
              <p:ext uri="{D42A27DB-BD31-4B8C-83A1-F6EECF244321}">
                <p14:modId xmlns:p14="http://schemas.microsoft.com/office/powerpoint/2010/main" val="1825027894"/>
              </p:ext>
            </p:extLst>
          </p:nvPr>
        </p:nvGraphicFramePr>
        <p:xfrm>
          <a:off x="1270670" y="1269554"/>
          <a:ext cx="9433047"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6">
            <a:extLst>
              <a:ext uri="{FF2B5EF4-FFF2-40B4-BE49-F238E27FC236}">
                <a16:creationId xmlns:a16="http://schemas.microsoft.com/office/drawing/2014/main" xmlns="" id="{3377E90D-DCFA-4EA8-90F5-96D1728730D7}"/>
              </a:ext>
            </a:extLst>
          </p:cNvPr>
          <p:cNvSpPr txBox="1"/>
          <p:nvPr/>
        </p:nvSpPr>
        <p:spPr>
          <a:xfrm>
            <a:off x="3687232" y="449121"/>
            <a:ext cx="5345898" cy="300043"/>
          </a:xfrm>
          <a:prstGeom prst="rect">
            <a:avLst/>
          </a:prstGeom>
          <a:effectLst>
            <a:glow rad="1397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1350" b="1" dirty="0">
                <a:solidFill>
                  <a:srgbClr val="800000"/>
                </a:solidFill>
                <a:latin typeface="Bahnschrift SemiBold SemiConden" panose="020B0502040204020203" pitchFamily="34" charset="0"/>
              </a:rPr>
              <a:t>I diversi aspetti della tutela dell’imparzialità secondo ANAC nel PNA 2019</a:t>
            </a:r>
          </a:p>
        </p:txBody>
      </p:sp>
      <p:pic>
        <p:nvPicPr>
          <p:cNvPr id="6" name="Immagine 5">
            <a:extLst>
              <a:ext uri="{FF2B5EF4-FFF2-40B4-BE49-F238E27FC236}">
                <a16:creationId xmlns:a16="http://schemas.microsoft.com/office/drawing/2014/main" xmlns="" id="{6D118707-CF26-4422-9853-B1D310828D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45215" y="5734050"/>
            <a:ext cx="4514850" cy="1009650"/>
          </a:xfrm>
          <a:prstGeom prst="rect">
            <a:avLst/>
          </a:prstGeom>
        </p:spPr>
      </p:pic>
    </p:spTree>
    <p:extLst>
      <p:ext uri="{BB962C8B-B14F-4D97-AF65-F5344CB8AC3E}">
        <p14:creationId xmlns:p14="http://schemas.microsoft.com/office/powerpoint/2010/main" val="15471379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a:extLst>
              <a:ext uri="{FF2B5EF4-FFF2-40B4-BE49-F238E27FC236}">
                <a16:creationId xmlns:a16="http://schemas.microsoft.com/office/drawing/2014/main" xmlns="" id="{EAD9DA20-791D-4A71-8838-2CDAC47C0A20}"/>
              </a:ext>
            </a:extLst>
          </p:cNvPr>
          <p:cNvGraphicFramePr/>
          <p:nvPr>
            <p:extLst>
              <p:ext uri="{D42A27DB-BD31-4B8C-83A1-F6EECF244321}">
                <p14:modId xmlns:p14="http://schemas.microsoft.com/office/powerpoint/2010/main" val="3086973816"/>
              </p:ext>
            </p:extLst>
          </p:nvPr>
        </p:nvGraphicFramePr>
        <p:xfrm>
          <a:off x="1362380" y="731110"/>
          <a:ext cx="8207843" cy="34559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sellaDiTesto 2">
            <a:extLst>
              <a:ext uri="{FF2B5EF4-FFF2-40B4-BE49-F238E27FC236}">
                <a16:creationId xmlns:a16="http://schemas.microsoft.com/office/drawing/2014/main" xmlns="" id="{68D966AF-C0CE-4BE7-87F7-B313960F060C}"/>
              </a:ext>
            </a:extLst>
          </p:cNvPr>
          <p:cNvSpPr txBox="1"/>
          <p:nvPr/>
        </p:nvSpPr>
        <p:spPr>
          <a:xfrm>
            <a:off x="1198662" y="4581922"/>
            <a:ext cx="8556476" cy="1130932"/>
          </a:xfrm>
          <a:prstGeom prst="rect">
            <a:avLst/>
          </a:prstGeom>
          <a:solidFill>
            <a:schemeClr val="bg1"/>
          </a:solidFill>
        </p:spPr>
        <p:txBody>
          <a:bodyPr wrap="square" rtlCol="0">
            <a:spAutoFit/>
          </a:bodyPr>
          <a:lstStyle/>
          <a:p>
            <a:pPr marL="214292" indent="-214292">
              <a:buFont typeface="Arial" panose="020B0604020202020204" pitchFamily="34" charset="0"/>
              <a:buChar char="•"/>
            </a:pPr>
            <a:r>
              <a:rPr lang="it-IT" sz="1350" dirty="0">
                <a:latin typeface="Bahnschrift SemiBold SemiConden" panose="020B0502040204020203" pitchFamily="34" charset="0"/>
              </a:rPr>
              <a:t>La norma impone il </a:t>
            </a:r>
            <a:r>
              <a:rPr lang="it-IT" sz="1350" dirty="0">
                <a:solidFill>
                  <a:srgbClr val="FF0000"/>
                </a:solidFill>
                <a:latin typeface="Bahnschrift SemiBold SemiConden" panose="020B0502040204020203" pitchFamily="34" charset="0"/>
              </a:rPr>
              <a:t>dovere di segnalazione</a:t>
            </a:r>
            <a:r>
              <a:rPr lang="it-IT" sz="1350" dirty="0">
                <a:latin typeface="Bahnschrift SemiBold SemiConden" panose="020B0502040204020203" pitchFamily="34" charset="0"/>
              </a:rPr>
              <a:t> della situazione di conflitto di interessi, anche potenziale, a carico dei soggetti che vi si trovano. </a:t>
            </a:r>
          </a:p>
          <a:p>
            <a:pPr marL="214292" indent="-214292">
              <a:buFont typeface="Arial" panose="020B0604020202020204" pitchFamily="34" charset="0"/>
              <a:buChar char="•"/>
            </a:pPr>
            <a:r>
              <a:rPr lang="it-IT" sz="1350" dirty="0">
                <a:latin typeface="Bahnschrift SemiBold SemiConden" panose="020B0502040204020203" pitchFamily="34" charset="0"/>
              </a:rPr>
              <a:t>La finalità di prevenzione si attua mediante </a:t>
            </a:r>
            <a:r>
              <a:rPr lang="it-IT" sz="1350" dirty="0">
                <a:solidFill>
                  <a:srgbClr val="FF0000"/>
                </a:solidFill>
                <a:latin typeface="Bahnschrift SemiBold SemiConden" panose="020B0502040204020203" pitchFamily="34" charset="0"/>
              </a:rPr>
              <a:t>l’astensione dalla partecipazione alla decisione o atto </a:t>
            </a:r>
            <a:r>
              <a:rPr lang="it-IT" sz="1350" dirty="0" err="1">
                <a:solidFill>
                  <a:srgbClr val="FF0000"/>
                </a:solidFill>
                <a:latin typeface="Bahnschrift SemiBold SemiConden" panose="020B0502040204020203" pitchFamily="34" charset="0"/>
              </a:rPr>
              <a:t>endoprocedimentale</a:t>
            </a:r>
            <a:r>
              <a:rPr lang="it-IT" sz="1350" dirty="0">
                <a:solidFill>
                  <a:srgbClr val="FF0000"/>
                </a:solidFill>
                <a:latin typeface="Bahnschrift SemiBold SemiConden" panose="020B0502040204020203" pitchFamily="34" charset="0"/>
              </a:rPr>
              <a:t> del titolare dell’interesse </a:t>
            </a:r>
            <a:r>
              <a:rPr lang="it-IT" sz="1350" dirty="0">
                <a:latin typeface="Bahnschrift SemiBold SemiConden" panose="020B0502040204020203" pitchFamily="34" charset="0"/>
              </a:rPr>
              <a:t>che potrebbe porsi in conflitto con l’interesse perseguito mediante l’esercizio della funzione e/o con l’interesse di cui sono portatori il destinatario del provvedimento, gli altri interessati e contro interessati. </a:t>
            </a:r>
          </a:p>
        </p:txBody>
      </p:sp>
      <p:pic>
        <p:nvPicPr>
          <p:cNvPr id="4" name="Immagine 3">
            <a:extLst>
              <a:ext uri="{FF2B5EF4-FFF2-40B4-BE49-F238E27FC236}">
                <a16:creationId xmlns:a16="http://schemas.microsoft.com/office/drawing/2014/main" xmlns="" id="{C6E96197-5790-473C-9535-AD296535C1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45215" y="5734050"/>
            <a:ext cx="4514850" cy="1009650"/>
          </a:xfrm>
          <a:prstGeom prst="rect">
            <a:avLst/>
          </a:prstGeom>
        </p:spPr>
      </p:pic>
    </p:spTree>
    <p:extLst>
      <p:ext uri="{BB962C8B-B14F-4D97-AF65-F5344CB8AC3E}">
        <p14:creationId xmlns:p14="http://schemas.microsoft.com/office/powerpoint/2010/main" val="31156262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a:extLst>
              <a:ext uri="{FF2B5EF4-FFF2-40B4-BE49-F238E27FC236}">
                <a16:creationId xmlns:a16="http://schemas.microsoft.com/office/drawing/2014/main" xmlns="" id="{EAD9DA20-791D-4A71-8838-2CDAC47C0A20}"/>
              </a:ext>
            </a:extLst>
          </p:cNvPr>
          <p:cNvGraphicFramePr/>
          <p:nvPr>
            <p:extLst>
              <p:ext uri="{D42A27DB-BD31-4B8C-83A1-F6EECF244321}">
                <p14:modId xmlns:p14="http://schemas.microsoft.com/office/powerpoint/2010/main" val="1892749871"/>
              </p:ext>
            </p:extLst>
          </p:nvPr>
        </p:nvGraphicFramePr>
        <p:xfrm>
          <a:off x="990518" y="641876"/>
          <a:ext cx="8207843" cy="34559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sellaDiTesto 2">
            <a:extLst>
              <a:ext uri="{FF2B5EF4-FFF2-40B4-BE49-F238E27FC236}">
                <a16:creationId xmlns:a16="http://schemas.microsoft.com/office/drawing/2014/main" xmlns="" id="{68D966AF-C0CE-4BE7-87F7-B313960F060C}"/>
              </a:ext>
            </a:extLst>
          </p:cNvPr>
          <p:cNvSpPr txBox="1"/>
          <p:nvPr/>
        </p:nvSpPr>
        <p:spPr>
          <a:xfrm>
            <a:off x="766614" y="4437906"/>
            <a:ext cx="8636537" cy="1384815"/>
          </a:xfrm>
          <a:prstGeom prst="rect">
            <a:avLst/>
          </a:prstGeom>
          <a:solidFill>
            <a:schemeClr val="bg1"/>
          </a:solidFill>
        </p:spPr>
        <p:txBody>
          <a:bodyPr wrap="square" rtlCol="0">
            <a:spAutoFit/>
          </a:bodyPr>
          <a:lstStyle/>
          <a:p>
            <a:pPr marL="214292" indent="-214292">
              <a:buFont typeface="Arial" panose="020B0604020202020204" pitchFamily="34" charset="0"/>
              <a:buChar char="•"/>
            </a:pPr>
            <a:r>
              <a:rPr lang="it-IT" sz="1200" dirty="0">
                <a:latin typeface="Bahnschrift SemiBold SemiConden" panose="020B0502040204020203" pitchFamily="34" charset="0"/>
              </a:rPr>
              <a:t>Prevede per il dipendente </a:t>
            </a:r>
            <a:r>
              <a:rPr lang="it-IT" sz="1200" dirty="0">
                <a:solidFill>
                  <a:srgbClr val="FF0000"/>
                </a:solidFill>
                <a:latin typeface="Bahnschrift SemiBold SemiConden" panose="020B0502040204020203" pitchFamily="34" charset="0"/>
              </a:rPr>
              <a:t>l’obbligo di comunicare al dirigente, all’atto di assegnazione all’ufficio, rapporti intercorsi negli ultimi tre anni con soggetti privati in qualunque modo retribuiti</a:t>
            </a:r>
            <a:r>
              <a:rPr lang="it-IT" sz="1200" dirty="0">
                <a:latin typeface="Bahnschrift SemiBold SemiConden" panose="020B0502040204020203" pitchFamily="34" charset="0"/>
              </a:rPr>
              <a:t>.</a:t>
            </a:r>
          </a:p>
          <a:p>
            <a:pPr marL="214292" indent="-214292">
              <a:buFont typeface="Arial" panose="020B0604020202020204" pitchFamily="34" charset="0"/>
              <a:buChar char="•"/>
            </a:pPr>
            <a:r>
              <a:rPr lang="it-IT" sz="1200" dirty="0">
                <a:latin typeface="Bahnschrift SemiBold SemiConden" panose="020B0502040204020203" pitchFamily="34" charset="0"/>
              </a:rPr>
              <a:t>La comunicazione del dipendente riguarda anche i </a:t>
            </a:r>
            <a:r>
              <a:rPr lang="it-IT" sz="1200" dirty="0">
                <a:solidFill>
                  <a:srgbClr val="FF0000"/>
                </a:solidFill>
                <a:latin typeface="Bahnschrift SemiBold SemiConden" panose="020B0502040204020203" pitchFamily="34" charset="0"/>
              </a:rPr>
              <a:t>rapporti intercorsi o attuali tra parenti o affini entro il secondo grado, il coniuge o il convivente e soggetti privati</a:t>
            </a:r>
            <a:r>
              <a:rPr lang="it-IT" sz="1200" dirty="0">
                <a:latin typeface="Bahnschrift SemiBold SemiConden" panose="020B0502040204020203" pitchFamily="34" charset="0"/>
              </a:rPr>
              <a:t>. Il dipendente è tenuto a specificare altresì se i soggetti privati abbiano </a:t>
            </a:r>
            <a:r>
              <a:rPr lang="it-IT" sz="1200" dirty="0">
                <a:solidFill>
                  <a:srgbClr val="FF0000"/>
                </a:solidFill>
                <a:latin typeface="Bahnschrift SemiBold SemiConden" panose="020B0502040204020203" pitchFamily="34" charset="0"/>
              </a:rPr>
              <a:t>interessi in attività o decisioni inerenti all’ufficio</a:t>
            </a:r>
            <a:r>
              <a:rPr lang="it-IT" sz="1200" dirty="0">
                <a:latin typeface="Bahnschrift SemiBold SemiConden" panose="020B0502040204020203" pitchFamily="34" charset="0"/>
              </a:rPr>
              <a:t>, con riferimento alle pratiche a lui affidate.</a:t>
            </a:r>
          </a:p>
          <a:p>
            <a:pPr marL="214292" indent="-214292">
              <a:buFont typeface="Arial" panose="020B0604020202020204" pitchFamily="34" charset="0"/>
              <a:buChar char="•"/>
            </a:pPr>
            <a:r>
              <a:rPr lang="it-IT" sz="1200" dirty="0">
                <a:latin typeface="Bahnschrift SemiBold SemiConden" panose="020B0502040204020203" pitchFamily="34" charset="0"/>
              </a:rPr>
              <a:t>L’art. 6 stabilisce inoltre per il dipendente </a:t>
            </a:r>
            <a:r>
              <a:rPr lang="it-IT" sz="1200" dirty="0">
                <a:solidFill>
                  <a:srgbClr val="FF0000"/>
                </a:solidFill>
                <a:latin typeface="Bahnschrift SemiBold SemiConden" panose="020B0502040204020203" pitchFamily="34" charset="0"/>
              </a:rPr>
              <a:t>l’obbligo di astensione dallo svolgimento di attività in situazioni di conflitto, anche potenziale, di interessi con interessi personali, del coniuge, di conviventi, di parenti, di affini entro il secondo grado</a:t>
            </a:r>
            <a:r>
              <a:rPr lang="it-IT" sz="1200" dirty="0">
                <a:latin typeface="Bahnschrift SemiBold SemiConden" panose="020B0502040204020203" pitchFamily="34" charset="0"/>
              </a:rPr>
              <a:t>.</a:t>
            </a:r>
          </a:p>
        </p:txBody>
      </p:sp>
      <p:pic>
        <p:nvPicPr>
          <p:cNvPr id="4" name="Immagine 3">
            <a:extLst>
              <a:ext uri="{FF2B5EF4-FFF2-40B4-BE49-F238E27FC236}">
                <a16:creationId xmlns:a16="http://schemas.microsoft.com/office/drawing/2014/main" xmlns="" id="{B96569BD-8CF4-4494-B6FF-593CB2514D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45215" y="5734050"/>
            <a:ext cx="4514850" cy="1009650"/>
          </a:xfrm>
          <a:prstGeom prst="rect">
            <a:avLst/>
          </a:prstGeom>
        </p:spPr>
      </p:pic>
    </p:spTree>
    <p:extLst>
      <p:ext uri="{BB962C8B-B14F-4D97-AF65-F5344CB8AC3E}">
        <p14:creationId xmlns:p14="http://schemas.microsoft.com/office/powerpoint/2010/main" val="33975299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a:extLst>
              <a:ext uri="{FF2B5EF4-FFF2-40B4-BE49-F238E27FC236}">
                <a16:creationId xmlns:a16="http://schemas.microsoft.com/office/drawing/2014/main" xmlns="" id="{EAD9DA20-791D-4A71-8838-2CDAC47C0A20}"/>
              </a:ext>
            </a:extLst>
          </p:cNvPr>
          <p:cNvGraphicFramePr/>
          <p:nvPr>
            <p:extLst>
              <p:ext uri="{D42A27DB-BD31-4B8C-83A1-F6EECF244321}">
                <p14:modId xmlns:p14="http://schemas.microsoft.com/office/powerpoint/2010/main" val="2669493916"/>
              </p:ext>
            </p:extLst>
          </p:nvPr>
        </p:nvGraphicFramePr>
        <p:xfrm>
          <a:off x="1054646" y="539891"/>
          <a:ext cx="8207843" cy="34559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sellaDiTesto 2">
            <a:extLst>
              <a:ext uri="{FF2B5EF4-FFF2-40B4-BE49-F238E27FC236}">
                <a16:creationId xmlns:a16="http://schemas.microsoft.com/office/drawing/2014/main" xmlns="" id="{68D966AF-C0CE-4BE7-87F7-B313960F060C}"/>
              </a:ext>
            </a:extLst>
          </p:cNvPr>
          <p:cNvSpPr txBox="1"/>
          <p:nvPr/>
        </p:nvSpPr>
        <p:spPr>
          <a:xfrm>
            <a:off x="1054646" y="4653930"/>
            <a:ext cx="8207843" cy="738568"/>
          </a:xfrm>
          <a:prstGeom prst="rect">
            <a:avLst/>
          </a:prstGeom>
          <a:solidFill>
            <a:schemeClr val="bg1"/>
          </a:solidFill>
        </p:spPr>
        <p:txBody>
          <a:bodyPr wrap="square" rtlCol="0">
            <a:spAutoFit/>
          </a:bodyPr>
          <a:lstStyle/>
          <a:p>
            <a:pPr marL="214292" indent="-214292">
              <a:buFont typeface="Arial" panose="020B0604020202020204" pitchFamily="34" charset="0"/>
              <a:buChar char="•"/>
            </a:pPr>
            <a:r>
              <a:rPr lang="it-IT" sz="1400" dirty="0">
                <a:latin typeface="Bahnschrift SemiBold SemiConden" panose="020B0502040204020203" pitchFamily="34" charset="0"/>
              </a:rPr>
              <a:t>Contiene una </a:t>
            </a:r>
            <a:r>
              <a:rPr lang="it-IT" sz="1400" dirty="0">
                <a:solidFill>
                  <a:srgbClr val="FF0000"/>
                </a:solidFill>
                <a:latin typeface="Bahnschrift SemiBold SemiConden" panose="020B0502040204020203" pitchFamily="34" charset="0"/>
              </a:rPr>
              <a:t>tipizzazione</a:t>
            </a:r>
            <a:r>
              <a:rPr lang="it-IT" sz="1400" dirty="0">
                <a:latin typeface="Bahnschrift SemiBold SemiConden" panose="020B0502040204020203" pitchFamily="34" charset="0"/>
              </a:rPr>
              <a:t> delle relazioni personali o professionali sintomatiche del possibile conflitto di interessi e una norma di chiusura di carattere generale riguardante le “</a:t>
            </a:r>
            <a:r>
              <a:rPr lang="it-IT" sz="1400" dirty="0">
                <a:solidFill>
                  <a:srgbClr val="FF0000"/>
                </a:solidFill>
                <a:latin typeface="Bahnschrift SemiBold SemiConden" panose="020B0502040204020203" pitchFamily="34" charset="0"/>
              </a:rPr>
              <a:t>gravi ragioni di convenienza</a:t>
            </a:r>
            <a:r>
              <a:rPr lang="it-IT" sz="1400" dirty="0">
                <a:latin typeface="Bahnschrift SemiBold SemiConden" panose="020B0502040204020203" pitchFamily="34" charset="0"/>
              </a:rPr>
              <a:t>” che comportano l’obbligo di astensione, in sintonia con quanto disposto per </a:t>
            </a:r>
            <a:r>
              <a:rPr lang="it-IT" sz="1400" dirty="0">
                <a:solidFill>
                  <a:srgbClr val="FF0000"/>
                </a:solidFill>
                <a:latin typeface="Bahnschrift SemiBold SemiConden" panose="020B0502040204020203" pitchFamily="34" charset="0"/>
              </a:rPr>
              <a:t>l’astensione del giudice all’art. 51 c.p.c.</a:t>
            </a:r>
          </a:p>
        </p:txBody>
      </p:sp>
      <p:pic>
        <p:nvPicPr>
          <p:cNvPr id="4" name="Immagine 3">
            <a:extLst>
              <a:ext uri="{FF2B5EF4-FFF2-40B4-BE49-F238E27FC236}">
                <a16:creationId xmlns:a16="http://schemas.microsoft.com/office/drawing/2014/main" xmlns="" id="{F0E96774-88D6-46C5-8E7C-08FD397935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45215" y="5734050"/>
            <a:ext cx="4514850" cy="1009650"/>
          </a:xfrm>
          <a:prstGeom prst="rect">
            <a:avLst/>
          </a:prstGeom>
        </p:spPr>
      </p:pic>
    </p:spTree>
    <p:extLst>
      <p:ext uri="{BB962C8B-B14F-4D97-AF65-F5344CB8AC3E}">
        <p14:creationId xmlns:p14="http://schemas.microsoft.com/office/powerpoint/2010/main" val="37018004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DDF0E168-F6EF-4D7A-8403-D47753518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5786" y="377439"/>
            <a:ext cx="2692316" cy="2692316"/>
          </a:xfrm>
          <a:prstGeom prst="rect">
            <a:avLst/>
          </a:prstGeom>
        </p:spPr>
      </p:pic>
      <p:sp>
        <p:nvSpPr>
          <p:cNvPr id="4" name="CasellaDiTesto 3">
            <a:extLst>
              <a:ext uri="{FF2B5EF4-FFF2-40B4-BE49-F238E27FC236}">
                <a16:creationId xmlns:a16="http://schemas.microsoft.com/office/drawing/2014/main" xmlns="" id="{29B85DC0-D44D-451C-BBD8-578A6A5A770E}"/>
              </a:ext>
            </a:extLst>
          </p:cNvPr>
          <p:cNvSpPr txBox="1"/>
          <p:nvPr/>
        </p:nvSpPr>
        <p:spPr>
          <a:xfrm>
            <a:off x="1630710" y="3069754"/>
            <a:ext cx="8099845" cy="2308023"/>
          </a:xfrm>
          <a:prstGeom prst="rect">
            <a:avLst/>
          </a:prstGeom>
          <a:noFill/>
        </p:spPr>
        <p:txBody>
          <a:bodyPr wrap="square" rtlCol="0">
            <a:spAutoFit/>
          </a:bodyPr>
          <a:lstStyle/>
          <a:p>
            <a:pPr marL="214292" indent="-214292">
              <a:buFont typeface="Arial" panose="020B0604020202020204" pitchFamily="34" charset="0"/>
              <a:buChar char="•"/>
            </a:pPr>
            <a:r>
              <a:rPr lang="it-IT" sz="1600" dirty="0">
                <a:latin typeface="Bahnschrift SemiBold SemiConden" panose="020B0502040204020203" pitchFamily="34" charset="0"/>
              </a:rPr>
              <a:t>La </a:t>
            </a:r>
            <a:r>
              <a:rPr lang="it-IT" sz="1600" dirty="0">
                <a:solidFill>
                  <a:srgbClr val="FF0000"/>
                </a:solidFill>
                <a:latin typeface="Bahnschrift SemiBold SemiConden" panose="020B0502040204020203" pitchFamily="34" charset="0"/>
              </a:rPr>
              <a:t>segnalazione</a:t>
            </a:r>
            <a:r>
              <a:rPr lang="it-IT" sz="1600" dirty="0">
                <a:latin typeface="Bahnschrift SemiBold SemiConden" panose="020B0502040204020203" pitchFamily="34" charset="0"/>
              </a:rPr>
              <a:t> del conflitto di interesse, con riguardo sia ai casi previsti all’art. 6-</a:t>
            </a:r>
            <a:r>
              <a:rPr lang="it-IT" sz="1600" i="1" dirty="0">
                <a:latin typeface="Bahnschrift SemiBold SemiConden" panose="020B0502040204020203" pitchFamily="34" charset="0"/>
              </a:rPr>
              <a:t>bis </a:t>
            </a:r>
            <a:r>
              <a:rPr lang="it-IT" sz="1600" dirty="0">
                <a:latin typeface="Bahnschrift SemiBold SemiConden" panose="020B0502040204020203" pitchFamily="34" charset="0"/>
              </a:rPr>
              <a:t>della l. 241 del 1990 sia a quelli disciplinati dal codice di comportamento, deve essere </a:t>
            </a:r>
            <a:r>
              <a:rPr lang="it-IT" sz="1600" dirty="0">
                <a:solidFill>
                  <a:srgbClr val="FF0000"/>
                </a:solidFill>
                <a:latin typeface="Bahnschrift SemiBold SemiConden" panose="020B0502040204020203" pitchFamily="34" charset="0"/>
              </a:rPr>
              <a:t>indirizzata al dirigente o al superiore gerarchico</a:t>
            </a:r>
            <a:r>
              <a:rPr lang="it-IT" sz="1600" dirty="0">
                <a:latin typeface="Bahnschrift SemiBold SemiConden" panose="020B0502040204020203" pitchFamily="34" charset="0"/>
              </a:rPr>
              <a:t>, che, esaminate le circostanze, </a:t>
            </a:r>
            <a:r>
              <a:rPr lang="it-IT" sz="1600" dirty="0">
                <a:solidFill>
                  <a:srgbClr val="FF0000"/>
                </a:solidFill>
                <a:latin typeface="Bahnschrift SemiBold SemiConden" panose="020B0502040204020203" pitchFamily="34" charset="0"/>
              </a:rPr>
              <a:t>VALUTA</a:t>
            </a:r>
            <a:r>
              <a:rPr lang="it-IT" sz="1600" dirty="0">
                <a:latin typeface="Bahnschrift SemiBold SemiConden" panose="020B0502040204020203" pitchFamily="34" charset="0"/>
              </a:rPr>
              <a:t> se la situazione realizza un conflitto di interessi idoneo a ledere l’imparzialità dell’agire amministrativo. </a:t>
            </a:r>
          </a:p>
          <a:p>
            <a:pPr marL="214292" indent="-214292">
              <a:buFont typeface="Arial" panose="020B0604020202020204" pitchFamily="34" charset="0"/>
              <a:buChar char="•"/>
            </a:pPr>
            <a:r>
              <a:rPr lang="it-IT" sz="1600" dirty="0">
                <a:latin typeface="Bahnschrift SemiBold SemiConden" panose="020B0502040204020203" pitchFamily="34" charset="0"/>
              </a:rPr>
              <a:t>Visto anche il riferimento alle </a:t>
            </a:r>
            <a:r>
              <a:rPr lang="it-IT" sz="1600" i="1" dirty="0">
                <a:latin typeface="Bahnschrift SemiBold SemiConden" panose="020B0502040204020203" pitchFamily="34" charset="0"/>
              </a:rPr>
              <a:t>gravi ragioni di convenienza </a:t>
            </a:r>
            <a:r>
              <a:rPr lang="it-IT" sz="1600" dirty="0">
                <a:latin typeface="Bahnschrift SemiBold SemiConden" panose="020B0502040204020203" pitchFamily="34" charset="0"/>
              </a:rPr>
              <a:t>che possono determinare il conflitto di interessi, è necessario che il dirigente/ superiore gerarchico </a:t>
            </a:r>
            <a:r>
              <a:rPr lang="it-IT" sz="1600" dirty="0">
                <a:solidFill>
                  <a:srgbClr val="FF0000"/>
                </a:solidFill>
                <a:latin typeface="Bahnschrift SemiBold SemiConden" panose="020B0502040204020203" pitchFamily="34" charset="0"/>
              </a:rPr>
              <a:t>VERIFICHI IN CONCRETO </a:t>
            </a:r>
            <a:r>
              <a:rPr lang="it-IT" sz="1600" dirty="0">
                <a:latin typeface="Bahnschrift SemiBold SemiConden" panose="020B0502040204020203" pitchFamily="34" charset="0"/>
              </a:rPr>
              <a:t>se effettivamente l’imparzialità e il buon andamento dell’amministrazione possano essere messi in pericolo. </a:t>
            </a:r>
          </a:p>
          <a:p>
            <a:pPr marL="214292" indent="-214292">
              <a:buFont typeface="Arial" panose="020B0604020202020204" pitchFamily="34" charset="0"/>
              <a:buChar char="•"/>
            </a:pPr>
            <a:r>
              <a:rPr lang="it-IT" sz="1600" dirty="0">
                <a:latin typeface="Bahnschrift SemiBold SemiConden" panose="020B0502040204020203" pitchFamily="34" charset="0"/>
              </a:rPr>
              <a:t>La relativa decisione in merito deve essere </a:t>
            </a:r>
            <a:r>
              <a:rPr lang="it-IT" sz="1600" dirty="0">
                <a:solidFill>
                  <a:srgbClr val="FF0000"/>
                </a:solidFill>
                <a:latin typeface="Bahnschrift SemiBold SemiConden" panose="020B0502040204020203" pitchFamily="34" charset="0"/>
              </a:rPr>
              <a:t>comunicata al dipendente</a:t>
            </a:r>
            <a:r>
              <a:rPr lang="it-IT" sz="1600" dirty="0">
                <a:latin typeface="Bahnschrift SemiBold SemiConden" panose="020B0502040204020203" pitchFamily="34" charset="0"/>
              </a:rPr>
              <a:t>. </a:t>
            </a:r>
          </a:p>
        </p:txBody>
      </p:sp>
      <p:sp>
        <p:nvSpPr>
          <p:cNvPr id="2" name="CasellaDiTesto 1">
            <a:extLst>
              <a:ext uri="{FF2B5EF4-FFF2-40B4-BE49-F238E27FC236}">
                <a16:creationId xmlns:a16="http://schemas.microsoft.com/office/drawing/2014/main" xmlns="" id="{58C649F7-1FBF-4404-B443-DDBF2F6D00B6}"/>
              </a:ext>
            </a:extLst>
          </p:cNvPr>
          <p:cNvSpPr txBox="1"/>
          <p:nvPr/>
        </p:nvSpPr>
        <p:spPr>
          <a:xfrm>
            <a:off x="4846563" y="861611"/>
            <a:ext cx="5032387" cy="212338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b="1" dirty="0">
                <a:latin typeface="Arial Narrow" panose="020B0606020202030204" pitchFamily="34" charset="0"/>
              </a:rPr>
              <a:t>Focus su…</a:t>
            </a:r>
          </a:p>
          <a:p>
            <a:pPr marL="285721" indent="-285721">
              <a:buFont typeface="Arial" panose="020B0604020202020204" pitchFamily="34" charset="0"/>
              <a:buChar char="•"/>
            </a:pPr>
            <a:endParaRPr lang="it-IT" b="1" dirty="0">
              <a:latin typeface="Arial Narrow" panose="020B0606020202030204" pitchFamily="34" charset="0"/>
            </a:endParaRPr>
          </a:p>
          <a:p>
            <a:pPr marL="285721" indent="-285721">
              <a:buFont typeface="Arial" panose="020B0604020202020204" pitchFamily="34" charset="0"/>
              <a:buChar char="•"/>
            </a:pPr>
            <a:r>
              <a:rPr lang="it-IT" b="1" dirty="0">
                <a:latin typeface="Arial Narrow" panose="020B0606020202030204" pitchFamily="34" charset="0"/>
              </a:rPr>
              <a:t>La DINAMICA di emersione e gestione del conflitto di interessi</a:t>
            </a:r>
          </a:p>
          <a:p>
            <a:pPr marL="285721" indent="-285721">
              <a:buFont typeface="Arial" panose="020B0604020202020204" pitchFamily="34" charset="0"/>
              <a:buChar char="•"/>
            </a:pPr>
            <a:r>
              <a:rPr lang="it-IT" b="1" dirty="0">
                <a:latin typeface="Arial Narrow" panose="020B0606020202030204" pitchFamily="34" charset="0"/>
              </a:rPr>
              <a:t>L’attività VALUTATIVA del superiore gerarchico</a:t>
            </a:r>
          </a:p>
        </p:txBody>
      </p:sp>
      <p:pic>
        <p:nvPicPr>
          <p:cNvPr id="5" name="Immagine 4">
            <a:extLst>
              <a:ext uri="{FF2B5EF4-FFF2-40B4-BE49-F238E27FC236}">
                <a16:creationId xmlns:a16="http://schemas.microsoft.com/office/drawing/2014/main" xmlns="" id="{FC75E071-1FD3-447B-AEC9-7F5E5644A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5215" y="5734050"/>
            <a:ext cx="4514850" cy="1009650"/>
          </a:xfrm>
          <a:prstGeom prst="rect">
            <a:avLst/>
          </a:prstGeom>
        </p:spPr>
      </p:pic>
    </p:spTree>
    <p:extLst>
      <p:ext uri="{BB962C8B-B14F-4D97-AF65-F5344CB8AC3E}">
        <p14:creationId xmlns:p14="http://schemas.microsoft.com/office/powerpoint/2010/main" val="24116479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855268" y="5765933"/>
            <a:ext cx="6119883" cy="1052599"/>
          </a:xfrm>
        </p:spPr>
        <p:txBody>
          <a:bodyPr>
            <a:normAutofit fontScale="92500" lnSpcReduction="20000"/>
          </a:bodyPr>
          <a:lstStyle/>
          <a:p>
            <a:pPr>
              <a:spcBef>
                <a:spcPts val="0"/>
              </a:spcBef>
            </a:pPr>
            <a:r>
              <a:rPr lang="it-IT" sz="2600" b="1" dirty="0">
                <a:solidFill>
                  <a:schemeClr val="tx1"/>
                </a:solidFill>
                <a:latin typeface="Arial Narrow" panose="020B0606020202030204" pitchFamily="34" charset="0"/>
              </a:rPr>
              <a:t>Andrea Ferrarini &amp; Massimo Di Rienzo</a:t>
            </a:r>
          </a:p>
          <a:p>
            <a:pPr>
              <a:spcBef>
                <a:spcPts val="0"/>
              </a:spcBef>
            </a:pPr>
            <a:r>
              <a:rPr lang="it-IT" sz="1500" b="1" dirty="0">
                <a:solidFill>
                  <a:srgbClr val="C00000"/>
                </a:solidFill>
                <a:latin typeface="Arial Narrow" panose="020B0606020202030204" pitchFamily="34" charset="0"/>
              </a:rPr>
              <a:t>SPAZIOETICO ASSOCIAZIONE PROFESSIONALE</a:t>
            </a:r>
          </a:p>
          <a:p>
            <a:pPr>
              <a:spcBef>
                <a:spcPts val="0"/>
              </a:spcBef>
            </a:pPr>
            <a:r>
              <a:rPr lang="it-IT" sz="1400" b="1" dirty="0">
                <a:latin typeface="Arial Narrow" panose="020B0606020202030204" pitchFamily="34" charset="0"/>
                <a:hlinkClick r:id="rId2"/>
              </a:rPr>
              <a:t>www.spazioetico.com</a:t>
            </a:r>
            <a:r>
              <a:rPr lang="it-IT" sz="1400" b="1" dirty="0">
                <a:latin typeface="Arial Narrow" panose="020B0606020202030204" pitchFamily="34" charset="0"/>
              </a:rPr>
              <a:t>  </a:t>
            </a:r>
            <a:endParaRPr lang="it-IT" sz="1400" dirty="0">
              <a:latin typeface="Arial Narrow" panose="020B0606020202030204" pitchFamily="34" charset="0"/>
            </a:endParaRPr>
          </a:p>
          <a:p>
            <a:pPr>
              <a:spcBef>
                <a:spcPts val="0"/>
              </a:spcBef>
            </a:pPr>
            <a:r>
              <a:rPr lang="en-US" sz="1400" dirty="0" smtClean="0">
                <a:latin typeface="Arial Narrow" panose="020B0606020202030204" pitchFamily="34" charset="0"/>
              </a:rPr>
              <a:t>ASL NAPOLI SUD</a:t>
            </a:r>
            <a:endParaRPr lang="en-US" sz="1400" dirty="0">
              <a:latin typeface="Arial Narrow" panose="020B0606020202030204" pitchFamily="34" charset="0"/>
            </a:endParaRPr>
          </a:p>
          <a:p>
            <a:pPr>
              <a:spcBef>
                <a:spcPts val="0"/>
              </a:spcBef>
            </a:pPr>
            <a:r>
              <a:rPr lang="en-US" sz="1400" dirty="0" smtClean="0">
                <a:latin typeface="Arial Narrow" panose="020B0606020202030204" pitchFamily="34" charset="0"/>
              </a:rPr>
              <a:t>14 </a:t>
            </a:r>
            <a:r>
              <a:rPr lang="en-US" sz="1400" dirty="0" err="1" smtClean="0">
                <a:latin typeface="Arial Narrow" panose="020B0606020202030204" pitchFamily="34" charset="0"/>
              </a:rPr>
              <a:t>novembre</a:t>
            </a:r>
            <a:r>
              <a:rPr lang="en-US" sz="1400" dirty="0" smtClean="0">
                <a:latin typeface="Arial Narrow" panose="020B0606020202030204" pitchFamily="34" charset="0"/>
              </a:rPr>
              <a:t> 2019</a:t>
            </a:r>
            <a:endParaRPr lang="en-US" sz="1400" dirty="0">
              <a:latin typeface="Arial Narrow" panose="020B0606020202030204" pitchFamily="34" charset="0"/>
            </a:endParaRPr>
          </a:p>
        </p:txBody>
      </p:sp>
      <p:pic>
        <p:nvPicPr>
          <p:cNvPr id="9" name="Picture 7" descr="6A.jpg">
            <a:extLst>
              <a:ext uri="{FF2B5EF4-FFF2-40B4-BE49-F238E27FC236}">
                <a16:creationId xmlns:a16="http://schemas.microsoft.com/office/drawing/2014/main" xmlns="" id="{A3D5AA0E-3E1A-4402-93A0-F80D50E644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5127" y="1953831"/>
            <a:ext cx="4896141" cy="344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xmlns="" id="{F5431E03-7EA0-4171-80A2-DF88155ACC88}"/>
              </a:ext>
            </a:extLst>
          </p:cNvPr>
          <p:cNvSpPr/>
          <p:nvPr/>
        </p:nvSpPr>
        <p:spPr>
          <a:xfrm>
            <a:off x="190549" y="448029"/>
            <a:ext cx="11665296" cy="923330"/>
          </a:xfrm>
          <a:prstGeom prst="rect">
            <a:avLst/>
          </a:prstGeom>
        </p:spPr>
        <p:txBody>
          <a:bodyPr wrap="square">
            <a:spAutoFit/>
          </a:bodyPr>
          <a:lstStyle/>
          <a:p>
            <a:pPr algn="ctr"/>
            <a:r>
              <a:rPr lang="it-IT" sz="5400" b="1" dirty="0" smtClean="0">
                <a:solidFill>
                  <a:srgbClr val="C00000"/>
                </a:solidFill>
                <a:latin typeface="Arial Narrow" panose="020B0606020202030204" pitchFamily="34" charset="0"/>
              </a:rPr>
              <a:t>CONFLITTO DI INTERESSI</a:t>
            </a:r>
            <a:endParaRPr lang="it-IT" sz="4800" b="1" dirty="0">
              <a:solidFill>
                <a:srgbClr val="C00000"/>
              </a:solidFill>
              <a:latin typeface="Arial Narrow" panose="020B060602020203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xmlns="" id="{27A66995-5342-4A1E-8066-14220D919639}"/>
              </a:ext>
            </a:extLst>
          </p:cNvPr>
          <p:cNvSpPr txBox="1"/>
          <p:nvPr/>
        </p:nvSpPr>
        <p:spPr>
          <a:xfrm>
            <a:off x="1342678" y="3717826"/>
            <a:ext cx="8099845" cy="1323267"/>
          </a:xfrm>
          <a:prstGeom prst="rect">
            <a:avLst/>
          </a:prstGeom>
          <a:noFill/>
        </p:spPr>
        <p:txBody>
          <a:bodyPr wrap="square" rtlCol="0">
            <a:spAutoFit/>
          </a:bodyPr>
          <a:lstStyle/>
          <a:p>
            <a:r>
              <a:rPr lang="it-IT" sz="2000" dirty="0">
                <a:solidFill>
                  <a:srgbClr val="FF0000"/>
                </a:solidFill>
                <a:latin typeface="Bahnschrift SemiBold SemiConden" panose="020B0502040204020203" pitchFamily="34" charset="0"/>
              </a:rPr>
              <a:t>Da cosa si deve astenere il dipendente?</a:t>
            </a:r>
          </a:p>
          <a:p>
            <a:pPr marL="214292" indent="-214292">
              <a:buFont typeface="Arial" panose="020B0604020202020204" pitchFamily="34" charset="0"/>
              <a:buChar char="•"/>
            </a:pPr>
            <a:r>
              <a:rPr lang="it-IT" sz="2000" dirty="0">
                <a:latin typeface="Bahnschrift SemiBold SemiConden" panose="020B0502040204020203" pitchFamily="34" charset="0"/>
              </a:rPr>
              <a:t>Nei casi in cui il funzionario debba astenersi, tale astensione riguarda </a:t>
            </a:r>
            <a:r>
              <a:rPr lang="it-IT" sz="2000" dirty="0">
                <a:solidFill>
                  <a:srgbClr val="FF0000"/>
                </a:solidFill>
                <a:latin typeface="Bahnschrift SemiBold SemiConden" panose="020B0502040204020203" pitchFamily="34" charset="0"/>
              </a:rPr>
              <a:t>TUTTI GLI ATTI del procedimento di competenza del funzionario interessato </a:t>
            </a:r>
            <a:r>
              <a:rPr lang="it-IT" sz="2000" dirty="0">
                <a:latin typeface="Bahnschrift SemiBold SemiConden" panose="020B0502040204020203" pitchFamily="34" charset="0"/>
              </a:rPr>
              <a:t>(cfr. delibera ANAC n. 1186 del 19 dicembre 2018) </a:t>
            </a:r>
          </a:p>
        </p:txBody>
      </p:sp>
      <p:sp>
        <p:nvSpPr>
          <p:cNvPr id="5" name="CasellaDiTesto 4">
            <a:extLst>
              <a:ext uri="{FF2B5EF4-FFF2-40B4-BE49-F238E27FC236}">
                <a16:creationId xmlns:a16="http://schemas.microsoft.com/office/drawing/2014/main" xmlns="" id="{96E0FE6F-DEAB-47CD-BBE2-90591336BA02}"/>
              </a:ext>
            </a:extLst>
          </p:cNvPr>
          <p:cNvSpPr txBox="1"/>
          <p:nvPr/>
        </p:nvSpPr>
        <p:spPr>
          <a:xfrm>
            <a:off x="4938430" y="1564619"/>
            <a:ext cx="4133474" cy="144636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b="1" dirty="0">
                <a:latin typeface="Arial Narrow" panose="020B0606020202030204" pitchFamily="34" charset="0"/>
              </a:rPr>
              <a:t>Focus su…</a:t>
            </a:r>
          </a:p>
          <a:p>
            <a:pPr marL="285721" indent="-285721">
              <a:buFont typeface="Arial" panose="020B0604020202020204" pitchFamily="34" charset="0"/>
              <a:buChar char="•"/>
            </a:pPr>
            <a:endParaRPr lang="it-IT" b="1" dirty="0">
              <a:latin typeface="Arial Narrow" panose="020B0606020202030204" pitchFamily="34" charset="0"/>
            </a:endParaRPr>
          </a:p>
          <a:p>
            <a:pPr marL="285721" indent="-285721">
              <a:buFont typeface="Arial" panose="020B0604020202020204" pitchFamily="34" charset="0"/>
              <a:buChar char="•"/>
            </a:pPr>
            <a:r>
              <a:rPr lang="it-IT" b="1" dirty="0">
                <a:latin typeface="Arial Narrow" panose="020B0606020202030204" pitchFamily="34" charset="0"/>
              </a:rPr>
              <a:t>L’ampiezza del CAMPO di ASTENSIONE</a:t>
            </a:r>
          </a:p>
        </p:txBody>
      </p:sp>
      <p:pic>
        <p:nvPicPr>
          <p:cNvPr id="6" name="Immagine 5">
            <a:extLst>
              <a:ext uri="{FF2B5EF4-FFF2-40B4-BE49-F238E27FC236}">
                <a16:creationId xmlns:a16="http://schemas.microsoft.com/office/drawing/2014/main" xmlns="" id="{4ABD7348-F1AF-4AB8-9E63-F91498F25945}"/>
              </a:ext>
            </a:extLst>
          </p:cNvPr>
          <p:cNvPicPr>
            <a:picLocks noChangeAspect="1"/>
          </p:cNvPicPr>
          <p:nvPr/>
        </p:nvPicPr>
        <p:blipFill>
          <a:blip r:embed="rId2"/>
          <a:stretch>
            <a:fillRect/>
          </a:stretch>
        </p:blipFill>
        <p:spPr>
          <a:xfrm>
            <a:off x="1342679" y="427112"/>
            <a:ext cx="3136933" cy="3136933"/>
          </a:xfrm>
          <a:prstGeom prst="rect">
            <a:avLst/>
          </a:prstGeom>
        </p:spPr>
      </p:pic>
      <p:pic>
        <p:nvPicPr>
          <p:cNvPr id="7" name="Immagine 6">
            <a:extLst>
              <a:ext uri="{FF2B5EF4-FFF2-40B4-BE49-F238E27FC236}">
                <a16:creationId xmlns:a16="http://schemas.microsoft.com/office/drawing/2014/main" xmlns="" id="{86848476-17CC-4221-810E-E8FCF4A33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5215" y="5734050"/>
            <a:ext cx="4514850" cy="1009650"/>
          </a:xfrm>
          <a:prstGeom prst="rect">
            <a:avLst/>
          </a:prstGeom>
        </p:spPr>
      </p:pic>
    </p:spTree>
    <p:extLst>
      <p:ext uri="{BB962C8B-B14F-4D97-AF65-F5344CB8AC3E}">
        <p14:creationId xmlns:p14="http://schemas.microsoft.com/office/powerpoint/2010/main" val="4061527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139E5EDD-89FF-44B2-9196-37E90BAEE04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99327"/>
                    </a14:imgEffect>
                  </a14:imgLayer>
                </a14:imgProps>
              </a:ext>
            </a:extLst>
          </a:blip>
          <a:srcRect l="22610" r="19707" b="14141"/>
          <a:stretch/>
        </p:blipFill>
        <p:spPr>
          <a:xfrm flipH="1">
            <a:off x="639826" y="216528"/>
            <a:ext cx="4064325" cy="2865223"/>
          </a:xfrm>
          <a:prstGeom prst="rect">
            <a:avLst/>
          </a:prstGeom>
        </p:spPr>
      </p:pic>
      <p:sp>
        <p:nvSpPr>
          <p:cNvPr id="4" name="CasellaDiTesto 3">
            <a:extLst>
              <a:ext uri="{FF2B5EF4-FFF2-40B4-BE49-F238E27FC236}">
                <a16:creationId xmlns:a16="http://schemas.microsoft.com/office/drawing/2014/main" xmlns="" id="{27A66995-5342-4A1E-8066-14220D919639}"/>
              </a:ext>
            </a:extLst>
          </p:cNvPr>
          <p:cNvSpPr txBox="1"/>
          <p:nvPr/>
        </p:nvSpPr>
        <p:spPr>
          <a:xfrm>
            <a:off x="838622" y="3357786"/>
            <a:ext cx="8099845" cy="2554212"/>
          </a:xfrm>
          <a:prstGeom prst="rect">
            <a:avLst/>
          </a:prstGeom>
          <a:solidFill>
            <a:schemeClr val="bg1"/>
          </a:solidFill>
        </p:spPr>
        <p:txBody>
          <a:bodyPr wrap="square" rtlCol="0">
            <a:spAutoFit/>
          </a:bodyPr>
          <a:lstStyle/>
          <a:p>
            <a:pPr marL="257149" indent="-257149">
              <a:buFont typeface="Arial" panose="020B0604020202020204" pitchFamily="34" charset="0"/>
              <a:buChar char="•"/>
            </a:pPr>
            <a:r>
              <a:rPr lang="it-IT" sz="1600" dirty="0">
                <a:latin typeface="Bahnschrift SemiBold SemiConden" panose="020B0502040204020203" pitchFamily="34" charset="0"/>
              </a:rPr>
              <a:t>L’Autorità ha anche prospettato la possibilità di considerare un </a:t>
            </a:r>
            <a:r>
              <a:rPr lang="it-IT" sz="1600" dirty="0">
                <a:solidFill>
                  <a:srgbClr val="FF0000"/>
                </a:solidFill>
                <a:latin typeface="Bahnschrift SemiBold SemiConden" panose="020B0502040204020203" pitchFamily="34" charset="0"/>
              </a:rPr>
              <a:t>PERIODO DI RAFFREDDAMENTO </a:t>
            </a:r>
            <a:r>
              <a:rPr lang="it-IT" sz="1600" dirty="0">
                <a:latin typeface="Bahnschrift SemiBold SemiConden" panose="020B0502040204020203" pitchFamily="34" charset="0"/>
              </a:rPr>
              <a:t>ai fini della valutazione della sussistenza di situazioni di conflitto di interessi, nel caso in cui siano intercorsi </a:t>
            </a:r>
            <a:r>
              <a:rPr lang="it-IT" sz="1600" dirty="0">
                <a:solidFill>
                  <a:srgbClr val="FF0000"/>
                </a:solidFill>
                <a:latin typeface="Bahnschrift SemiBold SemiConden" panose="020B0502040204020203" pitchFamily="34" charset="0"/>
              </a:rPr>
              <a:t>rapporti con soggetti privati operanti in settori inerenti a quello in cui l’interessato svolge la funzione pubblica</a:t>
            </a:r>
            <a:r>
              <a:rPr lang="it-IT" sz="1600" dirty="0">
                <a:latin typeface="Bahnschrift SemiBold SemiConden" panose="020B0502040204020203" pitchFamily="34" charset="0"/>
              </a:rPr>
              <a:t>. </a:t>
            </a:r>
          </a:p>
          <a:p>
            <a:pPr marL="257149" indent="-257149">
              <a:buFont typeface="Arial" panose="020B0604020202020204" pitchFamily="34" charset="0"/>
              <a:buChar char="•"/>
            </a:pPr>
            <a:r>
              <a:rPr lang="it-IT" sz="1600" dirty="0">
                <a:latin typeface="Bahnschrift SemiBold SemiConden" panose="020B0502040204020203" pitchFamily="34" charset="0"/>
              </a:rPr>
              <a:t>Tenuto conto dell’assenza, nelle disposizioni legislative e normative vigenti, di indicazioni specifiche sui periodi temporali di astensione utili a determinare il venir meno di presunte situazioni di conflitto di interessi, si è ritenuto che l’arco temporale di </a:t>
            </a:r>
            <a:r>
              <a:rPr lang="it-IT" sz="1600" dirty="0">
                <a:solidFill>
                  <a:srgbClr val="FF0000"/>
                </a:solidFill>
                <a:latin typeface="Bahnschrift SemiBold SemiConden" panose="020B0502040204020203" pitchFamily="34" charset="0"/>
              </a:rPr>
              <a:t>due anni</a:t>
            </a:r>
            <a:r>
              <a:rPr lang="it-IT" sz="1600" dirty="0">
                <a:latin typeface="Bahnschrift SemiBold SemiConden" panose="020B0502040204020203" pitchFamily="34" charset="0"/>
              </a:rPr>
              <a:t>, previsto in materia di </a:t>
            </a:r>
            <a:r>
              <a:rPr lang="it-IT" sz="1600" dirty="0" err="1">
                <a:latin typeface="Bahnschrift SemiBold SemiConden" panose="020B0502040204020203" pitchFamily="34" charset="0"/>
              </a:rPr>
              <a:t>inconferibilità</a:t>
            </a:r>
            <a:r>
              <a:rPr lang="it-IT" sz="1600" dirty="0">
                <a:latin typeface="Bahnschrift SemiBold SemiConden" panose="020B0502040204020203" pitchFamily="34" charset="0"/>
              </a:rPr>
              <a:t> e incompatibilità di incarichi ai sensi del d.lgs. 39/2013, sia utilmente applicabile anche per valutare l’attualità o meno di situazioni di conflitto di interessi (cfr. Delibera n. 321 del 28 marzo 2018).</a:t>
            </a:r>
          </a:p>
        </p:txBody>
      </p:sp>
      <p:pic>
        <p:nvPicPr>
          <p:cNvPr id="5" name="Immagine 4">
            <a:extLst>
              <a:ext uri="{FF2B5EF4-FFF2-40B4-BE49-F238E27FC236}">
                <a16:creationId xmlns:a16="http://schemas.microsoft.com/office/drawing/2014/main" xmlns="" id="{09173D56-7FDA-41C7-8E2D-ECE95869E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7524" y="669067"/>
            <a:ext cx="2044329" cy="2044329"/>
          </a:xfrm>
          <a:prstGeom prst="rect">
            <a:avLst/>
          </a:prstGeom>
        </p:spPr>
      </p:pic>
      <p:sp>
        <p:nvSpPr>
          <p:cNvPr id="2" name="CasellaDiTesto 1">
            <a:extLst>
              <a:ext uri="{FF2B5EF4-FFF2-40B4-BE49-F238E27FC236}">
                <a16:creationId xmlns:a16="http://schemas.microsoft.com/office/drawing/2014/main" xmlns="" id="{7FA2B1CB-9302-46AC-97D2-AD12B106B262}"/>
              </a:ext>
            </a:extLst>
          </p:cNvPr>
          <p:cNvSpPr txBox="1"/>
          <p:nvPr/>
        </p:nvSpPr>
        <p:spPr>
          <a:xfrm>
            <a:off x="1395344" y="2666306"/>
            <a:ext cx="2608682" cy="415444"/>
          </a:xfrm>
          <a:prstGeom prst="rect">
            <a:avLst/>
          </a:prstGeom>
          <a:noFill/>
        </p:spPr>
        <p:txBody>
          <a:bodyPr wrap="square" rtlCol="0">
            <a:spAutoFit/>
          </a:bodyPr>
          <a:lstStyle/>
          <a:p>
            <a:pPr algn="ctr"/>
            <a:r>
              <a:rPr lang="it-IT" sz="2100" b="1" dirty="0">
                <a:solidFill>
                  <a:srgbClr val="FF0000"/>
                </a:solidFill>
                <a:latin typeface="Arial Narrow" panose="020B0606020202030204" pitchFamily="34" charset="0"/>
              </a:rPr>
              <a:t>COOLING-OFF PERIOD</a:t>
            </a:r>
          </a:p>
        </p:txBody>
      </p:sp>
      <p:sp>
        <p:nvSpPr>
          <p:cNvPr id="6" name="CasellaDiTesto 5">
            <a:extLst>
              <a:ext uri="{FF2B5EF4-FFF2-40B4-BE49-F238E27FC236}">
                <a16:creationId xmlns:a16="http://schemas.microsoft.com/office/drawing/2014/main" xmlns="" id="{D50A0686-F521-48CB-AACE-35F47C65FB78}"/>
              </a:ext>
            </a:extLst>
          </p:cNvPr>
          <p:cNvSpPr txBox="1"/>
          <p:nvPr/>
        </p:nvSpPr>
        <p:spPr>
          <a:xfrm>
            <a:off x="4888544" y="1229626"/>
            <a:ext cx="4133474" cy="178487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b="1" dirty="0">
                <a:latin typeface="Arial Narrow" panose="020B0606020202030204" pitchFamily="34" charset="0"/>
              </a:rPr>
              <a:t>Focus su…</a:t>
            </a:r>
          </a:p>
          <a:p>
            <a:pPr marL="285721" indent="-285721">
              <a:buFont typeface="Arial" panose="020B0604020202020204" pitchFamily="34" charset="0"/>
              <a:buChar char="•"/>
            </a:pPr>
            <a:endParaRPr lang="it-IT" b="1" dirty="0">
              <a:latin typeface="Arial Narrow" panose="020B0606020202030204" pitchFamily="34" charset="0"/>
            </a:endParaRPr>
          </a:p>
          <a:p>
            <a:pPr marL="285721" indent="-285721">
              <a:buFont typeface="Arial" panose="020B0604020202020204" pitchFamily="34" charset="0"/>
              <a:buChar char="•"/>
            </a:pPr>
            <a:r>
              <a:rPr lang="it-IT" b="1" dirty="0">
                <a:latin typeface="Arial Narrow" panose="020B0606020202030204" pitchFamily="34" charset="0"/>
              </a:rPr>
              <a:t>Meccanismi ULTERIORI di GESTIONE del conflitto di interessi</a:t>
            </a:r>
          </a:p>
        </p:txBody>
      </p:sp>
      <p:pic>
        <p:nvPicPr>
          <p:cNvPr id="7" name="Immagine 6">
            <a:extLst>
              <a:ext uri="{FF2B5EF4-FFF2-40B4-BE49-F238E27FC236}">
                <a16:creationId xmlns:a16="http://schemas.microsoft.com/office/drawing/2014/main" xmlns="" id="{E163AF6A-1DF2-47AC-8090-FC76E61AF4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5215" y="5734050"/>
            <a:ext cx="4514850" cy="1009650"/>
          </a:xfrm>
          <a:prstGeom prst="rect">
            <a:avLst/>
          </a:prstGeom>
        </p:spPr>
      </p:pic>
    </p:spTree>
    <p:extLst>
      <p:ext uri="{BB962C8B-B14F-4D97-AF65-F5344CB8AC3E}">
        <p14:creationId xmlns:p14="http://schemas.microsoft.com/office/powerpoint/2010/main" val="26233161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xmlns="" id="{EF813E05-DE07-48B7-AF23-56F29A55CFE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72000"/>
                    </a14:imgEffect>
                  </a14:imgLayer>
                </a14:imgProps>
              </a:ext>
            </a:extLst>
          </a:blip>
          <a:stretch>
            <a:fillRect/>
          </a:stretch>
        </p:blipFill>
        <p:spPr>
          <a:xfrm>
            <a:off x="1746609" y="284183"/>
            <a:ext cx="8750974" cy="6475615"/>
          </a:xfrm>
          <a:prstGeom prst="rect">
            <a:avLst/>
          </a:prstGeom>
          <a:effectLst>
            <a:outerShdw sx="1000" sy="1000" algn="ctr" rotWithShape="0">
              <a:srgbClr val="000000"/>
            </a:outerShdw>
          </a:effectLst>
        </p:spPr>
      </p:pic>
      <p:graphicFrame>
        <p:nvGraphicFramePr>
          <p:cNvPr id="8" name="Diagramma 7">
            <a:extLst>
              <a:ext uri="{FF2B5EF4-FFF2-40B4-BE49-F238E27FC236}">
                <a16:creationId xmlns:a16="http://schemas.microsoft.com/office/drawing/2014/main" xmlns="" id="{94D15D0F-3568-44B2-81CA-8A0750D29AA4}"/>
              </a:ext>
            </a:extLst>
          </p:cNvPr>
          <p:cNvGraphicFramePr/>
          <p:nvPr>
            <p:extLst>
              <p:ext uri="{D42A27DB-BD31-4B8C-83A1-F6EECF244321}">
                <p14:modId xmlns:p14="http://schemas.microsoft.com/office/powerpoint/2010/main" val="3118719921"/>
              </p:ext>
            </p:extLst>
          </p:nvPr>
        </p:nvGraphicFramePr>
        <p:xfrm>
          <a:off x="3329315" y="1430285"/>
          <a:ext cx="6092646" cy="4363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39742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olo 1"/>
          <p:cNvSpPr txBox="1">
            <a:spLocks/>
          </p:cNvSpPr>
          <p:nvPr/>
        </p:nvSpPr>
        <p:spPr>
          <a:xfrm>
            <a:off x="334566" y="486630"/>
            <a:ext cx="7305511" cy="10253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400" b="1" dirty="0">
                <a:latin typeface="Arial Narrow" panose="020B0606020202030204" pitchFamily="34" charset="0"/>
              </a:rPr>
              <a:t>…per prima cosa…</a:t>
            </a:r>
          </a:p>
          <a:p>
            <a:pPr marL="457154" indent="-457154">
              <a:buFont typeface="Arial" panose="020B0604020202020204" pitchFamily="34" charset="0"/>
              <a:buChar char="•"/>
            </a:pPr>
            <a:r>
              <a:rPr lang="it-IT" sz="2400" b="1" dirty="0">
                <a:latin typeface="Arial Narrow" panose="020B0606020202030204" pitchFamily="34" charset="0"/>
              </a:rPr>
              <a:t>Occorre avere familiarità con il modello noto come </a:t>
            </a:r>
            <a:r>
              <a:rPr lang="it-IT" sz="2400" b="1" dirty="0">
                <a:solidFill>
                  <a:srgbClr val="C00000"/>
                </a:solidFill>
                <a:latin typeface="Arial Narrow" panose="020B0606020202030204" pitchFamily="34" charset="0"/>
              </a:rPr>
              <a:t>«PRINCIPALE – AGENTE» </a:t>
            </a:r>
            <a:r>
              <a:rPr lang="it-IT" sz="2400" b="1" dirty="0">
                <a:latin typeface="Arial Narrow" panose="020B0606020202030204" pitchFamily="34" charset="0"/>
              </a:rPr>
              <a:t>o</a:t>
            </a:r>
            <a:r>
              <a:rPr lang="it-IT" sz="2400" b="1" dirty="0">
                <a:solidFill>
                  <a:srgbClr val="C00000"/>
                </a:solidFill>
                <a:latin typeface="Arial Narrow" panose="020B0606020202030204" pitchFamily="34" charset="0"/>
              </a:rPr>
              <a:t> TEORIA DELL’AGENZIA</a:t>
            </a:r>
            <a:endParaRPr lang="it-IT" sz="2400" dirty="0">
              <a:latin typeface="Arial Narrow" panose="020B0606020202030204" pitchFamily="34" charset="0"/>
            </a:endParaRPr>
          </a:p>
        </p:txBody>
      </p:sp>
      <p:sp>
        <p:nvSpPr>
          <p:cNvPr id="22" name="Esplosione: 14 punte 21">
            <a:extLst>
              <a:ext uri="{FF2B5EF4-FFF2-40B4-BE49-F238E27FC236}">
                <a16:creationId xmlns:a16="http://schemas.microsoft.com/office/drawing/2014/main" xmlns="" id="{AE696373-CA77-488A-B05F-0DB763D4F7A1}"/>
              </a:ext>
            </a:extLst>
          </p:cNvPr>
          <p:cNvSpPr/>
          <p:nvPr/>
        </p:nvSpPr>
        <p:spPr>
          <a:xfrm>
            <a:off x="7737603" y="265699"/>
            <a:ext cx="2737508" cy="1881489"/>
          </a:xfrm>
          <a:prstGeom prst="irregularSeal2">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it-IT" sz="8799" b="1" dirty="0">
                <a:latin typeface="Arial Narrow" panose="020B0606020202030204" pitchFamily="34" charset="0"/>
              </a:rPr>
              <a:t>1</a:t>
            </a:r>
          </a:p>
        </p:txBody>
      </p:sp>
      <p:pic>
        <p:nvPicPr>
          <p:cNvPr id="2" name="Immagine 1">
            <a:extLst>
              <a:ext uri="{FF2B5EF4-FFF2-40B4-BE49-F238E27FC236}">
                <a16:creationId xmlns:a16="http://schemas.microsoft.com/office/drawing/2014/main" xmlns="" id="{7A0BEEA8-EC2A-4B3F-BFE6-512EB5D2AD12}"/>
              </a:ext>
            </a:extLst>
          </p:cNvPr>
          <p:cNvPicPr>
            <a:picLocks noChangeAspect="1"/>
          </p:cNvPicPr>
          <p:nvPr/>
        </p:nvPicPr>
        <p:blipFill>
          <a:blip r:embed="rId2"/>
          <a:stretch>
            <a:fillRect/>
          </a:stretch>
        </p:blipFill>
        <p:spPr>
          <a:xfrm>
            <a:off x="2824522" y="2357198"/>
            <a:ext cx="6982829" cy="3275706"/>
          </a:xfrm>
          <a:prstGeom prst="rect">
            <a:avLst/>
          </a:prstGeom>
        </p:spPr>
      </p:pic>
    </p:spTree>
    <p:extLst>
      <p:ext uri="{BB962C8B-B14F-4D97-AF65-F5344CB8AC3E}">
        <p14:creationId xmlns:p14="http://schemas.microsoft.com/office/powerpoint/2010/main" val="905375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33CE8565-0D71-47F5-B23A-41B1241D99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2144" y="2433406"/>
            <a:ext cx="1992776" cy="1992776"/>
          </a:xfrm>
          <a:prstGeom prst="rect">
            <a:avLst/>
          </a:prstGeom>
        </p:spPr>
      </p:pic>
      <p:sp>
        <p:nvSpPr>
          <p:cNvPr id="6" name="CasellaDiTesto 5">
            <a:extLst>
              <a:ext uri="{FF2B5EF4-FFF2-40B4-BE49-F238E27FC236}">
                <a16:creationId xmlns:a16="http://schemas.microsoft.com/office/drawing/2014/main" xmlns="" id="{ADD57F09-2174-47D0-90DD-5F1B41CE8C63}"/>
              </a:ext>
            </a:extLst>
          </p:cNvPr>
          <p:cNvSpPr txBox="1"/>
          <p:nvPr/>
        </p:nvSpPr>
        <p:spPr>
          <a:xfrm>
            <a:off x="4681901" y="3041369"/>
            <a:ext cx="4917947" cy="1384815"/>
          </a:xfrm>
          <a:prstGeom prst="rect">
            <a:avLst/>
          </a:prstGeom>
          <a:noFill/>
        </p:spPr>
        <p:txBody>
          <a:bodyPr wrap="square" rtlCol="0">
            <a:spAutoFit/>
          </a:bodyPr>
          <a:lstStyle/>
          <a:p>
            <a:r>
              <a:rPr lang="it-IT" sz="2100">
                <a:latin typeface="Bahnschrift SemiCondensed" panose="020B0502040204020203" pitchFamily="34" charset="0"/>
              </a:rPr>
              <a:t>La signora Migrante ha trovato un nuovo lavoro nella città di Fregozia e deve trasferirsi dalla sua città natale sita nella Regione di Honestia.</a:t>
            </a:r>
            <a:endParaRPr lang="it-IT" sz="2100" dirty="0">
              <a:latin typeface="Bahnschrift SemiCondensed" panose="020B0502040204020203" pitchFamily="34" charset="0"/>
            </a:endParaRPr>
          </a:p>
        </p:txBody>
      </p:sp>
    </p:spTree>
    <p:extLst>
      <p:ext uri="{BB962C8B-B14F-4D97-AF65-F5344CB8AC3E}">
        <p14:creationId xmlns:p14="http://schemas.microsoft.com/office/powerpoint/2010/main" val="9177297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FE51D799-8C8C-47C4-AAC4-A21120CA9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2144" y="2433406"/>
            <a:ext cx="1992776" cy="1992776"/>
          </a:xfrm>
          <a:prstGeom prst="rect">
            <a:avLst/>
          </a:prstGeom>
        </p:spPr>
      </p:pic>
      <p:sp>
        <p:nvSpPr>
          <p:cNvPr id="3" name="CasellaDiTesto 2">
            <a:extLst>
              <a:ext uri="{FF2B5EF4-FFF2-40B4-BE49-F238E27FC236}">
                <a16:creationId xmlns:a16="http://schemas.microsoft.com/office/drawing/2014/main" xmlns="" id="{F0E79C64-0FA9-46AC-BD5B-13FD6F7F690D}"/>
              </a:ext>
            </a:extLst>
          </p:cNvPr>
          <p:cNvSpPr txBox="1"/>
          <p:nvPr/>
        </p:nvSpPr>
        <p:spPr>
          <a:xfrm>
            <a:off x="4220918" y="3364493"/>
            <a:ext cx="4917947" cy="1061691"/>
          </a:xfrm>
          <a:prstGeom prst="rect">
            <a:avLst/>
          </a:prstGeom>
          <a:noFill/>
        </p:spPr>
        <p:txBody>
          <a:bodyPr wrap="square" rtlCol="0">
            <a:spAutoFit/>
          </a:bodyPr>
          <a:lstStyle/>
          <a:p>
            <a:r>
              <a:rPr lang="it-IT" sz="2100" dirty="0">
                <a:latin typeface="Bahnschrift SemiCondensed" panose="020B0502040204020203" pitchFamily="34" charset="0"/>
              </a:rPr>
              <a:t>Non conoscendo il mercato immobiliare della sua nuova città ha deciso di affidarsi ad un’agenzia immobiliare.</a:t>
            </a:r>
          </a:p>
        </p:txBody>
      </p:sp>
    </p:spTree>
    <p:extLst>
      <p:ext uri="{BB962C8B-B14F-4D97-AF65-F5344CB8AC3E}">
        <p14:creationId xmlns:p14="http://schemas.microsoft.com/office/powerpoint/2010/main" val="37902040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FE51D799-8C8C-47C4-AAC4-A21120CA9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2144" y="2433406"/>
            <a:ext cx="1992776" cy="1992776"/>
          </a:xfrm>
          <a:prstGeom prst="rect">
            <a:avLst/>
          </a:prstGeom>
        </p:spPr>
      </p:pic>
      <p:sp>
        <p:nvSpPr>
          <p:cNvPr id="3" name="CasellaDiTesto 2">
            <a:extLst>
              <a:ext uri="{FF2B5EF4-FFF2-40B4-BE49-F238E27FC236}">
                <a16:creationId xmlns:a16="http://schemas.microsoft.com/office/drawing/2014/main" xmlns="" id="{F0E79C64-0FA9-46AC-BD5B-13FD6F7F690D}"/>
              </a:ext>
            </a:extLst>
          </p:cNvPr>
          <p:cNvSpPr txBox="1"/>
          <p:nvPr/>
        </p:nvSpPr>
        <p:spPr>
          <a:xfrm>
            <a:off x="3884920" y="1904549"/>
            <a:ext cx="4917947" cy="2677307"/>
          </a:xfrm>
          <a:prstGeom prst="rect">
            <a:avLst/>
          </a:prstGeom>
          <a:noFill/>
        </p:spPr>
        <p:txBody>
          <a:bodyPr wrap="square" rtlCol="0">
            <a:spAutoFit/>
          </a:bodyPr>
          <a:lstStyle/>
          <a:p>
            <a:r>
              <a:rPr lang="it-IT" sz="2100" dirty="0">
                <a:latin typeface="Bahnschrift SemiCondensed" panose="020B0502040204020203" pitchFamily="34" charset="0"/>
              </a:rPr>
              <a:t>L’agente immobiliare, il dottor Asimmetrico, la riceve nel suo studio e insieme definiscono i termini dell’accordo. </a:t>
            </a:r>
          </a:p>
          <a:p>
            <a:r>
              <a:rPr lang="it-IT" sz="2100" dirty="0">
                <a:latin typeface="Bahnschrift SemiCondensed" panose="020B0502040204020203" pitchFamily="34" charset="0"/>
              </a:rPr>
              <a:t>La signora Migrante vuole una casa luminosa, piuttosto centrale e adeguatamente spaziosa, ma non può permettersi di spendere troppo, dal momento che non sa come evolverà il suo lavoro.</a:t>
            </a:r>
          </a:p>
        </p:txBody>
      </p:sp>
      <p:pic>
        <p:nvPicPr>
          <p:cNvPr id="5" name="Immagine 4">
            <a:extLst>
              <a:ext uri="{FF2B5EF4-FFF2-40B4-BE49-F238E27FC236}">
                <a16:creationId xmlns:a16="http://schemas.microsoft.com/office/drawing/2014/main" xmlns="" id="{1AFE6949-D02C-49AA-A306-A5AE23C926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7171" y="4089283"/>
            <a:ext cx="1451099" cy="1451099"/>
          </a:xfrm>
          <a:prstGeom prst="rect">
            <a:avLst/>
          </a:prstGeom>
        </p:spPr>
      </p:pic>
    </p:spTree>
    <p:extLst>
      <p:ext uri="{BB962C8B-B14F-4D97-AF65-F5344CB8AC3E}">
        <p14:creationId xmlns:p14="http://schemas.microsoft.com/office/powerpoint/2010/main" val="16224932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FE51D799-8C8C-47C4-AAC4-A21120CA9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2144" y="2433406"/>
            <a:ext cx="1992776" cy="1992776"/>
          </a:xfrm>
          <a:prstGeom prst="rect">
            <a:avLst/>
          </a:prstGeom>
        </p:spPr>
      </p:pic>
      <p:sp>
        <p:nvSpPr>
          <p:cNvPr id="3" name="CasellaDiTesto 2">
            <a:extLst>
              <a:ext uri="{FF2B5EF4-FFF2-40B4-BE49-F238E27FC236}">
                <a16:creationId xmlns:a16="http://schemas.microsoft.com/office/drawing/2014/main" xmlns="" id="{F0E79C64-0FA9-46AC-BD5B-13FD6F7F690D}"/>
              </a:ext>
            </a:extLst>
          </p:cNvPr>
          <p:cNvSpPr txBox="1"/>
          <p:nvPr/>
        </p:nvSpPr>
        <p:spPr>
          <a:xfrm>
            <a:off x="4098744" y="2523900"/>
            <a:ext cx="4917947" cy="1061691"/>
          </a:xfrm>
          <a:prstGeom prst="rect">
            <a:avLst/>
          </a:prstGeom>
          <a:noFill/>
        </p:spPr>
        <p:txBody>
          <a:bodyPr wrap="square" rtlCol="0">
            <a:spAutoFit/>
          </a:bodyPr>
          <a:lstStyle/>
          <a:p>
            <a:r>
              <a:rPr lang="it-IT" sz="2100" dirty="0">
                <a:latin typeface="Bahnschrift SemiCondensed" panose="020B0502040204020203" pitchFamily="34" charset="0"/>
              </a:rPr>
              <a:t>L’incontro si chiude con l’impegno del dottor Asimmetrico a formulare tre proposte nel giro di un paio di settimane.</a:t>
            </a:r>
          </a:p>
        </p:txBody>
      </p:sp>
      <p:pic>
        <p:nvPicPr>
          <p:cNvPr id="5" name="Immagine 4">
            <a:extLst>
              <a:ext uri="{FF2B5EF4-FFF2-40B4-BE49-F238E27FC236}">
                <a16:creationId xmlns:a16="http://schemas.microsoft.com/office/drawing/2014/main" xmlns="" id="{1AFE6949-D02C-49AA-A306-A5AE23C926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7171" y="4089283"/>
            <a:ext cx="1451099" cy="1451099"/>
          </a:xfrm>
          <a:prstGeom prst="rect">
            <a:avLst/>
          </a:prstGeom>
        </p:spPr>
      </p:pic>
    </p:spTree>
    <p:extLst>
      <p:ext uri="{BB962C8B-B14F-4D97-AF65-F5344CB8AC3E}">
        <p14:creationId xmlns:p14="http://schemas.microsoft.com/office/powerpoint/2010/main" val="41983144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FE51D799-8C8C-47C4-AAC4-A21120CA9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2144" y="2433406"/>
            <a:ext cx="1992776" cy="1992776"/>
          </a:xfrm>
          <a:prstGeom prst="rect">
            <a:avLst/>
          </a:prstGeom>
        </p:spPr>
      </p:pic>
      <p:sp>
        <p:nvSpPr>
          <p:cNvPr id="3" name="CasellaDiTesto 2">
            <a:extLst>
              <a:ext uri="{FF2B5EF4-FFF2-40B4-BE49-F238E27FC236}">
                <a16:creationId xmlns:a16="http://schemas.microsoft.com/office/drawing/2014/main" xmlns="" id="{F0E79C64-0FA9-46AC-BD5B-13FD6F7F690D}"/>
              </a:ext>
            </a:extLst>
          </p:cNvPr>
          <p:cNvSpPr txBox="1"/>
          <p:nvPr/>
        </p:nvSpPr>
        <p:spPr>
          <a:xfrm>
            <a:off x="4041763" y="2206851"/>
            <a:ext cx="4917947" cy="1707938"/>
          </a:xfrm>
          <a:prstGeom prst="rect">
            <a:avLst/>
          </a:prstGeom>
          <a:noFill/>
        </p:spPr>
        <p:txBody>
          <a:bodyPr wrap="square" rtlCol="0">
            <a:spAutoFit/>
          </a:bodyPr>
          <a:lstStyle/>
          <a:p>
            <a:r>
              <a:rPr lang="it-IT" sz="2100" dirty="0">
                <a:latin typeface="Bahnschrift SemiCondensed" panose="020B0502040204020203" pitchFamily="34" charset="0"/>
              </a:rPr>
              <a:t>Cosa che puntualmente accade. </a:t>
            </a:r>
          </a:p>
          <a:p>
            <a:r>
              <a:rPr lang="it-IT" sz="2100" dirty="0">
                <a:latin typeface="Bahnschrift SemiCondensed" panose="020B0502040204020203" pitchFamily="34" charset="0"/>
              </a:rPr>
              <a:t>La scelta della signora Migrante cade su una casa che ha, a detta del dottor Asimmetrico, tutte e tre le caratteristiche da lei indicate, mentre le altre ne posseggono una o due.</a:t>
            </a:r>
          </a:p>
        </p:txBody>
      </p:sp>
      <p:pic>
        <p:nvPicPr>
          <p:cNvPr id="5" name="Immagine 4">
            <a:extLst>
              <a:ext uri="{FF2B5EF4-FFF2-40B4-BE49-F238E27FC236}">
                <a16:creationId xmlns:a16="http://schemas.microsoft.com/office/drawing/2014/main" xmlns="" id="{1AFE6949-D02C-49AA-A306-A5AE23C926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8184" y="4208758"/>
            <a:ext cx="1451099" cy="1451099"/>
          </a:xfrm>
          <a:prstGeom prst="rect">
            <a:avLst/>
          </a:prstGeom>
        </p:spPr>
      </p:pic>
      <p:pic>
        <p:nvPicPr>
          <p:cNvPr id="6" name="Immagine 5">
            <a:extLst>
              <a:ext uri="{FF2B5EF4-FFF2-40B4-BE49-F238E27FC236}">
                <a16:creationId xmlns:a16="http://schemas.microsoft.com/office/drawing/2014/main" xmlns="" id="{845177F0-F24A-4A7F-8EF2-A11BAA0BF9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0734" y="4108131"/>
            <a:ext cx="1707318" cy="1707318"/>
          </a:xfrm>
          <a:prstGeom prst="rect">
            <a:avLst/>
          </a:prstGeom>
        </p:spPr>
      </p:pic>
    </p:spTree>
    <p:extLst>
      <p:ext uri="{BB962C8B-B14F-4D97-AF65-F5344CB8AC3E}">
        <p14:creationId xmlns:p14="http://schemas.microsoft.com/office/powerpoint/2010/main" val="35456997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FE51D799-8C8C-47C4-AAC4-A21120CA9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2144" y="2433406"/>
            <a:ext cx="1992776" cy="1992776"/>
          </a:xfrm>
          <a:prstGeom prst="rect">
            <a:avLst/>
          </a:prstGeom>
        </p:spPr>
      </p:pic>
      <p:sp>
        <p:nvSpPr>
          <p:cNvPr id="3" name="CasellaDiTesto 2">
            <a:extLst>
              <a:ext uri="{FF2B5EF4-FFF2-40B4-BE49-F238E27FC236}">
                <a16:creationId xmlns:a16="http://schemas.microsoft.com/office/drawing/2014/main" xmlns="" id="{F0E79C64-0FA9-46AC-BD5B-13FD6F7F690D}"/>
              </a:ext>
            </a:extLst>
          </p:cNvPr>
          <p:cNvSpPr txBox="1"/>
          <p:nvPr/>
        </p:nvSpPr>
        <p:spPr>
          <a:xfrm>
            <a:off x="4041763" y="2206850"/>
            <a:ext cx="4917947" cy="738568"/>
          </a:xfrm>
          <a:prstGeom prst="rect">
            <a:avLst/>
          </a:prstGeom>
          <a:noFill/>
        </p:spPr>
        <p:txBody>
          <a:bodyPr wrap="square" rtlCol="0">
            <a:spAutoFit/>
          </a:bodyPr>
          <a:lstStyle/>
          <a:p>
            <a:r>
              <a:rPr lang="it-IT" sz="2100" dirty="0">
                <a:latin typeface="Bahnschrift SemiCondensed" panose="020B0502040204020203" pitchFamily="34" charset="0"/>
              </a:rPr>
              <a:t>L’acquisto va in porto e la signora Migrante è assai soddisfatta.</a:t>
            </a:r>
          </a:p>
        </p:txBody>
      </p:sp>
      <p:pic>
        <p:nvPicPr>
          <p:cNvPr id="5" name="Immagine 4">
            <a:extLst>
              <a:ext uri="{FF2B5EF4-FFF2-40B4-BE49-F238E27FC236}">
                <a16:creationId xmlns:a16="http://schemas.microsoft.com/office/drawing/2014/main" xmlns="" id="{1AFE6949-D02C-49AA-A306-A5AE23C926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8184" y="4208758"/>
            <a:ext cx="1451099" cy="1451099"/>
          </a:xfrm>
          <a:prstGeom prst="rect">
            <a:avLst/>
          </a:prstGeom>
        </p:spPr>
      </p:pic>
      <p:pic>
        <p:nvPicPr>
          <p:cNvPr id="6" name="Immagine 5">
            <a:extLst>
              <a:ext uri="{FF2B5EF4-FFF2-40B4-BE49-F238E27FC236}">
                <a16:creationId xmlns:a16="http://schemas.microsoft.com/office/drawing/2014/main" xmlns="" id="{845177F0-F24A-4A7F-8EF2-A11BAA0BF9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0734" y="4108131"/>
            <a:ext cx="1707318" cy="1707318"/>
          </a:xfrm>
          <a:prstGeom prst="rect">
            <a:avLst/>
          </a:prstGeom>
        </p:spPr>
      </p:pic>
    </p:spTree>
    <p:extLst>
      <p:ext uri="{BB962C8B-B14F-4D97-AF65-F5344CB8AC3E}">
        <p14:creationId xmlns:p14="http://schemas.microsoft.com/office/powerpoint/2010/main" val="30681980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a:extLst>
              <a:ext uri="{FF2B5EF4-FFF2-40B4-BE49-F238E27FC236}">
                <a16:creationId xmlns:a16="http://schemas.microsoft.com/office/drawing/2014/main" xmlns="" id="{BE7A86AA-367E-4FFE-8804-5ED0F3D46587}"/>
              </a:ext>
            </a:extLst>
          </p:cNvPr>
          <p:cNvGraphicFramePr/>
          <p:nvPr>
            <p:extLst>
              <p:ext uri="{D42A27DB-BD31-4B8C-83A1-F6EECF244321}">
                <p14:modId xmlns:p14="http://schemas.microsoft.com/office/powerpoint/2010/main" val="1140078292"/>
              </p:ext>
            </p:extLst>
          </p:nvPr>
        </p:nvGraphicFramePr>
        <p:xfrm>
          <a:off x="478582" y="549474"/>
          <a:ext cx="11233248" cy="59766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sellaDiTesto 2">
            <a:extLst>
              <a:ext uri="{FF2B5EF4-FFF2-40B4-BE49-F238E27FC236}">
                <a16:creationId xmlns:a16="http://schemas.microsoft.com/office/drawing/2014/main" xmlns="" id="{FCDB2302-6718-41AC-96F1-F685ABBA69CB}"/>
              </a:ext>
            </a:extLst>
          </p:cNvPr>
          <p:cNvSpPr txBox="1"/>
          <p:nvPr/>
        </p:nvSpPr>
        <p:spPr>
          <a:xfrm>
            <a:off x="334566" y="3245128"/>
            <a:ext cx="2664296" cy="369332"/>
          </a:xfrm>
          <a:prstGeom prst="rect">
            <a:avLst/>
          </a:prstGeom>
          <a:noFill/>
        </p:spPr>
        <p:txBody>
          <a:bodyPr wrap="square" rtlCol="0">
            <a:spAutoFit/>
          </a:bodyPr>
          <a:lstStyle/>
          <a:p>
            <a:r>
              <a:rPr lang="it-IT" sz="1800" b="1" dirty="0">
                <a:solidFill>
                  <a:srgbClr val="C00000"/>
                </a:solidFill>
                <a:latin typeface="Arial Narrow" panose="020B0606020202030204" pitchFamily="34" charset="0"/>
              </a:rPr>
              <a:t>Obiettivi didattici del corso</a:t>
            </a:r>
          </a:p>
        </p:txBody>
      </p:sp>
      <p:sp>
        <p:nvSpPr>
          <p:cNvPr id="4" name="CasellaDiTesto 3">
            <a:extLst>
              <a:ext uri="{FF2B5EF4-FFF2-40B4-BE49-F238E27FC236}">
                <a16:creationId xmlns:a16="http://schemas.microsoft.com/office/drawing/2014/main" xmlns="" id="{243332E6-C74B-40EB-9AC5-383D2F607B99}"/>
              </a:ext>
            </a:extLst>
          </p:cNvPr>
          <p:cNvSpPr txBox="1"/>
          <p:nvPr/>
        </p:nvSpPr>
        <p:spPr>
          <a:xfrm>
            <a:off x="9196612" y="3245128"/>
            <a:ext cx="2664296" cy="369332"/>
          </a:xfrm>
          <a:prstGeom prst="rect">
            <a:avLst/>
          </a:prstGeom>
          <a:noFill/>
        </p:spPr>
        <p:txBody>
          <a:bodyPr wrap="square" rtlCol="0">
            <a:spAutoFit/>
          </a:bodyPr>
          <a:lstStyle/>
          <a:p>
            <a:r>
              <a:rPr lang="it-IT" sz="1800" b="1" dirty="0">
                <a:solidFill>
                  <a:srgbClr val="C00000"/>
                </a:solidFill>
                <a:latin typeface="Arial Narrow" panose="020B0606020202030204" pitchFamily="34" charset="0"/>
              </a:rPr>
              <a:t>Obiettivi didattici del corso</a:t>
            </a:r>
          </a:p>
        </p:txBody>
      </p:sp>
    </p:spTree>
    <p:extLst>
      <p:ext uri="{BB962C8B-B14F-4D97-AF65-F5344CB8AC3E}">
        <p14:creationId xmlns:p14="http://schemas.microsoft.com/office/powerpoint/2010/main" val="4281676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FE51D799-8C8C-47C4-AAC4-A21120CA9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2144" y="2433406"/>
            <a:ext cx="1992776" cy="1992776"/>
          </a:xfrm>
          <a:prstGeom prst="rect">
            <a:avLst/>
          </a:prstGeom>
        </p:spPr>
      </p:pic>
      <p:sp>
        <p:nvSpPr>
          <p:cNvPr id="3" name="CasellaDiTesto 2">
            <a:extLst>
              <a:ext uri="{FF2B5EF4-FFF2-40B4-BE49-F238E27FC236}">
                <a16:creationId xmlns:a16="http://schemas.microsoft.com/office/drawing/2014/main" xmlns="" id="{F0E79C64-0FA9-46AC-BD5B-13FD6F7F690D}"/>
              </a:ext>
            </a:extLst>
          </p:cNvPr>
          <p:cNvSpPr txBox="1"/>
          <p:nvPr/>
        </p:nvSpPr>
        <p:spPr>
          <a:xfrm>
            <a:off x="4041763" y="2206852"/>
            <a:ext cx="4917947" cy="1384815"/>
          </a:xfrm>
          <a:prstGeom prst="rect">
            <a:avLst/>
          </a:prstGeom>
          <a:noFill/>
        </p:spPr>
        <p:txBody>
          <a:bodyPr wrap="square" rtlCol="0">
            <a:spAutoFit/>
          </a:bodyPr>
          <a:lstStyle/>
          <a:p>
            <a:r>
              <a:rPr lang="it-IT" sz="2100" dirty="0">
                <a:latin typeface="Bahnschrift SemiCondensed" panose="020B0502040204020203" pitchFamily="34" charset="0"/>
              </a:rPr>
              <a:t>Passano sei mesi e la signora Migrante verifica l’esistenza di una grave perdita di acqua dal bagno. Chiama una ditta per una sistemazione immediata dello stabile. </a:t>
            </a:r>
          </a:p>
        </p:txBody>
      </p:sp>
      <p:pic>
        <p:nvPicPr>
          <p:cNvPr id="7" name="Immagine 6">
            <a:extLst>
              <a:ext uri="{FF2B5EF4-FFF2-40B4-BE49-F238E27FC236}">
                <a16:creationId xmlns:a16="http://schemas.microsoft.com/office/drawing/2014/main" xmlns="" id="{89E9D913-F41E-47BE-8A0B-AD967EF878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8800" y="4059793"/>
            <a:ext cx="1626213" cy="1626213"/>
          </a:xfrm>
          <a:prstGeom prst="rect">
            <a:avLst/>
          </a:prstGeom>
        </p:spPr>
      </p:pic>
    </p:spTree>
    <p:extLst>
      <p:ext uri="{BB962C8B-B14F-4D97-AF65-F5344CB8AC3E}">
        <p14:creationId xmlns:p14="http://schemas.microsoft.com/office/powerpoint/2010/main" val="19015795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FE51D799-8C8C-47C4-AAC4-A21120CA9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2144" y="2433406"/>
            <a:ext cx="1992776" cy="1992776"/>
          </a:xfrm>
          <a:prstGeom prst="rect">
            <a:avLst/>
          </a:prstGeom>
        </p:spPr>
      </p:pic>
      <p:sp>
        <p:nvSpPr>
          <p:cNvPr id="3" name="CasellaDiTesto 2">
            <a:extLst>
              <a:ext uri="{FF2B5EF4-FFF2-40B4-BE49-F238E27FC236}">
                <a16:creationId xmlns:a16="http://schemas.microsoft.com/office/drawing/2014/main" xmlns="" id="{F0E79C64-0FA9-46AC-BD5B-13FD6F7F690D}"/>
              </a:ext>
            </a:extLst>
          </p:cNvPr>
          <p:cNvSpPr txBox="1"/>
          <p:nvPr/>
        </p:nvSpPr>
        <p:spPr>
          <a:xfrm>
            <a:off x="3997523" y="1405565"/>
            <a:ext cx="4917947" cy="2677307"/>
          </a:xfrm>
          <a:prstGeom prst="rect">
            <a:avLst/>
          </a:prstGeom>
          <a:noFill/>
        </p:spPr>
        <p:txBody>
          <a:bodyPr wrap="square" rtlCol="0">
            <a:spAutoFit/>
          </a:bodyPr>
          <a:lstStyle/>
          <a:p>
            <a:r>
              <a:rPr lang="it-IT" sz="2100" dirty="0">
                <a:latin typeface="Bahnschrift SemiCondensed" panose="020B0502040204020203" pitchFamily="34" charset="0"/>
              </a:rPr>
              <a:t>Il signor Ripristino, un operario specializzato, dà una rapida occhiata e, con tono allarmato, rivela alla signora Migrante che lo stabile ha dei gravi problemi strutturali dovuti all’età e ad una manutenzione non rispettosa dei minimi criteri di sicurezza. Lo stabile, a suo avviso, non è agibile e rischia di venire giù da un momento all’altro.</a:t>
            </a:r>
          </a:p>
        </p:txBody>
      </p:sp>
      <p:pic>
        <p:nvPicPr>
          <p:cNvPr id="5" name="Immagine 4">
            <a:extLst>
              <a:ext uri="{FF2B5EF4-FFF2-40B4-BE49-F238E27FC236}">
                <a16:creationId xmlns:a16="http://schemas.microsoft.com/office/drawing/2014/main" xmlns="" id="{4521B580-ECA8-4228-9646-3B36ABD6A9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93" y="3683368"/>
            <a:ext cx="1992776" cy="1992776"/>
          </a:xfrm>
          <a:prstGeom prst="rect">
            <a:avLst/>
          </a:prstGeom>
        </p:spPr>
      </p:pic>
    </p:spTree>
    <p:extLst>
      <p:ext uri="{BB962C8B-B14F-4D97-AF65-F5344CB8AC3E}">
        <p14:creationId xmlns:p14="http://schemas.microsoft.com/office/powerpoint/2010/main" val="30330828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FE51D799-8C8C-47C4-AAC4-A21120CA9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2144" y="2433406"/>
            <a:ext cx="1992776" cy="1992776"/>
          </a:xfrm>
          <a:prstGeom prst="rect">
            <a:avLst/>
          </a:prstGeom>
        </p:spPr>
      </p:pic>
      <p:sp>
        <p:nvSpPr>
          <p:cNvPr id="3" name="CasellaDiTesto 2">
            <a:extLst>
              <a:ext uri="{FF2B5EF4-FFF2-40B4-BE49-F238E27FC236}">
                <a16:creationId xmlns:a16="http://schemas.microsoft.com/office/drawing/2014/main" xmlns="" id="{F0E79C64-0FA9-46AC-BD5B-13FD6F7F690D}"/>
              </a:ext>
            </a:extLst>
          </p:cNvPr>
          <p:cNvSpPr txBox="1"/>
          <p:nvPr/>
        </p:nvSpPr>
        <p:spPr>
          <a:xfrm>
            <a:off x="4056510" y="2068061"/>
            <a:ext cx="4917947" cy="1384815"/>
          </a:xfrm>
          <a:prstGeom prst="rect">
            <a:avLst/>
          </a:prstGeom>
          <a:noFill/>
        </p:spPr>
        <p:txBody>
          <a:bodyPr wrap="square" rtlCol="0">
            <a:spAutoFit/>
          </a:bodyPr>
          <a:lstStyle/>
          <a:p>
            <a:r>
              <a:rPr lang="it-IT" sz="2100" dirty="0">
                <a:latin typeface="Bahnschrift SemiCondensed" panose="020B0502040204020203" pitchFamily="34" charset="0"/>
              </a:rPr>
              <a:t>La signora Migrante è disperata e si confida con il signor Ripristino: “</a:t>
            </a:r>
            <a:r>
              <a:rPr lang="it-IT" sz="2100" i="1" dirty="0">
                <a:latin typeface="Bahnschrift SemiCondensed" panose="020B0502040204020203" pitchFamily="34" charset="0"/>
              </a:rPr>
              <a:t>mi hanno fregato! Quell’Asimmetrico mi ha venduto una casa inagibile</a:t>
            </a:r>
            <a:r>
              <a:rPr lang="it-IT" sz="2100" dirty="0">
                <a:latin typeface="Bahnschrift SemiCondensed" panose="020B0502040204020203" pitchFamily="34" charset="0"/>
              </a:rPr>
              <a:t>!”</a:t>
            </a:r>
          </a:p>
        </p:txBody>
      </p:sp>
      <p:pic>
        <p:nvPicPr>
          <p:cNvPr id="5" name="Immagine 4">
            <a:extLst>
              <a:ext uri="{FF2B5EF4-FFF2-40B4-BE49-F238E27FC236}">
                <a16:creationId xmlns:a16="http://schemas.microsoft.com/office/drawing/2014/main" xmlns="" id="{4521B580-ECA8-4228-9646-3B36ABD6A9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93" y="3683368"/>
            <a:ext cx="1992776" cy="1992776"/>
          </a:xfrm>
          <a:prstGeom prst="rect">
            <a:avLst/>
          </a:prstGeom>
        </p:spPr>
      </p:pic>
    </p:spTree>
    <p:extLst>
      <p:ext uri="{BB962C8B-B14F-4D97-AF65-F5344CB8AC3E}">
        <p14:creationId xmlns:p14="http://schemas.microsoft.com/office/powerpoint/2010/main" val="13379468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FE51D799-8C8C-47C4-AAC4-A21120CA9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2144" y="2433406"/>
            <a:ext cx="1992776" cy="1992776"/>
          </a:xfrm>
          <a:prstGeom prst="rect">
            <a:avLst/>
          </a:prstGeom>
        </p:spPr>
      </p:pic>
      <p:sp>
        <p:nvSpPr>
          <p:cNvPr id="3" name="CasellaDiTesto 2">
            <a:extLst>
              <a:ext uri="{FF2B5EF4-FFF2-40B4-BE49-F238E27FC236}">
                <a16:creationId xmlns:a16="http://schemas.microsoft.com/office/drawing/2014/main" xmlns="" id="{F0E79C64-0FA9-46AC-BD5B-13FD6F7F690D}"/>
              </a:ext>
            </a:extLst>
          </p:cNvPr>
          <p:cNvSpPr txBox="1"/>
          <p:nvPr/>
        </p:nvSpPr>
        <p:spPr>
          <a:xfrm>
            <a:off x="4004896" y="1538282"/>
            <a:ext cx="4917947" cy="2677307"/>
          </a:xfrm>
          <a:prstGeom prst="rect">
            <a:avLst/>
          </a:prstGeom>
          <a:noFill/>
        </p:spPr>
        <p:txBody>
          <a:bodyPr wrap="square" rtlCol="0">
            <a:spAutoFit/>
          </a:bodyPr>
          <a:lstStyle/>
          <a:p>
            <a:r>
              <a:rPr lang="it-IT" sz="2100" dirty="0">
                <a:latin typeface="Bahnschrift SemiCondensed" panose="020B0502040204020203" pitchFamily="34" charset="0"/>
              </a:rPr>
              <a:t>A quelle parole il signor Ripristino le confida: “</a:t>
            </a:r>
            <a:r>
              <a:rPr lang="it-IT" sz="2100" i="1" dirty="0">
                <a:latin typeface="Bahnschrift SemiCondensed" panose="020B0502040204020203" pitchFamily="34" charset="0"/>
              </a:rPr>
              <a:t>Ero già venuto in questo appartamento. La signora che abitava qui si chiamava anche lei Asimmetrico. Forse era la vecchia madre! Mi ricordo che non volle fare i lavori che le consigliammo perché li riteneva troppo costosi, ma già a quell’epoca la casa era messa male</a:t>
            </a:r>
            <a:r>
              <a:rPr lang="it-IT" sz="2100" dirty="0">
                <a:latin typeface="Bahnschrift SemiCondensed" panose="020B0502040204020203" pitchFamily="34" charset="0"/>
              </a:rPr>
              <a:t>”.</a:t>
            </a:r>
          </a:p>
        </p:txBody>
      </p:sp>
      <p:pic>
        <p:nvPicPr>
          <p:cNvPr id="5" name="Immagine 4">
            <a:extLst>
              <a:ext uri="{FF2B5EF4-FFF2-40B4-BE49-F238E27FC236}">
                <a16:creationId xmlns:a16="http://schemas.microsoft.com/office/drawing/2014/main" xmlns="" id="{4521B580-ECA8-4228-9646-3B36ABD6A9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93" y="3683368"/>
            <a:ext cx="1992776" cy="1992776"/>
          </a:xfrm>
          <a:prstGeom prst="rect">
            <a:avLst/>
          </a:prstGeom>
        </p:spPr>
      </p:pic>
    </p:spTree>
    <p:extLst>
      <p:ext uri="{BB962C8B-B14F-4D97-AF65-F5344CB8AC3E}">
        <p14:creationId xmlns:p14="http://schemas.microsoft.com/office/powerpoint/2010/main" val="40966049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FE51D799-8C8C-47C4-AAC4-A21120CA9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2144" y="2433406"/>
            <a:ext cx="1992776" cy="1992776"/>
          </a:xfrm>
          <a:prstGeom prst="rect">
            <a:avLst/>
          </a:prstGeom>
        </p:spPr>
      </p:pic>
      <p:sp>
        <p:nvSpPr>
          <p:cNvPr id="3" name="CasellaDiTesto 2">
            <a:extLst>
              <a:ext uri="{FF2B5EF4-FFF2-40B4-BE49-F238E27FC236}">
                <a16:creationId xmlns:a16="http://schemas.microsoft.com/office/drawing/2014/main" xmlns="" id="{F0E79C64-0FA9-46AC-BD5B-13FD6F7F690D}"/>
              </a:ext>
            </a:extLst>
          </p:cNvPr>
          <p:cNvSpPr txBox="1"/>
          <p:nvPr/>
        </p:nvSpPr>
        <p:spPr>
          <a:xfrm>
            <a:off x="4115495" y="1737361"/>
            <a:ext cx="4917947" cy="2354184"/>
          </a:xfrm>
          <a:prstGeom prst="rect">
            <a:avLst/>
          </a:prstGeom>
          <a:noFill/>
        </p:spPr>
        <p:txBody>
          <a:bodyPr wrap="square" rtlCol="0">
            <a:spAutoFit/>
          </a:bodyPr>
          <a:lstStyle/>
          <a:p>
            <a:r>
              <a:rPr lang="it-IT" sz="2100" dirty="0">
                <a:latin typeface="Bahnschrift SemiCondensed" panose="020B0502040204020203" pitchFamily="34" charset="0"/>
              </a:rPr>
              <a:t>A quel punto la signora Migrante si rende conto che le proposte che le erano state formulate dall’agente immobiliare erano orientate a farle scegliere proprio quell’appartamento. Si rivolge immediatamente ad un avvocato, il dottor Intrallazzi, per venire a capo della situazione. </a:t>
            </a:r>
          </a:p>
        </p:txBody>
      </p:sp>
      <p:pic>
        <p:nvPicPr>
          <p:cNvPr id="6" name="Immagine 5">
            <a:extLst>
              <a:ext uri="{FF2B5EF4-FFF2-40B4-BE49-F238E27FC236}">
                <a16:creationId xmlns:a16="http://schemas.microsoft.com/office/drawing/2014/main" xmlns="" id="{60ECFAC6-A1B7-44DC-A155-6FB21615EE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6760" y="3727995"/>
            <a:ext cx="1950636" cy="1950636"/>
          </a:xfrm>
          <a:prstGeom prst="rect">
            <a:avLst/>
          </a:prstGeom>
        </p:spPr>
      </p:pic>
    </p:spTree>
    <p:extLst>
      <p:ext uri="{BB962C8B-B14F-4D97-AF65-F5344CB8AC3E}">
        <p14:creationId xmlns:p14="http://schemas.microsoft.com/office/powerpoint/2010/main" val="11919431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FE51D799-8C8C-47C4-AAC4-A21120CA9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2144" y="2433406"/>
            <a:ext cx="1992776" cy="1992776"/>
          </a:xfrm>
          <a:prstGeom prst="rect">
            <a:avLst/>
          </a:prstGeom>
        </p:spPr>
      </p:pic>
      <p:sp>
        <p:nvSpPr>
          <p:cNvPr id="3" name="CasellaDiTesto 2">
            <a:extLst>
              <a:ext uri="{FF2B5EF4-FFF2-40B4-BE49-F238E27FC236}">
                <a16:creationId xmlns:a16="http://schemas.microsoft.com/office/drawing/2014/main" xmlns="" id="{F0E79C64-0FA9-46AC-BD5B-13FD6F7F690D}"/>
              </a:ext>
            </a:extLst>
          </p:cNvPr>
          <p:cNvSpPr txBox="1"/>
          <p:nvPr/>
        </p:nvSpPr>
        <p:spPr>
          <a:xfrm>
            <a:off x="4321945" y="2733581"/>
            <a:ext cx="4917947" cy="738568"/>
          </a:xfrm>
          <a:prstGeom prst="rect">
            <a:avLst/>
          </a:prstGeom>
          <a:noFill/>
        </p:spPr>
        <p:txBody>
          <a:bodyPr wrap="square" rtlCol="0">
            <a:spAutoFit/>
          </a:bodyPr>
          <a:lstStyle/>
          <a:p>
            <a:r>
              <a:rPr lang="it-IT" sz="2100" dirty="0">
                <a:latin typeface="Bahnschrift SemiCondensed" panose="020B0502040204020203" pitchFamily="34" charset="0"/>
              </a:rPr>
              <a:t>Il dottor Intrallazzi le spiega che ci sono tre possibilità…</a:t>
            </a:r>
          </a:p>
        </p:txBody>
      </p:sp>
      <p:pic>
        <p:nvPicPr>
          <p:cNvPr id="6" name="Immagine 5">
            <a:extLst>
              <a:ext uri="{FF2B5EF4-FFF2-40B4-BE49-F238E27FC236}">
                <a16:creationId xmlns:a16="http://schemas.microsoft.com/office/drawing/2014/main" xmlns="" id="{60ECFAC6-A1B7-44DC-A155-6FB21615EE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6760" y="3727995"/>
            <a:ext cx="1950636" cy="1950636"/>
          </a:xfrm>
          <a:prstGeom prst="rect">
            <a:avLst/>
          </a:prstGeom>
        </p:spPr>
      </p:pic>
    </p:spTree>
    <p:extLst>
      <p:ext uri="{BB962C8B-B14F-4D97-AF65-F5344CB8AC3E}">
        <p14:creationId xmlns:p14="http://schemas.microsoft.com/office/powerpoint/2010/main" val="5271508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FE51D799-8C8C-47C4-AAC4-A21120CA9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2144" y="2433406"/>
            <a:ext cx="1992776" cy="1992776"/>
          </a:xfrm>
          <a:prstGeom prst="rect">
            <a:avLst/>
          </a:prstGeom>
        </p:spPr>
      </p:pic>
      <p:pic>
        <p:nvPicPr>
          <p:cNvPr id="6" name="Immagine 5">
            <a:extLst>
              <a:ext uri="{FF2B5EF4-FFF2-40B4-BE49-F238E27FC236}">
                <a16:creationId xmlns:a16="http://schemas.microsoft.com/office/drawing/2014/main" xmlns="" id="{60ECFAC6-A1B7-44DC-A155-6FB21615EE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6760" y="3727995"/>
            <a:ext cx="1950636" cy="1950636"/>
          </a:xfrm>
          <a:prstGeom prst="rect">
            <a:avLst/>
          </a:prstGeom>
        </p:spPr>
      </p:pic>
      <p:pic>
        <p:nvPicPr>
          <p:cNvPr id="5" name="Immagine 4">
            <a:extLst>
              <a:ext uri="{FF2B5EF4-FFF2-40B4-BE49-F238E27FC236}">
                <a16:creationId xmlns:a16="http://schemas.microsoft.com/office/drawing/2014/main" xmlns="" id="{46761DD1-F1F7-4BAE-A409-64E134AC7B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9427" y="1394308"/>
            <a:ext cx="4109521" cy="4109521"/>
          </a:xfrm>
          <a:prstGeom prst="rect">
            <a:avLst/>
          </a:prstGeom>
        </p:spPr>
      </p:pic>
    </p:spTree>
    <p:extLst>
      <p:ext uri="{BB962C8B-B14F-4D97-AF65-F5344CB8AC3E}">
        <p14:creationId xmlns:p14="http://schemas.microsoft.com/office/powerpoint/2010/main" val="40222905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D0E6722C-0FD0-4D3A-B86A-1C593AB0FD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9135" y="1660509"/>
            <a:ext cx="1792146" cy="3538574"/>
          </a:xfrm>
          <a:prstGeom prst="rect">
            <a:avLst/>
          </a:prstGeom>
        </p:spPr>
      </p:pic>
      <p:pic>
        <p:nvPicPr>
          <p:cNvPr id="4" name="Immagine 3">
            <a:extLst>
              <a:ext uri="{FF2B5EF4-FFF2-40B4-BE49-F238E27FC236}">
                <a16:creationId xmlns:a16="http://schemas.microsoft.com/office/drawing/2014/main" xmlns="" id="{7B4DAAA9-4916-410D-B555-0B24E89744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2409" y="1865667"/>
            <a:ext cx="1113679" cy="1113679"/>
          </a:xfrm>
          <a:prstGeom prst="rect">
            <a:avLst/>
          </a:prstGeom>
        </p:spPr>
      </p:pic>
      <p:pic>
        <p:nvPicPr>
          <p:cNvPr id="5" name="Immagine 4">
            <a:extLst>
              <a:ext uri="{FF2B5EF4-FFF2-40B4-BE49-F238E27FC236}">
                <a16:creationId xmlns:a16="http://schemas.microsoft.com/office/drawing/2014/main" xmlns="" id="{39070E01-331F-4958-8791-7EDE6FE3D0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7260" y="4089943"/>
            <a:ext cx="903978" cy="903978"/>
          </a:xfrm>
          <a:prstGeom prst="rect">
            <a:avLst/>
          </a:prstGeom>
        </p:spPr>
      </p:pic>
      <p:sp>
        <p:nvSpPr>
          <p:cNvPr id="6" name="Parentesi quadra chiusa 5">
            <a:extLst>
              <a:ext uri="{FF2B5EF4-FFF2-40B4-BE49-F238E27FC236}">
                <a16:creationId xmlns:a16="http://schemas.microsoft.com/office/drawing/2014/main" xmlns="" id="{C574E8E7-9DD0-4795-81A5-66ECC124E739}"/>
              </a:ext>
            </a:extLst>
          </p:cNvPr>
          <p:cNvSpPr/>
          <p:nvPr/>
        </p:nvSpPr>
        <p:spPr>
          <a:xfrm>
            <a:off x="6991280" y="2422507"/>
            <a:ext cx="1006222" cy="2151982"/>
          </a:xfrm>
          <a:prstGeom prst="rightBracket">
            <a:avLst/>
          </a:pr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it-IT" sz="1350"/>
          </a:p>
        </p:txBody>
      </p:sp>
      <p:sp>
        <p:nvSpPr>
          <p:cNvPr id="7" name="CasellaDiTesto 6">
            <a:extLst>
              <a:ext uri="{FF2B5EF4-FFF2-40B4-BE49-F238E27FC236}">
                <a16:creationId xmlns:a16="http://schemas.microsoft.com/office/drawing/2014/main" xmlns="" id="{313B8F5F-348E-4F9A-9C7A-2B6CF51B8808}"/>
              </a:ext>
            </a:extLst>
          </p:cNvPr>
          <p:cNvSpPr txBox="1"/>
          <p:nvPr/>
        </p:nvSpPr>
        <p:spPr>
          <a:xfrm>
            <a:off x="8026770" y="2979348"/>
            <a:ext cx="2234090" cy="1015531"/>
          </a:xfrm>
          <a:prstGeom prst="rect">
            <a:avLst/>
          </a:prstGeom>
          <a:noFill/>
        </p:spPr>
        <p:txBody>
          <a:bodyPr wrap="square" rtlCol="0">
            <a:spAutoFit/>
          </a:bodyPr>
          <a:lstStyle/>
          <a:p>
            <a:pPr algn="ctr"/>
            <a:r>
              <a:rPr lang="it-IT" sz="3000" dirty="0">
                <a:latin typeface="Bahnschrift SemiCondensed" panose="020B0502040204020203" pitchFamily="34" charset="0"/>
              </a:rPr>
              <a:t>ASIMMETRIA INFORMATIVA</a:t>
            </a:r>
          </a:p>
        </p:txBody>
      </p:sp>
      <p:sp>
        <p:nvSpPr>
          <p:cNvPr id="2" name="CasellaDiTesto 1">
            <a:extLst>
              <a:ext uri="{FF2B5EF4-FFF2-40B4-BE49-F238E27FC236}">
                <a16:creationId xmlns:a16="http://schemas.microsoft.com/office/drawing/2014/main" xmlns="" id="{2E82C308-2A76-4AF4-A0F6-32CBF03D827A}"/>
              </a:ext>
            </a:extLst>
          </p:cNvPr>
          <p:cNvSpPr txBox="1"/>
          <p:nvPr/>
        </p:nvSpPr>
        <p:spPr>
          <a:xfrm>
            <a:off x="2142432" y="673743"/>
            <a:ext cx="7905548" cy="400058"/>
          </a:xfrm>
          <a:prstGeom prst="rect">
            <a:avLst/>
          </a:prstGeom>
          <a:noFill/>
        </p:spPr>
        <p:txBody>
          <a:bodyPr wrap="square" rtlCol="0">
            <a:spAutoFit/>
          </a:bodyPr>
          <a:lstStyle/>
          <a:p>
            <a:r>
              <a:rPr lang="it-IT" sz="2000" b="1" dirty="0">
                <a:latin typeface="Arial Narrow" panose="020B0606020202030204" pitchFamily="34" charset="0"/>
              </a:rPr>
              <a:t>Esiste una situazione di ASIMMETRIA INFORMATIVA tra Principale e Agente…</a:t>
            </a:r>
          </a:p>
        </p:txBody>
      </p:sp>
    </p:spTree>
    <p:extLst>
      <p:ext uri="{BB962C8B-B14F-4D97-AF65-F5344CB8AC3E}">
        <p14:creationId xmlns:p14="http://schemas.microsoft.com/office/powerpoint/2010/main" val="13586836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D0E6722C-0FD0-4D3A-B86A-1C593AB0FD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9135" y="1660509"/>
            <a:ext cx="1792146" cy="3538574"/>
          </a:xfrm>
          <a:prstGeom prst="rect">
            <a:avLst/>
          </a:prstGeom>
        </p:spPr>
      </p:pic>
      <p:pic>
        <p:nvPicPr>
          <p:cNvPr id="4" name="Immagine 3">
            <a:extLst>
              <a:ext uri="{FF2B5EF4-FFF2-40B4-BE49-F238E27FC236}">
                <a16:creationId xmlns:a16="http://schemas.microsoft.com/office/drawing/2014/main" xmlns="" id="{7B4DAAA9-4916-410D-B555-0B24E89744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2409" y="1865667"/>
            <a:ext cx="1113679" cy="1113679"/>
          </a:xfrm>
          <a:prstGeom prst="rect">
            <a:avLst/>
          </a:prstGeom>
        </p:spPr>
      </p:pic>
      <p:pic>
        <p:nvPicPr>
          <p:cNvPr id="5" name="Immagine 4">
            <a:extLst>
              <a:ext uri="{FF2B5EF4-FFF2-40B4-BE49-F238E27FC236}">
                <a16:creationId xmlns:a16="http://schemas.microsoft.com/office/drawing/2014/main" xmlns="" id="{39070E01-331F-4958-8791-7EDE6FE3D0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7260" y="4089943"/>
            <a:ext cx="903978" cy="903978"/>
          </a:xfrm>
          <a:prstGeom prst="rect">
            <a:avLst/>
          </a:prstGeom>
        </p:spPr>
      </p:pic>
      <p:sp>
        <p:nvSpPr>
          <p:cNvPr id="6" name="Parentesi quadra chiusa 5">
            <a:extLst>
              <a:ext uri="{FF2B5EF4-FFF2-40B4-BE49-F238E27FC236}">
                <a16:creationId xmlns:a16="http://schemas.microsoft.com/office/drawing/2014/main" xmlns="" id="{C574E8E7-9DD0-4795-81A5-66ECC124E739}"/>
              </a:ext>
            </a:extLst>
          </p:cNvPr>
          <p:cNvSpPr/>
          <p:nvPr/>
        </p:nvSpPr>
        <p:spPr>
          <a:xfrm>
            <a:off x="6991280" y="2422507"/>
            <a:ext cx="1006222" cy="2151982"/>
          </a:xfrm>
          <a:prstGeom prst="rightBracket">
            <a:avLst/>
          </a:pr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it-IT" sz="1350"/>
          </a:p>
        </p:txBody>
      </p:sp>
      <p:sp>
        <p:nvSpPr>
          <p:cNvPr id="7" name="CasellaDiTesto 6">
            <a:extLst>
              <a:ext uri="{FF2B5EF4-FFF2-40B4-BE49-F238E27FC236}">
                <a16:creationId xmlns:a16="http://schemas.microsoft.com/office/drawing/2014/main" xmlns="" id="{313B8F5F-348E-4F9A-9C7A-2B6CF51B8808}"/>
              </a:ext>
            </a:extLst>
          </p:cNvPr>
          <p:cNvSpPr txBox="1"/>
          <p:nvPr/>
        </p:nvSpPr>
        <p:spPr>
          <a:xfrm>
            <a:off x="8026770" y="2979348"/>
            <a:ext cx="2234090" cy="1015531"/>
          </a:xfrm>
          <a:prstGeom prst="rect">
            <a:avLst/>
          </a:prstGeom>
          <a:noFill/>
        </p:spPr>
        <p:txBody>
          <a:bodyPr wrap="square" rtlCol="0">
            <a:spAutoFit/>
          </a:bodyPr>
          <a:lstStyle/>
          <a:p>
            <a:pPr algn="ctr"/>
            <a:r>
              <a:rPr lang="it-IT" sz="3000" dirty="0">
                <a:latin typeface="Bahnschrift SemiCondensed" panose="020B0502040204020203" pitchFamily="34" charset="0"/>
              </a:rPr>
              <a:t>ASIMMETRIA INFORMATIVA</a:t>
            </a:r>
          </a:p>
        </p:txBody>
      </p:sp>
      <p:sp>
        <p:nvSpPr>
          <p:cNvPr id="8" name="CasellaDiTesto 7">
            <a:extLst>
              <a:ext uri="{FF2B5EF4-FFF2-40B4-BE49-F238E27FC236}">
                <a16:creationId xmlns:a16="http://schemas.microsoft.com/office/drawing/2014/main" xmlns="" id="{F4F20730-F777-424C-8A88-E2CA01B9A3C3}"/>
              </a:ext>
            </a:extLst>
          </p:cNvPr>
          <p:cNvSpPr txBox="1"/>
          <p:nvPr/>
        </p:nvSpPr>
        <p:spPr>
          <a:xfrm>
            <a:off x="2079718" y="4216744"/>
            <a:ext cx="1515199" cy="738568"/>
          </a:xfrm>
          <a:prstGeom prst="rect">
            <a:avLst/>
          </a:prstGeom>
          <a:solidFill>
            <a:srgbClr val="FF0000"/>
          </a:solidFill>
        </p:spPr>
        <p:txBody>
          <a:bodyPr wrap="square" rtlCol="0">
            <a:spAutoFit/>
          </a:bodyPr>
          <a:lstStyle/>
          <a:p>
            <a:pPr algn="ctr"/>
            <a:r>
              <a:rPr lang="it-IT" sz="2100" dirty="0">
                <a:solidFill>
                  <a:schemeClr val="bg1"/>
                </a:solidFill>
                <a:latin typeface="Bahnschrift SemiCondensed" panose="020B0502040204020203" pitchFamily="34" charset="0"/>
              </a:rPr>
              <a:t>INTERESSI SECONDARI</a:t>
            </a:r>
          </a:p>
        </p:txBody>
      </p:sp>
      <p:sp>
        <p:nvSpPr>
          <p:cNvPr id="9" name="CasellaDiTesto 8">
            <a:extLst>
              <a:ext uri="{FF2B5EF4-FFF2-40B4-BE49-F238E27FC236}">
                <a16:creationId xmlns:a16="http://schemas.microsoft.com/office/drawing/2014/main" xmlns="" id="{A280EEFB-7E6E-4F72-A07C-D277FC3869CB}"/>
              </a:ext>
            </a:extLst>
          </p:cNvPr>
          <p:cNvSpPr txBox="1"/>
          <p:nvPr/>
        </p:nvSpPr>
        <p:spPr>
          <a:xfrm>
            <a:off x="2079718" y="2148553"/>
            <a:ext cx="1515199" cy="738568"/>
          </a:xfrm>
          <a:prstGeom prst="rect">
            <a:avLst/>
          </a:prstGeom>
          <a:solidFill>
            <a:srgbClr val="00B050"/>
          </a:solidFill>
        </p:spPr>
        <p:txBody>
          <a:bodyPr wrap="square" rtlCol="0">
            <a:spAutoFit/>
          </a:bodyPr>
          <a:lstStyle/>
          <a:p>
            <a:pPr algn="ctr"/>
            <a:r>
              <a:rPr lang="it-IT" sz="2100" dirty="0">
                <a:solidFill>
                  <a:schemeClr val="bg1"/>
                </a:solidFill>
                <a:latin typeface="Bahnschrift SemiCondensed" panose="020B0502040204020203" pitchFamily="34" charset="0"/>
              </a:rPr>
              <a:t>INTERESSI PRIMARI</a:t>
            </a:r>
          </a:p>
        </p:txBody>
      </p:sp>
      <p:sp>
        <p:nvSpPr>
          <p:cNvPr id="10" name="CasellaDiTesto 9">
            <a:extLst>
              <a:ext uri="{FF2B5EF4-FFF2-40B4-BE49-F238E27FC236}">
                <a16:creationId xmlns:a16="http://schemas.microsoft.com/office/drawing/2014/main" xmlns="" id="{6935CAF3-9B1F-49B4-8B14-5D32B18BC6C3}"/>
              </a:ext>
            </a:extLst>
          </p:cNvPr>
          <p:cNvSpPr txBox="1"/>
          <p:nvPr/>
        </p:nvSpPr>
        <p:spPr>
          <a:xfrm>
            <a:off x="1847288" y="443610"/>
            <a:ext cx="9367811" cy="707794"/>
          </a:xfrm>
          <a:prstGeom prst="rect">
            <a:avLst/>
          </a:prstGeom>
          <a:noFill/>
        </p:spPr>
        <p:txBody>
          <a:bodyPr wrap="square" rtlCol="0">
            <a:spAutoFit/>
          </a:bodyPr>
          <a:lstStyle/>
          <a:p>
            <a:r>
              <a:rPr lang="it-IT" sz="2000" b="1" dirty="0">
                <a:latin typeface="Arial Narrow" panose="020B0606020202030204" pitchFamily="34" charset="0"/>
              </a:rPr>
              <a:t>L’Agente omette di fornire determinate informazioni con lo scopo di promuovere un suo INTERESSE SECONDARIO, cioè, un interesse della sua «sfera relazionale privata».</a:t>
            </a:r>
          </a:p>
        </p:txBody>
      </p:sp>
      <p:pic>
        <p:nvPicPr>
          <p:cNvPr id="2" name="Immagine 1">
            <a:extLst>
              <a:ext uri="{FF2B5EF4-FFF2-40B4-BE49-F238E27FC236}">
                <a16:creationId xmlns:a16="http://schemas.microsoft.com/office/drawing/2014/main" xmlns="" id="{7DD9C6CA-D07C-4ED3-B50C-4237EF54602F}"/>
              </a:ext>
            </a:extLst>
          </p:cNvPr>
          <p:cNvPicPr>
            <a:picLocks noChangeAspect="1"/>
          </p:cNvPicPr>
          <p:nvPr/>
        </p:nvPicPr>
        <p:blipFill>
          <a:blip r:embed="rId5"/>
          <a:stretch>
            <a:fillRect/>
          </a:stretch>
        </p:blipFill>
        <p:spPr>
          <a:xfrm>
            <a:off x="4075617" y="5708185"/>
            <a:ext cx="805903" cy="1080076"/>
          </a:xfrm>
          <a:prstGeom prst="rect">
            <a:avLst/>
          </a:prstGeom>
        </p:spPr>
      </p:pic>
      <p:cxnSp>
        <p:nvCxnSpPr>
          <p:cNvPr id="12" name="Connettore diritto 11">
            <a:extLst>
              <a:ext uri="{FF2B5EF4-FFF2-40B4-BE49-F238E27FC236}">
                <a16:creationId xmlns:a16="http://schemas.microsoft.com/office/drawing/2014/main" xmlns="" id="{0D97C5AA-2144-474B-A520-05E3D01D1D3D}"/>
              </a:ext>
            </a:extLst>
          </p:cNvPr>
          <p:cNvCxnSpPr>
            <a:cxnSpLocks/>
            <a:stCxn id="5" idx="2"/>
            <a:endCxn id="2" idx="0"/>
          </p:cNvCxnSpPr>
          <p:nvPr/>
        </p:nvCxnSpPr>
        <p:spPr>
          <a:xfrm>
            <a:off x="4469250" y="4993923"/>
            <a:ext cx="9320" cy="714262"/>
          </a:xfrm>
          <a:prstGeom prst="line">
            <a:avLst/>
          </a:prstGeom>
        </p:spPr>
        <p:style>
          <a:lnRef idx="2">
            <a:schemeClr val="accent1"/>
          </a:lnRef>
          <a:fillRef idx="0">
            <a:schemeClr val="accent1"/>
          </a:fillRef>
          <a:effectRef idx="1">
            <a:schemeClr val="accent1"/>
          </a:effectRef>
          <a:fontRef idx="minor">
            <a:schemeClr val="tx1"/>
          </a:fontRef>
        </p:style>
      </p:cxnSp>
      <p:sp>
        <p:nvSpPr>
          <p:cNvPr id="20" name="Rettangolo con angoli arrotondati 19">
            <a:extLst>
              <a:ext uri="{FF2B5EF4-FFF2-40B4-BE49-F238E27FC236}">
                <a16:creationId xmlns:a16="http://schemas.microsoft.com/office/drawing/2014/main" xmlns="" id="{220FB6B1-F781-4970-BBB7-C937D0E7D7C0}"/>
              </a:ext>
            </a:extLst>
          </p:cNvPr>
          <p:cNvSpPr/>
          <p:nvPr/>
        </p:nvSpPr>
        <p:spPr>
          <a:xfrm>
            <a:off x="3912409" y="3886936"/>
            <a:ext cx="1515199" cy="2901325"/>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Rettangolo con angoli arrotondati 12">
            <a:extLst>
              <a:ext uri="{FF2B5EF4-FFF2-40B4-BE49-F238E27FC236}">
                <a16:creationId xmlns:a16="http://schemas.microsoft.com/office/drawing/2014/main" xmlns="" id="{D457A168-B16F-4E9D-977E-B56F004AE59B}"/>
              </a:ext>
            </a:extLst>
          </p:cNvPr>
          <p:cNvSpPr/>
          <p:nvPr/>
        </p:nvSpPr>
        <p:spPr>
          <a:xfrm>
            <a:off x="5049870" y="1436459"/>
            <a:ext cx="2095816" cy="3904491"/>
          </a:xfrm>
          <a:prstGeom prst="roundRect">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Fumetto: rettangolo con angoli arrotondati 10">
            <a:extLst>
              <a:ext uri="{FF2B5EF4-FFF2-40B4-BE49-F238E27FC236}">
                <a16:creationId xmlns:a16="http://schemas.microsoft.com/office/drawing/2014/main" xmlns="" id="{C3ACC599-EF9A-451D-AF72-5A952C65C651}"/>
              </a:ext>
            </a:extLst>
          </p:cNvPr>
          <p:cNvSpPr/>
          <p:nvPr/>
        </p:nvSpPr>
        <p:spPr>
          <a:xfrm>
            <a:off x="5933862" y="5772730"/>
            <a:ext cx="3180776" cy="898784"/>
          </a:xfrm>
          <a:prstGeom prst="wedgeRoundRectCallout">
            <a:avLst>
              <a:gd name="adj1" fmla="val -69867"/>
              <a:gd name="adj2" fmla="val -14009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b="1" dirty="0">
                <a:latin typeface="Arial Narrow" panose="020B0606020202030204" pitchFamily="34" charset="0"/>
              </a:rPr>
              <a:t>SOVRAPPOSIZIONE TRA SFERA PUBBLICA E SFERA PRIVATA</a:t>
            </a:r>
          </a:p>
        </p:txBody>
      </p:sp>
    </p:spTree>
    <p:extLst>
      <p:ext uri="{BB962C8B-B14F-4D97-AF65-F5344CB8AC3E}">
        <p14:creationId xmlns:p14="http://schemas.microsoft.com/office/powerpoint/2010/main" val="39600199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D0E6722C-0FD0-4D3A-B86A-1C593AB0FD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9135" y="1660509"/>
            <a:ext cx="1792146" cy="3538574"/>
          </a:xfrm>
          <a:prstGeom prst="rect">
            <a:avLst/>
          </a:prstGeom>
        </p:spPr>
      </p:pic>
      <p:pic>
        <p:nvPicPr>
          <p:cNvPr id="4" name="Immagine 3">
            <a:extLst>
              <a:ext uri="{FF2B5EF4-FFF2-40B4-BE49-F238E27FC236}">
                <a16:creationId xmlns:a16="http://schemas.microsoft.com/office/drawing/2014/main" xmlns="" id="{7B4DAAA9-4916-410D-B555-0B24E89744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2409" y="1865667"/>
            <a:ext cx="1113679" cy="1113679"/>
          </a:xfrm>
          <a:prstGeom prst="rect">
            <a:avLst/>
          </a:prstGeom>
        </p:spPr>
      </p:pic>
      <p:pic>
        <p:nvPicPr>
          <p:cNvPr id="5" name="Immagine 4">
            <a:extLst>
              <a:ext uri="{FF2B5EF4-FFF2-40B4-BE49-F238E27FC236}">
                <a16:creationId xmlns:a16="http://schemas.microsoft.com/office/drawing/2014/main" xmlns="" id="{39070E01-331F-4958-8791-7EDE6FE3D0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7260" y="4089943"/>
            <a:ext cx="903978" cy="903978"/>
          </a:xfrm>
          <a:prstGeom prst="rect">
            <a:avLst/>
          </a:prstGeom>
        </p:spPr>
      </p:pic>
      <p:sp>
        <p:nvSpPr>
          <p:cNvPr id="6" name="Parentesi quadra chiusa 5">
            <a:extLst>
              <a:ext uri="{FF2B5EF4-FFF2-40B4-BE49-F238E27FC236}">
                <a16:creationId xmlns:a16="http://schemas.microsoft.com/office/drawing/2014/main" xmlns="" id="{C574E8E7-9DD0-4795-81A5-66ECC124E739}"/>
              </a:ext>
            </a:extLst>
          </p:cNvPr>
          <p:cNvSpPr/>
          <p:nvPr/>
        </p:nvSpPr>
        <p:spPr>
          <a:xfrm>
            <a:off x="6991280" y="2422507"/>
            <a:ext cx="1006222" cy="2151982"/>
          </a:xfrm>
          <a:prstGeom prst="rightBracket">
            <a:avLst/>
          </a:pr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it-IT" sz="1350"/>
          </a:p>
        </p:txBody>
      </p:sp>
      <p:sp>
        <p:nvSpPr>
          <p:cNvPr id="7" name="CasellaDiTesto 6">
            <a:extLst>
              <a:ext uri="{FF2B5EF4-FFF2-40B4-BE49-F238E27FC236}">
                <a16:creationId xmlns:a16="http://schemas.microsoft.com/office/drawing/2014/main" xmlns="" id="{313B8F5F-348E-4F9A-9C7A-2B6CF51B8808}"/>
              </a:ext>
            </a:extLst>
          </p:cNvPr>
          <p:cNvSpPr txBox="1"/>
          <p:nvPr/>
        </p:nvSpPr>
        <p:spPr>
          <a:xfrm>
            <a:off x="8026770" y="2979348"/>
            <a:ext cx="2234090" cy="1015531"/>
          </a:xfrm>
          <a:prstGeom prst="rect">
            <a:avLst/>
          </a:prstGeom>
          <a:noFill/>
        </p:spPr>
        <p:txBody>
          <a:bodyPr wrap="square" rtlCol="0">
            <a:spAutoFit/>
          </a:bodyPr>
          <a:lstStyle/>
          <a:p>
            <a:pPr algn="ctr"/>
            <a:r>
              <a:rPr lang="it-IT" sz="3000" dirty="0">
                <a:latin typeface="Bahnschrift SemiCondensed" panose="020B0502040204020203" pitchFamily="34" charset="0"/>
              </a:rPr>
              <a:t>ASIMMETRIA INFORMATIVA</a:t>
            </a:r>
          </a:p>
        </p:txBody>
      </p:sp>
      <p:sp>
        <p:nvSpPr>
          <p:cNvPr id="8" name="CasellaDiTesto 7">
            <a:extLst>
              <a:ext uri="{FF2B5EF4-FFF2-40B4-BE49-F238E27FC236}">
                <a16:creationId xmlns:a16="http://schemas.microsoft.com/office/drawing/2014/main" xmlns="" id="{F4F20730-F777-424C-8A88-E2CA01B9A3C3}"/>
              </a:ext>
            </a:extLst>
          </p:cNvPr>
          <p:cNvSpPr txBox="1"/>
          <p:nvPr/>
        </p:nvSpPr>
        <p:spPr>
          <a:xfrm>
            <a:off x="2079718" y="4216744"/>
            <a:ext cx="1515199" cy="738568"/>
          </a:xfrm>
          <a:prstGeom prst="rect">
            <a:avLst/>
          </a:prstGeom>
          <a:solidFill>
            <a:srgbClr val="FF0000"/>
          </a:solidFill>
        </p:spPr>
        <p:txBody>
          <a:bodyPr wrap="square" rtlCol="0">
            <a:spAutoFit/>
          </a:bodyPr>
          <a:lstStyle/>
          <a:p>
            <a:pPr algn="ctr"/>
            <a:r>
              <a:rPr lang="it-IT" sz="2100" dirty="0">
                <a:solidFill>
                  <a:schemeClr val="bg1"/>
                </a:solidFill>
                <a:latin typeface="Bahnschrift SemiCondensed" panose="020B0502040204020203" pitchFamily="34" charset="0"/>
              </a:rPr>
              <a:t>INTERESSI SECONDARI</a:t>
            </a:r>
          </a:p>
        </p:txBody>
      </p:sp>
      <p:sp>
        <p:nvSpPr>
          <p:cNvPr id="9" name="CasellaDiTesto 8">
            <a:extLst>
              <a:ext uri="{FF2B5EF4-FFF2-40B4-BE49-F238E27FC236}">
                <a16:creationId xmlns:a16="http://schemas.microsoft.com/office/drawing/2014/main" xmlns="" id="{A280EEFB-7E6E-4F72-A07C-D277FC3869CB}"/>
              </a:ext>
            </a:extLst>
          </p:cNvPr>
          <p:cNvSpPr txBox="1"/>
          <p:nvPr/>
        </p:nvSpPr>
        <p:spPr>
          <a:xfrm>
            <a:off x="2079718" y="2148553"/>
            <a:ext cx="1515199" cy="738568"/>
          </a:xfrm>
          <a:prstGeom prst="rect">
            <a:avLst/>
          </a:prstGeom>
          <a:solidFill>
            <a:srgbClr val="00B050"/>
          </a:solidFill>
        </p:spPr>
        <p:txBody>
          <a:bodyPr wrap="square" rtlCol="0">
            <a:spAutoFit/>
          </a:bodyPr>
          <a:lstStyle/>
          <a:p>
            <a:pPr algn="ctr"/>
            <a:r>
              <a:rPr lang="it-IT" sz="2100" dirty="0">
                <a:solidFill>
                  <a:schemeClr val="bg1"/>
                </a:solidFill>
                <a:latin typeface="Bahnschrift SemiCondensed" panose="020B0502040204020203" pitchFamily="34" charset="0"/>
              </a:rPr>
              <a:t>INTERESSI PRIMARI</a:t>
            </a:r>
          </a:p>
        </p:txBody>
      </p:sp>
      <p:sp>
        <p:nvSpPr>
          <p:cNvPr id="2" name="Diverso da 1">
            <a:extLst>
              <a:ext uri="{FF2B5EF4-FFF2-40B4-BE49-F238E27FC236}">
                <a16:creationId xmlns:a16="http://schemas.microsoft.com/office/drawing/2014/main" xmlns="" id="{4CE3B5A2-626C-47D3-BCB3-45312247D044}"/>
              </a:ext>
            </a:extLst>
          </p:cNvPr>
          <p:cNvSpPr/>
          <p:nvPr/>
        </p:nvSpPr>
        <p:spPr>
          <a:xfrm>
            <a:off x="2136861" y="3137594"/>
            <a:ext cx="1297690" cy="805595"/>
          </a:xfrm>
          <a:prstGeom prst="mathNot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sz="1350">
              <a:solidFill>
                <a:schemeClr val="tx1"/>
              </a:solidFill>
            </a:endParaRPr>
          </a:p>
        </p:txBody>
      </p:sp>
      <p:sp>
        <p:nvSpPr>
          <p:cNvPr id="10" name="CasellaDiTesto 9">
            <a:extLst>
              <a:ext uri="{FF2B5EF4-FFF2-40B4-BE49-F238E27FC236}">
                <a16:creationId xmlns:a16="http://schemas.microsoft.com/office/drawing/2014/main" xmlns="" id="{03898111-A688-4DA0-B4DD-AE08D77A9FF8}"/>
              </a:ext>
            </a:extLst>
          </p:cNvPr>
          <p:cNvSpPr txBox="1"/>
          <p:nvPr/>
        </p:nvSpPr>
        <p:spPr>
          <a:xfrm>
            <a:off x="3352205" y="3030205"/>
            <a:ext cx="2234090" cy="1015531"/>
          </a:xfrm>
          <a:prstGeom prst="rect">
            <a:avLst/>
          </a:prstGeom>
          <a:noFill/>
        </p:spPr>
        <p:txBody>
          <a:bodyPr wrap="square" rtlCol="0">
            <a:spAutoFit/>
          </a:bodyPr>
          <a:lstStyle/>
          <a:p>
            <a:pPr algn="ctr"/>
            <a:r>
              <a:rPr lang="it-IT" sz="3000" dirty="0">
                <a:latin typeface="Bahnschrift SemiCondensed" panose="020B0502040204020203" pitchFamily="34" charset="0"/>
              </a:rPr>
              <a:t>AZZARDO MORALE</a:t>
            </a:r>
          </a:p>
        </p:txBody>
      </p:sp>
      <p:sp>
        <p:nvSpPr>
          <p:cNvPr id="11" name="CasellaDiTesto 10">
            <a:extLst>
              <a:ext uri="{FF2B5EF4-FFF2-40B4-BE49-F238E27FC236}">
                <a16:creationId xmlns:a16="http://schemas.microsoft.com/office/drawing/2014/main" xmlns="" id="{8AA9B02A-A7E0-4393-A3E5-4EE26F30BE61}"/>
              </a:ext>
            </a:extLst>
          </p:cNvPr>
          <p:cNvSpPr txBox="1"/>
          <p:nvPr/>
        </p:nvSpPr>
        <p:spPr>
          <a:xfrm>
            <a:off x="1919286" y="193287"/>
            <a:ext cx="8253372" cy="1015531"/>
          </a:xfrm>
          <a:prstGeom prst="rect">
            <a:avLst/>
          </a:prstGeom>
          <a:noFill/>
        </p:spPr>
        <p:txBody>
          <a:bodyPr wrap="square" rtlCol="0">
            <a:spAutoFit/>
          </a:bodyPr>
          <a:lstStyle/>
          <a:p>
            <a:r>
              <a:rPr lang="it-IT" sz="2000" b="1" dirty="0">
                <a:latin typeface="Arial Narrow" panose="020B0606020202030204" pitchFamily="34" charset="0"/>
              </a:rPr>
              <a:t>Questa «condizione» non viene «rivelata» al Principale e determina il prodursi di un «AZZARDO MORALE». L’Agente «sceglie» di NON RIDURRE (</a:t>
            </a:r>
            <a:r>
              <a:rPr lang="it-IT" sz="2000" b="1" i="1" dirty="0">
                <a:latin typeface="Arial Narrow" panose="020B0606020202030204" pitchFamily="34" charset="0"/>
              </a:rPr>
              <a:t>segnalazione</a:t>
            </a:r>
            <a:r>
              <a:rPr lang="it-IT" sz="2000" b="1" dirty="0">
                <a:latin typeface="Arial Narrow" panose="020B0606020202030204" pitchFamily="34" charset="0"/>
              </a:rPr>
              <a:t>) l’asimmetria informativa e di NON GESTIRE la sovrapposizione (</a:t>
            </a:r>
            <a:r>
              <a:rPr lang="it-IT" sz="2000" b="1" i="1" dirty="0">
                <a:latin typeface="Arial Narrow" panose="020B0606020202030204" pitchFamily="34" charset="0"/>
              </a:rPr>
              <a:t>astensione</a:t>
            </a:r>
            <a:r>
              <a:rPr lang="it-IT" sz="2000" b="1" dirty="0">
                <a:latin typeface="Arial Narrow" panose="020B0606020202030204" pitchFamily="34" charset="0"/>
              </a:rPr>
              <a:t>).</a:t>
            </a:r>
          </a:p>
        </p:txBody>
      </p:sp>
      <p:sp>
        <p:nvSpPr>
          <p:cNvPr id="12" name="Rettangolo con angoli arrotondati 11">
            <a:extLst>
              <a:ext uri="{FF2B5EF4-FFF2-40B4-BE49-F238E27FC236}">
                <a16:creationId xmlns:a16="http://schemas.microsoft.com/office/drawing/2014/main" xmlns="" id="{3956F5FA-D557-442A-A728-160DFABD2E84}"/>
              </a:ext>
            </a:extLst>
          </p:cNvPr>
          <p:cNvSpPr/>
          <p:nvPr/>
        </p:nvSpPr>
        <p:spPr>
          <a:xfrm>
            <a:off x="3912409" y="3933587"/>
            <a:ext cx="1515199" cy="2901325"/>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Rettangolo con angoli arrotondati 12">
            <a:extLst>
              <a:ext uri="{FF2B5EF4-FFF2-40B4-BE49-F238E27FC236}">
                <a16:creationId xmlns:a16="http://schemas.microsoft.com/office/drawing/2014/main" xmlns="" id="{65EABE80-84E5-42CD-AFF9-68D8497B8052}"/>
              </a:ext>
            </a:extLst>
          </p:cNvPr>
          <p:cNvSpPr/>
          <p:nvPr/>
        </p:nvSpPr>
        <p:spPr>
          <a:xfrm>
            <a:off x="5049870" y="1436459"/>
            <a:ext cx="2095816" cy="3904491"/>
          </a:xfrm>
          <a:prstGeom prst="roundRect">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Fumetto: rettangolo con angoli arrotondati 13">
            <a:extLst>
              <a:ext uri="{FF2B5EF4-FFF2-40B4-BE49-F238E27FC236}">
                <a16:creationId xmlns:a16="http://schemas.microsoft.com/office/drawing/2014/main" xmlns="" id="{2467ACF5-2208-4F26-BA0E-4B1645059DE1}"/>
              </a:ext>
            </a:extLst>
          </p:cNvPr>
          <p:cNvSpPr/>
          <p:nvPr/>
        </p:nvSpPr>
        <p:spPr>
          <a:xfrm>
            <a:off x="5933862" y="5772730"/>
            <a:ext cx="3180776" cy="898784"/>
          </a:xfrm>
          <a:prstGeom prst="wedgeRoundRectCallout">
            <a:avLst>
              <a:gd name="adj1" fmla="val -69867"/>
              <a:gd name="adj2" fmla="val -14009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b="1" dirty="0">
                <a:latin typeface="Arial Narrow" panose="020B0606020202030204" pitchFamily="34" charset="0"/>
              </a:rPr>
              <a:t>SOVRAPPOSIZIONE TRA SFERA PUBBLICA E SFERA PRIVATA</a:t>
            </a:r>
          </a:p>
        </p:txBody>
      </p:sp>
      <p:pic>
        <p:nvPicPr>
          <p:cNvPr id="15" name="Immagine 14">
            <a:extLst>
              <a:ext uri="{FF2B5EF4-FFF2-40B4-BE49-F238E27FC236}">
                <a16:creationId xmlns:a16="http://schemas.microsoft.com/office/drawing/2014/main" xmlns="" id="{189F3721-0A01-47E9-BAC2-08D4EA4DF3C6}"/>
              </a:ext>
            </a:extLst>
          </p:cNvPr>
          <p:cNvPicPr>
            <a:picLocks noChangeAspect="1"/>
          </p:cNvPicPr>
          <p:nvPr/>
        </p:nvPicPr>
        <p:blipFill>
          <a:blip r:embed="rId5"/>
          <a:stretch>
            <a:fillRect/>
          </a:stretch>
        </p:blipFill>
        <p:spPr>
          <a:xfrm>
            <a:off x="4075617" y="5708185"/>
            <a:ext cx="805903" cy="1080076"/>
          </a:xfrm>
          <a:prstGeom prst="rect">
            <a:avLst/>
          </a:prstGeom>
        </p:spPr>
      </p:pic>
      <p:cxnSp>
        <p:nvCxnSpPr>
          <p:cNvPr id="16" name="Connettore diritto 15">
            <a:extLst>
              <a:ext uri="{FF2B5EF4-FFF2-40B4-BE49-F238E27FC236}">
                <a16:creationId xmlns:a16="http://schemas.microsoft.com/office/drawing/2014/main" xmlns="" id="{56B6DB1D-E9B1-46A4-8462-2ABDF64C7D49}"/>
              </a:ext>
            </a:extLst>
          </p:cNvPr>
          <p:cNvCxnSpPr>
            <a:cxnSpLocks/>
            <a:endCxn id="15" idx="0"/>
          </p:cNvCxnSpPr>
          <p:nvPr/>
        </p:nvCxnSpPr>
        <p:spPr>
          <a:xfrm>
            <a:off x="4469250" y="4993923"/>
            <a:ext cx="9320" cy="71426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50290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72419A45-4480-426B-9957-313E70299A82}"/>
              </a:ext>
            </a:extLst>
          </p:cNvPr>
          <p:cNvPicPr>
            <a:picLocks noChangeAspect="1"/>
          </p:cNvPicPr>
          <p:nvPr/>
        </p:nvPicPr>
        <p:blipFill rotWithShape="1">
          <a:blip r:embed="rId2"/>
          <a:srcRect l="35823" t="9078" r="37595" b="3433"/>
          <a:stretch/>
        </p:blipFill>
        <p:spPr>
          <a:xfrm>
            <a:off x="1126654" y="1125538"/>
            <a:ext cx="3240360" cy="4464496"/>
          </a:xfrm>
          <a:prstGeom prst="rect">
            <a:avLst/>
          </a:prstGeom>
          <a:solidFill>
            <a:srgbClr val="FFFFFF">
              <a:shade val="85000"/>
            </a:srgbClr>
          </a:solidFill>
          <a:ln w="88900" cap="sq">
            <a:solidFill>
              <a:srgbClr val="FFFFFF"/>
            </a:solidFill>
            <a:miter lim="800000"/>
          </a:ln>
          <a:effectLst>
            <a:outerShdw blurRad="50800" dist="228600" dir="13500000" algn="br" rotWithShape="0">
              <a:prstClr val="black">
                <a:alpha val="40000"/>
              </a:prstClr>
            </a:outerShdw>
            <a:reflection stA="45000" endPos="26000" dir="5400000" sy="-100000" algn="bl" rotWithShape="0"/>
          </a:effectLst>
          <a:scene3d>
            <a:camera prst="orthographicFront"/>
            <a:lightRig rig="twoPt" dir="t">
              <a:rot lat="0" lon="0" rev="7200000"/>
            </a:lightRig>
          </a:scene3d>
          <a:sp3d>
            <a:bevelT w="25400" h="19050"/>
            <a:contourClr>
              <a:srgbClr val="FFFFFF"/>
            </a:contourClr>
          </a:sp3d>
        </p:spPr>
      </p:pic>
      <p:sp>
        <p:nvSpPr>
          <p:cNvPr id="3" name="CasellaDiTesto 2">
            <a:extLst>
              <a:ext uri="{FF2B5EF4-FFF2-40B4-BE49-F238E27FC236}">
                <a16:creationId xmlns:a16="http://schemas.microsoft.com/office/drawing/2014/main" xmlns="" id="{4A467723-33DE-4975-82AB-97F2F80AA5DA}"/>
              </a:ext>
            </a:extLst>
          </p:cNvPr>
          <p:cNvSpPr txBox="1"/>
          <p:nvPr/>
        </p:nvSpPr>
        <p:spPr>
          <a:xfrm>
            <a:off x="6455246" y="1588071"/>
            <a:ext cx="5040560" cy="3539430"/>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it-IT" sz="1600" b="1" dirty="0">
                <a:latin typeface="Arial Narrow" panose="020B0606020202030204" pitchFamily="34" charset="0"/>
              </a:rPr>
              <a:t>Il Codice di Comportamento definisce i </a:t>
            </a:r>
            <a:r>
              <a:rPr lang="it-IT" sz="1600" b="1" dirty="0">
                <a:solidFill>
                  <a:srgbClr val="C00000"/>
                </a:solidFill>
                <a:latin typeface="Arial Narrow" panose="020B0606020202030204" pitchFamily="34" charset="0"/>
              </a:rPr>
              <a:t>doveri minimi </a:t>
            </a:r>
            <a:r>
              <a:rPr lang="it-IT" sz="1600" b="1" dirty="0">
                <a:latin typeface="Arial Narrow" panose="020B0606020202030204" pitchFamily="34" charset="0"/>
              </a:rPr>
              <a:t>di diligenza, lealtà, imparzialità e buona condotta che sono tenuti ad osservare i </a:t>
            </a:r>
            <a:r>
              <a:rPr lang="it-IT" sz="1600" b="1" dirty="0">
                <a:solidFill>
                  <a:srgbClr val="C00000"/>
                </a:solidFill>
                <a:latin typeface="Arial Narrow" panose="020B0606020202030204" pitchFamily="34" charset="0"/>
              </a:rPr>
              <a:t>dipendenti</a:t>
            </a:r>
            <a:r>
              <a:rPr lang="it-IT" sz="1600" b="1" dirty="0">
                <a:latin typeface="Arial Narrow" panose="020B0606020202030204" pitchFamily="34" charset="0"/>
              </a:rPr>
              <a:t> dell’Azienda Ulss 3 Serenissima e </a:t>
            </a:r>
            <a:r>
              <a:rPr lang="it-IT" sz="1600" b="1" dirty="0">
                <a:solidFill>
                  <a:srgbClr val="C00000"/>
                </a:solidFill>
                <a:latin typeface="Arial Narrow" panose="020B0606020202030204" pitchFamily="34" charset="0"/>
              </a:rPr>
              <a:t>tutti coloro che operano a qualsiasi titolo </a:t>
            </a:r>
            <a:r>
              <a:rPr lang="it-IT" sz="1600" b="1" dirty="0">
                <a:latin typeface="Arial Narrow" panose="020B0606020202030204" pitchFamily="34" charset="0"/>
              </a:rPr>
              <a:t>presso di essa.</a:t>
            </a:r>
          </a:p>
          <a:p>
            <a:pPr marL="285750" indent="-285750">
              <a:buFont typeface="Arial" panose="020B0604020202020204" pitchFamily="34" charset="0"/>
              <a:buChar char="•"/>
            </a:pPr>
            <a:endParaRPr lang="it-IT" sz="1600" b="1" dirty="0">
              <a:latin typeface="Arial Narrow" panose="020B0606020202030204" pitchFamily="34" charset="0"/>
            </a:endParaRPr>
          </a:p>
          <a:p>
            <a:pPr marL="285750" indent="-285750">
              <a:buFont typeface="Arial" panose="020B0604020202020204" pitchFamily="34" charset="0"/>
              <a:buChar char="•"/>
            </a:pPr>
            <a:r>
              <a:rPr lang="it-IT" sz="1600" b="1" dirty="0">
                <a:latin typeface="Arial Narrow" panose="020B0606020202030204" pitchFamily="34" charset="0"/>
              </a:rPr>
              <a:t>Il dipendente osserva la Costituzione, servendo la Nazione con disciplina ed onore e conformando la propria condotta ai principi di </a:t>
            </a:r>
            <a:r>
              <a:rPr lang="it-IT" sz="1600" b="1" dirty="0">
                <a:solidFill>
                  <a:srgbClr val="C00000"/>
                </a:solidFill>
                <a:latin typeface="Arial Narrow" panose="020B0606020202030204" pitchFamily="34" charset="0"/>
              </a:rPr>
              <a:t>buon andamento e imparzialità</a:t>
            </a:r>
            <a:r>
              <a:rPr lang="it-IT" sz="1600" b="1" dirty="0">
                <a:latin typeface="Arial Narrow" panose="020B0606020202030204" pitchFamily="34" charset="0"/>
              </a:rPr>
              <a:t> dell’azione amministrativa.</a:t>
            </a:r>
          </a:p>
          <a:p>
            <a:pPr marL="285750" indent="-285750">
              <a:buFont typeface="Arial" panose="020B0604020202020204" pitchFamily="34" charset="0"/>
              <a:buChar char="•"/>
            </a:pPr>
            <a:endParaRPr lang="it-IT" sz="1600" b="1" dirty="0">
              <a:latin typeface="Arial Narrow" panose="020B0606020202030204" pitchFamily="34" charset="0"/>
            </a:endParaRPr>
          </a:p>
          <a:p>
            <a:pPr marL="285750" indent="-285750">
              <a:buFont typeface="Arial" panose="020B0604020202020204" pitchFamily="34" charset="0"/>
              <a:buChar char="•"/>
            </a:pPr>
            <a:r>
              <a:rPr lang="it-IT" sz="1600" b="1" dirty="0">
                <a:latin typeface="Arial Narrow" panose="020B0606020202030204" pitchFamily="34" charset="0"/>
              </a:rPr>
              <a:t>Il dipendente svolge i propri compiti nel rispetto della legge, perseguendo l’interesse pubblico senza </a:t>
            </a:r>
            <a:r>
              <a:rPr lang="it-IT" sz="1600" b="1" dirty="0">
                <a:solidFill>
                  <a:srgbClr val="C00000"/>
                </a:solidFill>
                <a:latin typeface="Arial Narrow" panose="020B0606020202030204" pitchFamily="34" charset="0"/>
              </a:rPr>
              <a:t>abusare della posizione </a:t>
            </a:r>
            <a:r>
              <a:rPr lang="it-IT" sz="1600" b="1" dirty="0">
                <a:latin typeface="Arial Narrow" panose="020B0606020202030204" pitchFamily="34" charset="0"/>
              </a:rPr>
              <a:t>o dei poteri di cui è titolare.</a:t>
            </a:r>
          </a:p>
        </p:txBody>
      </p:sp>
      <p:sp>
        <p:nvSpPr>
          <p:cNvPr id="4" name="CasellaDiTesto 3">
            <a:extLst>
              <a:ext uri="{FF2B5EF4-FFF2-40B4-BE49-F238E27FC236}">
                <a16:creationId xmlns:a16="http://schemas.microsoft.com/office/drawing/2014/main" xmlns="" id="{DEA5045D-67A4-4DD1-9341-3E8476B0142E}"/>
              </a:ext>
            </a:extLst>
          </p:cNvPr>
          <p:cNvSpPr txBox="1"/>
          <p:nvPr/>
        </p:nvSpPr>
        <p:spPr>
          <a:xfrm>
            <a:off x="4475026" y="3357786"/>
            <a:ext cx="1872208" cy="307777"/>
          </a:xfrm>
          <a:prstGeom prst="rect">
            <a:avLst/>
          </a:prstGeom>
          <a:solidFill>
            <a:srgbClr val="00B050"/>
          </a:solidFill>
        </p:spPr>
        <p:txBody>
          <a:bodyPr wrap="square" rtlCol="0">
            <a:spAutoFit/>
          </a:bodyPr>
          <a:lstStyle/>
          <a:p>
            <a:pPr algn="ctr"/>
            <a:r>
              <a:rPr lang="it-IT" sz="1400" b="1" dirty="0">
                <a:solidFill>
                  <a:schemeClr val="bg1"/>
                </a:solidFill>
                <a:latin typeface="Arial Narrow" panose="020B0606020202030204" pitchFamily="34" charset="0"/>
              </a:rPr>
              <a:t>INTERESSI PRIMARI</a:t>
            </a:r>
          </a:p>
        </p:txBody>
      </p:sp>
      <p:sp>
        <p:nvSpPr>
          <p:cNvPr id="5" name="CasellaDiTesto 4">
            <a:extLst>
              <a:ext uri="{FF2B5EF4-FFF2-40B4-BE49-F238E27FC236}">
                <a16:creationId xmlns:a16="http://schemas.microsoft.com/office/drawing/2014/main" xmlns="" id="{AABEA14A-0818-4998-AB92-BD03CEA4BBF6}"/>
              </a:ext>
            </a:extLst>
          </p:cNvPr>
          <p:cNvSpPr txBox="1"/>
          <p:nvPr/>
        </p:nvSpPr>
        <p:spPr>
          <a:xfrm>
            <a:off x="4475026" y="4581922"/>
            <a:ext cx="1872208" cy="307777"/>
          </a:xfrm>
          <a:prstGeom prst="rect">
            <a:avLst/>
          </a:prstGeom>
          <a:solidFill>
            <a:srgbClr val="FF0000"/>
          </a:solidFill>
        </p:spPr>
        <p:txBody>
          <a:bodyPr wrap="square" rtlCol="0">
            <a:spAutoFit/>
          </a:bodyPr>
          <a:lstStyle/>
          <a:p>
            <a:pPr algn="ctr"/>
            <a:r>
              <a:rPr lang="it-IT" sz="1400" b="1" dirty="0">
                <a:solidFill>
                  <a:schemeClr val="bg1"/>
                </a:solidFill>
                <a:latin typeface="Arial Narrow" panose="020B0606020202030204" pitchFamily="34" charset="0"/>
              </a:rPr>
              <a:t>INTERESSI SECONDARI</a:t>
            </a:r>
          </a:p>
        </p:txBody>
      </p:sp>
      <p:sp>
        <p:nvSpPr>
          <p:cNvPr id="6" name="CasellaDiTesto 5">
            <a:extLst>
              <a:ext uri="{FF2B5EF4-FFF2-40B4-BE49-F238E27FC236}">
                <a16:creationId xmlns:a16="http://schemas.microsoft.com/office/drawing/2014/main" xmlns="" id="{F8887DEC-8877-40FC-9F11-4F2BD370665F}"/>
              </a:ext>
            </a:extLst>
          </p:cNvPr>
          <p:cNvSpPr txBox="1"/>
          <p:nvPr/>
        </p:nvSpPr>
        <p:spPr>
          <a:xfrm>
            <a:off x="4383306" y="3044493"/>
            <a:ext cx="1620180" cy="307777"/>
          </a:xfrm>
          <a:prstGeom prst="rect">
            <a:avLst/>
          </a:prstGeom>
          <a:noFill/>
        </p:spPr>
        <p:txBody>
          <a:bodyPr wrap="square" rtlCol="0">
            <a:spAutoFit/>
          </a:bodyPr>
          <a:lstStyle/>
          <a:p>
            <a:r>
              <a:rPr lang="it-IT" sz="1400" dirty="0">
                <a:latin typeface="Segoe Print" panose="02000600000000000000" pitchFamily="2" charset="0"/>
              </a:rPr>
              <a:t>…promuove…</a:t>
            </a:r>
          </a:p>
        </p:txBody>
      </p:sp>
      <p:sp>
        <p:nvSpPr>
          <p:cNvPr id="7" name="CasellaDiTesto 6">
            <a:extLst>
              <a:ext uri="{FF2B5EF4-FFF2-40B4-BE49-F238E27FC236}">
                <a16:creationId xmlns:a16="http://schemas.microsoft.com/office/drawing/2014/main" xmlns="" id="{EE137CFC-6580-45B1-BDFA-2A44C20B951C}"/>
              </a:ext>
            </a:extLst>
          </p:cNvPr>
          <p:cNvSpPr txBox="1"/>
          <p:nvPr/>
        </p:nvSpPr>
        <p:spPr>
          <a:xfrm>
            <a:off x="4367014" y="4255835"/>
            <a:ext cx="1745638" cy="307777"/>
          </a:xfrm>
          <a:prstGeom prst="rect">
            <a:avLst/>
          </a:prstGeom>
          <a:noFill/>
        </p:spPr>
        <p:txBody>
          <a:bodyPr wrap="square" rtlCol="0">
            <a:spAutoFit/>
          </a:bodyPr>
          <a:lstStyle/>
          <a:p>
            <a:r>
              <a:rPr lang="it-IT" sz="1400" dirty="0">
                <a:latin typeface="Segoe Print" panose="02000600000000000000" pitchFamily="2" charset="0"/>
              </a:rPr>
              <a:t>…previene da…</a:t>
            </a:r>
          </a:p>
        </p:txBody>
      </p:sp>
      <p:sp>
        <p:nvSpPr>
          <p:cNvPr id="8" name="CasellaDiTesto 7">
            <a:extLst>
              <a:ext uri="{FF2B5EF4-FFF2-40B4-BE49-F238E27FC236}">
                <a16:creationId xmlns:a16="http://schemas.microsoft.com/office/drawing/2014/main" xmlns="" id="{DE74B752-B640-4CCB-A26B-7B5BAA604269}"/>
              </a:ext>
            </a:extLst>
          </p:cNvPr>
          <p:cNvSpPr txBox="1"/>
          <p:nvPr/>
        </p:nvSpPr>
        <p:spPr>
          <a:xfrm>
            <a:off x="4781060" y="3665563"/>
            <a:ext cx="1620180" cy="276999"/>
          </a:xfrm>
          <a:prstGeom prst="rect">
            <a:avLst/>
          </a:prstGeom>
          <a:noFill/>
        </p:spPr>
        <p:txBody>
          <a:bodyPr wrap="square" rtlCol="0">
            <a:spAutoFit/>
          </a:bodyPr>
          <a:lstStyle/>
          <a:p>
            <a:r>
              <a:rPr lang="it-IT" sz="1200" dirty="0">
                <a:latin typeface="Segoe Print" panose="02000600000000000000" pitchFamily="2" charset="0"/>
              </a:rPr>
              <a:t>…del Principale…</a:t>
            </a:r>
          </a:p>
        </p:txBody>
      </p:sp>
      <p:sp>
        <p:nvSpPr>
          <p:cNvPr id="9" name="CasellaDiTesto 8">
            <a:extLst>
              <a:ext uri="{FF2B5EF4-FFF2-40B4-BE49-F238E27FC236}">
                <a16:creationId xmlns:a16="http://schemas.microsoft.com/office/drawing/2014/main" xmlns="" id="{CAA4F5EC-54A6-4956-9B70-9E37C63EFEF4}"/>
              </a:ext>
            </a:extLst>
          </p:cNvPr>
          <p:cNvSpPr txBox="1"/>
          <p:nvPr/>
        </p:nvSpPr>
        <p:spPr>
          <a:xfrm>
            <a:off x="4781060" y="4889699"/>
            <a:ext cx="1674186" cy="461665"/>
          </a:xfrm>
          <a:prstGeom prst="rect">
            <a:avLst/>
          </a:prstGeom>
          <a:noFill/>
        </p:spPr>
        <p:txBody>
          <a:bodyPr wrap="square" rtlCol="0">
            <a:spAutoFit/>
          </a:bodyPr>
          <a:lstStyle/>
          <a:p>
            <a:r>
              <a:rPr lang="it-IT" sz="1200" dirty="0">
                <a:latin typeface="Segoe Print" panose="02000600000000000000" pitchFamily="2" charset="0"/>
              </a:rPr>
              <a:t>…dell’Agente e dei Destinatari.</a:t>
            </a:r>
          </a:p>
        </p:txBody>
      </p:sp>
      <p:sp>
        <p:nvSpPr>
          <p:cNvPr id="10" name="CasellaDiTesto 9">
            <a:extLst>
              <a:ext uri="{FF2B5EF4-FFF2-40B4-BE49-F238E27FC236}">
                <a16:creationId xmlns:a16="http://schemas.microsoft.com/office/drawing/2014/main" xmlns="" id="{48827A09-E378-4CDF-95DE-1FFB647513F2}"/>
              </a:ext>
            </a:extLst>
          </p:cNvPr>
          <p:cNvSpPr txBox="1"/>
          <p:nvPr/>
        </p:nvSpPr>
        <p:spPr>
          <a:xfrm>
            <a:off x="4565353" y="1638749"/>
            <a:ext cx="1620180" cy="307777"/>
          </a:xfrm>
          <a:prstGeom prst="rect">
            <a:avLst/>
          </a:prstGeom>
          <a:noFill/>
        </p:spPr>
        <p:txBody>
          <a:bodyPr wrap="square" rtlCol="0">
            <a:spAutoFit/>
          </a:bodyPr>
          <a:lstStyle/>
          <a:p>
            <a:r>
              <a:rPr lang="it-IT" sz="1400" dirty="0">
                <a:latin typeface="Segoe Print" panose="02000600000000000000" pitchFamily="2" charset="0"/>
              </a:rPr>
              <a:t>…si rivolge a…</a:t>
            </a:r>
          </a:p>
        </p:txBody>
      </p:sp>
      <p:sp>
        <p:nvSpPr>
          <p:cNvPr id="11" name="CasellaDiTesto 10">
            <a:extLst>
              <a:ext uri="{FF2B5EF4-FFF2-40B4-BE49-F238E27FC236}">
                <a16:creationId xmlns:a16="http://schemas.microsoft.com/office/drawing/2014/main" xmlns="" id="{CA70B217-6199-4A67-A0C2-2E3FABD1B167}"/>
              </a:ext>
            </a:extLst>
          </p:cNvPr>
          <p:cNvSpPr txBox="1"/>
          <p:nvPr/>
        </p:nvSpPr>
        <p:spPr>
          <a:xfrm>
            <a:off x="4475026" y="1959806"/>
            <a:ext cx="1872208" cy="307777"/>
          </a:xfrm>
          <a:prstGeom prst="rect">
            <a:avLst/>
          </a:prstGeom>
          <a:solidFill>
            <a:srgbClr val="0070C0"/>
          </a:solidFill>
        </p:spPr>
        <p:txBody>
          <a:bodyPr wrap="square" rtlCol="0">
            <a:spAutoFit/>
          </a:bodyPr>
          <a:lstStyle/>
          <a:p>
            <a:pPr algn="ctr"/>
            <a:r>
              <a:rPr lang="it-IT" sz="1400" b="1" dirty="0">
                <a:solidFill>
                  <a:schemeClr val="bg1"/>
                </a:solidFill>
                <a:latin typeface="Arial Narrow" panose="020B0606020202030204" pitchFamily="34" charset="0"/>
              </a:rPr>
              <a:t>AGENTI</a:t>
            </a:r>
          </a:p>
        </p:txBody>
      </p:sp>
      <p:sp>
        <p:nvSpPr>
          <p:cNvPr id="12" name="CasellaDiTesto 11">
            <a:extLst>
              <a:ext uri="{FF2B5EF4-FFF2-40B4-BE49-F238E27FC236}">
                <a16:creationId xmlns:a16="http://schemas.microsoft.com/office/drawing/2014/main" xmlns="" id="{60DBD93D-0A23-48D5-9883-54ED1B7BF64F}"/>
              </a:ext>
            </a:extLst>
          </p:cNvPr>
          <p:cNvSpPr txBox="1"/>
          <p:nvPr/>
        </p:nvSpPr>
        <p:spPr>
          <a:xfrm>
            <a:off x="4835066" y="2293925"/>
            <a:ext cx="1620180" cy="276999"/>
          </a:xfrm>
          <a:prstGeom prst="rect">
            <a:avLst/>
          </a:prstGeom>
          <a:noFill/>
        </p:spPr>
        <p:txBody>
          <a:bodyPr wrap="square" rtlCol="0">
            <a:spAutoFit/>
          </a:bodyPr>
          <a:lstStyle/>
          <a:p>
            <a:r>
              <a:rPr lang="it-IT" sz="1200" dirty="0">
                <a:latin typeface="Segoe Print" panose="02000600000000000000" pitchFamily="2" charset="0"/>
              </a:rPr>
              <a:t>…tutti gli agenti…</a:t>
            </a:r>
          </a:p>
        </p:txBody>
      </p:sp>
    </p:spTree>
    <p:extLst>
      <p:ext uri="{BB962C8B-B14F-4D97-AF65-F5344CB8AC3E}">
        <p14:creationId xmlns:p14="http://schemas.microsoft.com/office/powerpoint/2010/main" val="781995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D0E6722C-0FD0-4D3A-B86A-1C593AB0FD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9135" y="1431942"/>
            <a:ext cx="1792146" cy="3538574"/>
          </a:xfrm>
          <a:prstGeom prst="rect">
            <a:avLst/>
          </a:prstGeom>
        </p:spPr>
      </p:pic>
      <p:pic>
        <p:nvPicPr>
          <p:cNvPr id="4" name="Immagine 3">
            <a:extLst>
              <a:ext uri="{FF2B5EF4-FFF2-40B4-BE49-F238E27FC236}">
                <a16:creationId xmlns:a16="http://schemas.microsoft.com/office/drawing/2014/main" xmlns="" id="{7B4DAAA9-4916-410D-B555-0B24E89744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2409" y="1637099"/>
            <a:ext cx="1113679" cy="1113679"/>
          </a:xfrm>
          <a:prstGeom prst="rect">
            <a:avLst/>
          </a:prstGeom>
        </p:spPr>
      </p:pic>
      <p:pic>
        <p:nvPicPr>
          <p:cNvPr id="5" name="Immagine 4">
            <a:extLst>
              <a:ext uri="{FF2B5EF4-FFF2-40B4-BE49-F238E27FC236}">
                <a16:creationId xmlns:a16="http://schemas.microsoft.com/office/drawing/2014/main" xmlns="" id="{39070E01-331F-4958-8791-7EDE6FE3D0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7260" y="3861376"/>
            <a:ext cx="903978" cy="903978"/>
          </a:xfrm>
          <a:prstGeom prst="rect">
            <a:avLst/>
          </a:prstGeom>
        </p:spPr>
      </p:pic>
      <p:sp>
        <p:nvSpPr>
          <p:cNvPr id="6" name="Parentesi quadra chiusa 5">
            <a:extLst>
              <a:ext uri="{FF2B5EF4-FFF2-40B4-BE49-F238E27FC236}">
                <a16:creationId xmlns:a16="http://schemas.microsoft.com/office/drawing/2014/main" xmlns="" id="{C574E8E7-9DD0-4795-81A5-66ECC124E739}"/>
              </a:ext>
            </a:extLst>
          </p:cNvPr>
          <p:cNvSpPr/>
          <p:nvPr/>
        </p:nvSpPr>
        <p:spPr>
          <a:xfrm>
            <a:off x="6991280" y="2193940"/>
            <a:ext cx="1006222" cy="2151982"/>
          </a:xfrm>
          <a:prstGeom prst="rightBracket">
            <a:avLst/>
          </a:pr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it-IT" sz="1350"/>
          </a:p>
        </p:txBody>
      </p:sp>
      <p:sp>
        <p:nvSpPr>
          <p:cNvPr id="7" name="CasellaDiTesto 6">
            <a:extLst>
              <a:ext uri="{FF2B5EF4-FFF2-40B4-BE49-F238E27FC236}">
                <a16:creationId xmlns:a16="http://schemas.microsoft.com/office/drawing/2014/main" xmlns="" id="{313B8F5F-348E-4F9A-9C7A-2B6CF51B8808}"/>
              </a:ext>
            </a:extLst>
          </p:cNvPr>
          <p:cNvSpPr txBox="1"/>
          <p:nvPr/>
        </p:nvSpPr>
        <p:spPr>
          <a:xfrm>
            <a:off x="8026770" y="2750781"/>
            <a:ext cx="2234090" cy="1015531"/>
          </a:xfrm>
          <a:prstGeom prst="rect">
            <a:avLst/>
          </a:prstGeom>
          <a:noFill/>
        </p:spPr>
        <p:txBody>
          <a:bodyPr wrap="square" rtlCol="0">
            <a:spAutoFit/>
          </a:bodyPr>
          <a:lstStyle/>
          <a:p>
            <a:pPr algn="ctr"/>
            <a:r>
              <a:rPr lang="it-IT" sz="3000" dirty="0">
                <a:latin typeface="Bahnschrift SemiCondensed" panose="020B0502040204020203" pitchFamily="34" charset="0"/>
              </a:rPr>
              <a:t>ASIMMETRIA INFORMATIVA</a:t>
            </a:r>
          </a:p>
        </p:txBody>
      </p:sp>
      <p:sp>
        <p:nvSpPr>
          <p:cNvPr id="8" name="CasellaDiTesto 7">
            <a:extLst>
              <a:ext uri="{FF2B5EF4-FFF2-40B4-BE49-F238E27FC236}">
                <a16:creationId xmlns:a16="http://schemas.microsoft.com/office/drawing/2014/main" xmlns="" id="{F4F20730-F777-424C-8A88-E2CA01B9A3C3}"/>
              </a:ext>
            </a:extLst>
          </p:cNvPr>
          <p:cNvSpPr txBox="1"/>
          <p:nvPr/>
        </p:nvSpPr>
        <p:spPr>
          <a:xfrm>
            <a:off x="2079718" y="3988177"/>
            <a:ext cx="1515199" cy="738568"/>
          </a:xfrm>
          <a:prstGeom prst="rect">
            <a:avLst/>
          </a:prstGeom>
          <a:solidFill>
            <a:srgbClr val="FF0000"/>
          </a:solidFill>
        </p:spPr>
        <p:txBody>
          <a:bodyPr wrap="square" rtlCol="0">
            <a:spAutoFit/>
          </a:bodyPr>
          <a:lstStyle/>
          <a:p>
            <a:pPr algn="ctr"/>
            <a:r>
              <a:rPr lang="it-IT" sz="2100" dirty="0">
                <a:solidFill>
                  <a:schemeClr val="bg1"/>
                </a:solidFill>
                <a:latin typeface="Bahnschrift SemiCondensed" panose="020B0502040204020203" pitchFamily="34" charset="0"/>
              </a:rPr>
              <a:t>INTERESSI SECONDARI</a:t>
            </a:r>
          </a:p>
        </p:txBody>
      </p:sp>
      <p:sp>
        <p:nvSpPr>
          <p:cNvPr id="9" name="CasellaDiTesto 8">
            <a:extLst>
              <a:ext uri="{FF2B5EF4-FFF2-40B4-BE49-F238E27FC236}">
                <a16:creationId xmlns:a16="http://schemas.microsoft.com/office/drawing/2014/main" xmlns="" id="{A280EEFB-7E6E-4F72-A07C-D277FC3869CB}"/>
              </a:ext>
            </a:extLst>
          </p:cNvPr>
          <p:cNvSpPr txBox="1"/>
          <p:nvPr/>
        </p:nvSpPr>
        <p:spPr>
          <a:xfrm>
            <a:off x="2079718" y="1919986"/>
            <a:ext cx="1515199" cy="738568"/>
          </a:xfrm>
          <a:prstGeom prst="rect">
            <a:avLst/>
          </a:prstGeom>
          <a:solidFill>
            <a:srgbClr val="00B050"/>
          </a:solidFill>
        </p:spPr>
        <p:txBody>
          <a:bodyPr wrap="square" rtlCol="0">
            <a:spAutoFit/>
          </a:bodyPr>
          <a:lstStyle/>
          <a:p>
            <a:pPr algn="ctr"/>
            <a:r>
              <a:rPr lang="it-IT" sz="2100" dirty="0">
                <a:solidFill>
                  <a:schemeClr val="bg1"/>
                </a:solidFill>
                <a:latin typeface="Bahnschrift SemiCondensed" panose="020B0502040204020203" pitchFamily="34" charset="0"/>
              </a:rPr>
              <a:t>INTERESSI PRIMARI</a:t>
            </a:r>
          </a:p>
        </p:txBody>
      </p:sp>
      <p:sp>
        <p:nvSpPr>
          <p:cNvPr id="12" name="Ovale 11">
            <a:extLst>
              <a:ext uri="{FF2B5EF4-FFF2-40B4-BE49-F238E27FC236}">
                <a16:creationId xmlns:a16="http://schemas.microsoft.com/office/drawing/2014/main" xmlns="" id="{661755A7-417E-4446-9DA6-1B206EAAA488}"/>
              </a:ext>
            </a:extLst>
          </p:cNvPr>
          <p:cNvSpPr/>
          <p:nvPr/>
        </p:nvSpPr>
        <p:spPr>
          <a:xfrm>
            <a:off x="1929555" y="1637102"/>
            <a:ext cx="1809810" cy="3333413"/>
          </a:xfrm>
          <a:prstGeom prst="ellipse">
            <a:avLst/>
          </a:prstGeom>
          <a:noFill/>
          <a:ln w="76200">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sz="1350"/>
          </a:p>
        </p:txBody>
      </p:sp>
      <p:sp>
        <p:nvSpPr>
          <p:cNvPr id="13" name="CasellaDiTesto 12">
            <a:extLst>
              <a:ext uri="{FF2B5EF4-FFF2-40B4-BE49-F238E27FC236}">
                <a16:creationId xmlns:a16="http://schemas.microsoft.com/office/drawing/2014/main" xmlns="" id="{85894BF0-9D14-4CCB-A743-7C85AE500897}"/>
              </a:ext>
            </a:extLst>
          </p:cNvPr>
          <p:cNvSpPr txBox="1"/>
          <p:nvPr/>
        </p:nvSpPr>
        <p:spPr>
          <a:xfrm>
            <a:off x="1678322" y="4970512"/>
            <a:ext cx="2234090" cy="738568"/>
          </a:xfrm>
          <a:prstGeom prst="rect">
            <a:avLst/>
          </a:prstGeom>
          <a:noFill/>
        </p:spPr>
        <p:txBody>
          <a:bodyPr wrap="square" rtlCol="0">
            <a:spAutoFit/>
          </a:bodyPr>
          <a:lstStyle/>
          <a:p>
            <a:pPr algn="ctr"/>
            <a:r>
              <a:rPr lang="it-IT" sz="2100" dirty="0">
                <a:latin typeface="Bahnschrift SemiCondensed" panose="020B0502040204020203" pitchFamily="34" charset="0"/>
              </a:rPr>
              <a:t>CONFLITTO DI INTERESSI</a:t>
            </a:r>
          </a:p>
        </p:txBody>
      </p:sp>
      <p:sp>
        <p:nvSpPr>
          <p:cNvPr id="15" name="CasellaDiTesto 14">
            <a:extLst>
              <a:ext uri="{FF2B5EF4-FFF2-40B4-BE49-F238E27FC236}">
                <a16:creationId xmlns:a16="http://schemas.microsoft.com/office/drawing/2014/main" xmlns="" id="{6D95206B-75D4-42F8-8254-7E9AE57F511A}"/>
              </a:ext>
            </a:extLst>
          </p:cNvPr>
          <p:cNvSpPr txBox="1"/>
          <p:nvPr/>
        </p:nvSpPr>
        <p:spPr>
          <a:xfrm>
            <a:off x="1847288" y="302996"/>
            <a:ext cx="8253372" cy="707794"/>
          </a:xfrm>
          <a:prstGeom prst="rect">
            <a:avLst/>
          </a:prstGeom>
          <a:noFill/>
        </p:spPr>
        <p:txBody>
          <a:bodyPr wrap="square" rtlCol="0">
            <a:spAutoFit/>
          </a:bodyPr>
          <a:lstStyle/>
          <a:p>
            <a:r>
              <a:rPr lang="it-IT" sz="2000" b="1" dirty="0">
                <a:latin typeface="Arial Narrow" panose="020B0606020202030204" pitchFamily="34" charset="0"/>
              </a:rPr>
              <a:t>Il «CONFLITTO DI INTERESSI» è la CONDIZIONE (situazione, circostanza) che è IDONEA a generare una INTERFERENZA</a:t>
            </a:r>
          </a:p>
        </p:txBody>
      </p:sp>
    </p:spTree>
    <p:extLst>
      <p:ext uri="{BB962C8B-B14F-4D97-AF65-F5344CB8AC3E}">
        <p14:creationId xmlns:p14="http://schemas.microsoft.com/office/powerpoint/2010/main" val="24465258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D0E6722C-0FD0-4D3A-B86A-1C593AB0FD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9142" y="2133650"/>
            <a:ext cx="1792146" cy="3538574"/>
          </a:xfrm>
          <a:prstGeom prst="rect">
            <a:avLst/>
          </a:prstGeom>
        </p:spPr>
      </p:pic>
      <p:pic>
        <p:nvPicPr>
          <p:cNvPr id="4" name="Immagine 3">
            <a:extLst>
              <a:ext uri="{FF2B5EF4-FFF2-40B4-BE49-F238E27FC236}">
                <a16:creationId xmlns:a16="http://schemas.microsoft.com/office/drawing/2014/main" xmlns="" id="{7B4DAAA9-4916-410D-B555-0B24E89744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2416" y="2338807"/>
            <a:ext cx="1113679" cy="1113679"/>
          </a:xfrm>
          <a:prstGeom prst="rect">
            <a:avLst/>
          </a:prstGeom>
        </p:spPr>
      </p:pic>
      <p:pic>
        <p:nvPicPr>
          <p:cNvPr id="5" name="Immagine 4">
            <a:extLst>
              <a:ext uri="{FF2B5EF4-FFF2-40B4-BE49-F238E27FC236}">
                <a16:creationId xmlns:a16="http://schemas.microsoft.com/office/drawing/2014/main" xmlns="" id="{39070E01-331F-4958-8791-7EDE6FE3D0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7267" y="4563084"/>
            <a:ext cx="903978" cy="903978"/>
          </a:xfrm>
          <a:prstGeom prst="rect">
            <a:avLst/>
          </a:prstGeom>
        </p:spPr>
      </p:pic>
      <p:sp>
        <p:nvSpPr>
          <p:cNvPr id="6" name="Parentesi quadra chiusa 5">
            <a:extLst>
              <a:ext uri="{FF2B5EF4-FFF2-40B4-BE49-F238E27FC236}">
                <a16:creationId xmlns:a16="http://schemas.microsoft.com/office/drawing/2014/main" xmlns="" id="{C574E8E7-9DD0-4795-81A5-66ECC124E739}"/>
              </a:ext>
            </a:extLst>
          </p:cNvPr>
          <p:cNvSpPr/>
          <p:nvPr/>
        </p:nvSpPr>
        <p:spPr>
          <a:xfrm>
            <a:off x="7311287" y="2895648"/>
            <a:ext cx="1006222" cy="2151982"/>
          </a:xfrm>
          <a:prstGeom prst="rightBracket">
            <a:avLst/>
          </a:pr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it-IT" sz="1350"/>
          </a:p>
        </p:txBody>
      </p:sp>
      <p:sp>
        <p:nvSpPr>
          <p:cNvPr id="7" name="CasellaDiTesto 6">
            <a:extLst>
              <a:ext uri="{FF2B5EF4-FFF2-40B4-BE49-F238E27FC236}">
                <a16:creationId xmlns:a16="http://schemas.microsoft.com/office/drawing/2014/main" xmlns="" id="{313B8F5F-348E-4F9A-9C7A-2B6CF51B8808}"/>
              </a:ext>
            </a:extLst>
          </p:cNvPr>
          <p:cNvSpPr txBox="1"/>
          <p:nvPr/>
        </p:nvSpPr>
        <p:spPr>
          <a:xfrm>
            <a:off x="8346777" y="3452489"/>
            <a:ext cx="2234090" cy="1015531"/>
          </a:xfrm>
          <a:prstGeom prst="rect">
            <a:avLst/>
          </a:prstGeom>
          <a:noFill/>
        </p:spPr>
        <p:txBody>
          <a:bodyPr wrap="square" rtlCol="0">
            <a:spAutoFit/>
          </a:bodyPr>
          <a:lstStyle/>
          <a:p>
            <a:pPr algn="ctr"/>
            <a:r>
              <a:rPr lang="it-IT" sz="3000" dirty="0">
                <a:latin typeface="Bahnschrift SemiCondensed" panose="020B0502040204020203" pitchFamily="34" charset="0"/>
              </a:rPr>
              <a:t>ASIMMETRIA INFORMATIVA</a:t>
            </a:r>
          </a:p>
        </p:txBody>
      </p:sp>
      <p:sp>
        <p:nvSpPr>
          <p:cNvPr id="8" name="CasellaDiTesto 7">
            <a:extLst>
              <a:ext uri="{FF2B5EF4-FFF2-40B4-BE49-F238E27FC236}">
                <a16:creationId xmlns:a16="http://schemas.microsoft.com/office/drawing/2014/main" xmlns="" id="{F4F20730-F777-424C-8A88-E2CA01B9A3C3}"/>
              </a:ext>
            </a:extLst>
          </p:cNvPr>
          <p:cNvSpPr txBox="1"/>
          <p:nvPr/>
        </p:nvSpPr>
        <p:spPr>
          <a:xfrm>
            <a:off x="2399725" y="4689885"/>
            <a:ext cx="1515199" cy="738568"/>
          </a:xfrm>
          <a:prstGeom prst="rect">
            <a:avLst/>
          </a:prstGeom>
          <a:solidFill>
            <a:srgbClr val="FF0000"/>
          </a:solidFill>
        </p:spPr>
        <p:txBody>
          <a:bodyPr wrap="square" rtlCol="0">
            <a:spAutoFit/>
          </a:bodyPr>
          <a:lstStyle/>
          <a:p>
            <a:pPr algn="ctr"/>
            <a:r>
              <a:rPr lang="it-IT" sz="2100" dirty="0">
                <a:solidFill>
                  <a:schemeClr val="bg1"/>
                </a:solidFill>
                <a:latin typeface="Bahnschrift SemiCondensed" panose="020B0502040204020203" pitchFamily="34" charset="0"/>
              </a:rPr>
              <a:t>INTERESSI SECONDARI</a:t>
            </a:r>
          </a:p>
        </p:txBody>
      </p:sp>
      <p:sp>
        <p:nvSpPr>
          <p:cNvPr id="9" name="CasellaDiTesto 8">
            <a:extLst>
              <a:ext uri="{FF2B5EF4-FFF2-40B4-BE49-F238E27FC236}">
                <a16:creationId xmlns:a16="http://schemas.microsoft.com/office/drawing/2014/main" xmlns="" id="{A280EEFB-7E6E-4F72-A07C-D277FC3869CB}"/>
              </a:ext>
            </a:extLst>
          </p:cNvPr>
          <p:cNvSpPr txBox="1"/>
          <p:nvPr/>
        </p:nvSpPr>
        <p:spPr>
          <a:xfrm>
            <a:off x="2399725" y="2621694"/>
            <a:ext cx="1515199" cy="738568"/>
          </a:xfrm>
          <a:prstGeom prst="rect">
            <a:avLst/>
          </a:prstGeom>
          <a:solidFill>
            <a:srgbClr val="00B050"/>
          </a:solidFill>
        </p:spPr>
        <p:txBody>
          <a:bodyPr wrap="square" rtlCol="0">
            <a:spAutoFit/>
          </a:bodyPr>
          <a:lstStyle/>
          <a:p>
            <a:pPr algn="ctr"/>
            <a:r>
              <a:rPr lang="it-IT" sz="2100" dirty="0">
                <a:solidFill>
                  <a:schemeClr val="bg1"/>
                </a:solidFill>
                <a:latin typeface="Bahnschrift SemiCondensed" panose="020B0502040204020203" pitchFamily="34" charset="0"/>
              </a:rPr>
              <a:t>INTERESSI PRIMARI</a:t>
            </a:r>
          </a:p>
        </p:txBody>
      </p:sp>
      <p:sp>
        <p:nvSpPr>
          <p:cNvPr id="12" name="Ovale 11">
            <a:extLst>
              <a:ext uri="{FF2B5EF4-FFF2-40B4-BE49-F238E27FC236}">
                <a16:creationId xmlns:a16="http://schemas.microsoft.com/office/drawing/2014/main" xmlns="" id="{661755A7-417E-4446-9DA6-1B206EAAA488}"/>
              </a:ext>
            </a:extLst>
          </p:cNvPr>
          <p:cNvSpPr/>
          <p:nvPr/>
        </p:nvSpPr>
        <p:spPr>
          <a:xfrm>
            <a:off x="2249562" y="2338810"/>
            <a:ext cx="1809810" cy="3333413"/>
          </a:xfrm>
          <a:prstGeom prst="ellipse">
            <a:avLst/>
          </a:prstGeom>
          <a:noFill/>
          <a:ln w="76200">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sz="1350"/>
          </a:p>
        </p:txBody>
      </p:sp>
      <p:sp>
        <p:nvSpPr>
          <p:cNvPr id="13" name="CasellaDiTesto 12">
            <a:extLst>
              <a:ext uri="{FF2B5EF4-FFF2-40B4-BE49-F238E27FC236}">
                <a16:creationId xmlns:a16="http://schemas.microsoft.com/office/drawing/2014/main" xmlns="" id="{85894BF0-9D14-4CCB-A743-7C85AE500897}"/>
              </a:ext>
            </a:extLst>
          </p:cNvPr>
          <p:cNvSpPr txBox="1"/>
          <p:nvPr/>
        </p:nvSpPr>
        <p:spPr>
          <a:xfrm>
            <a:off x="1998329" y="5672220"/>
            <a:ext cx="2234090" cy="738568"/>
          </a:xfrm>
          <a:prstGeom prst="rect">
            <a:avLst/>
          </a:prstGeom>
          <a:noFill/>
        </p:spPr>
        <p:txBody>
          <a:bodyPr wrap="square" rtlCol="0">
            <a:spAutoFit/>
          </a:bodyPr>
          <a:lstStyle/>
          <a:p>
            <a:pPr algn="ctr"/>
            <a:r>
              <a:rPr lang="it-IT" sz="2100" dirty="0">
                <a:latin typeface="Bahnschrift SemiCondensed" panose="020B0502040204020203" pitchFamily="34" charset="0"/>
              </a:rPr>
              <a:t>CONFLITTO DI INTERESSI</a:t>
            </a:r>
          </a:p>
        </p:txBody>
      </p:sp>
      <p:sp>
        <p:nvSpPr>
          <p:cNvPr id="14" name="CasellaDiTesto 13">
            <a:extLst>
              <a:ext uri="{FF2B5EF4-FFF2-40B4-BE49-F238E27FC236}">
                <a16:creationId xmlns:a16="http://schemas.microsoft.com/office/drawing/2014/main" xmlns="" id="{D88D4B10-63C9-4CB2-83CE-BB751BE5E3A6}"/>
              </a:ext>
            </a:extLst>
          </p:cNvPr>
          <p:cNvSpPr txBox="1"/>
          <p:nvPr/>
        </p:nvSpPr>
        <p:spPr>
          <a:xfrm>
            <a:off x="1998328" y="3637897"/>
            <a:ext cx="2234090" cy="738568"/>
          </a:xfrm>
          <a:prstGeom prst="rect">
            <a:avLst/>
          </a:prstGeom>
          <a:noFill/>
        </p:spPr>
        <p:txBody>
          <a:bodyPr wrap="square" rtlCol="0">
            <a:spAutoFit/>
          </a:bodyPr>
          <a:lstStyle/>
          <a:p>
            <a:pPr algn="ctr"/>
            <a:r>
              <a:rPr lang="it-IT" sz="2100" dirty="0">
                <a:latin typeface="Bahnschrift SemiCondensed" panose="020B0502040204020203" pitchFamily="34" charset="0"/>
              </a:rPr>
              <a:t>INTERFERENZA POTENZIALE</a:t>
            </a:r>
          </a:p>
        </p:txBody>
      </p:sp>
      <p:sp>
        <p:nvSpPr>
          <p:cNvPr id="15" name="CasellaDiTesto 14">
            <a:extLst>
              <a:ext uri="{FF2B5EF4-FFF2-40B4-BE49-F238E27FC236}">
                <a16:creationId xmlns:a16="http://schemas.microsoft.com/office/drawing/2014/main" xmlns="" id="{6D95206B-75D4-42F8-8254-7E9AE57F511A}"/>
              </a:ext>
            </a:extLst>
          </p:cNvPr>
          <p:cNvSpPr txBox="1"/>
          <p:nvPr/>
        </p:nvSpPr>
        <p:spPr>
          <a:xfrm>
            <a:off x="622598" y="125441"/>
            <a:ext cx="9706452" cy="1323439"/>
          </a:xfrm>
          <a:prstGeom prst="rect">
            <a:avLst/>
          </a:prstGeom>
          <a:noFill/>
        </p:spPr>
        <p:txBody>
          <a:bodyPr wrap="square" rtlCol="0">
            <a:spAutoFit/>
          </a:bodyPr>
          <a:lstStyle/>
          <a:p>
            <a:r>
              <a:rPr lang="it-IT" sz="2000" b="1" dirty="0">
                <a:latin typeface="Arial Narrow" panose="020B0606020202030204" pitchFamily="34" charset="0"/>
              </a:rPr>
              <a:t>Il conflitto di interessi può essere fatto emergere fintantoché rimane in una condizione di «POTENZIALITA’», cioè, finché l’interferenza non si è generata.</a:t>
            </a:r>
          </a:p>
          <a:p>
            <a:r>
              <a:rPr lang="it-IT" sz="2000" b="1" dirty="0">
                <a:latin typeface="Arial Narrow" panose="020B0606020202030204" pitchFamily="34" charset="0"/>
              </a:rPr>
              <a:t>Per gestire un conflitto di interessi, di norma, è necessario (e sufficiente) «SEGNALARE» la propria condizione e «ASTENERSI», al fine di rimuovere tale condizione.</a:t>
            </a:r>
          </a:p>
        </p:txBody>
      </p:sp>
    </p:spTree>
    <p:extLst>
      <p:ext uri="{BB962C8B-B14F-4D97-AF65-F5344CB8AC3E}">
        <p14:creationId xmlns:p14="http://schemas.microsoft.com/office/powerpoint/2010/main" val="34703520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D0E6722C-0FD0-4D3A-B86A-1C593AB0FD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9135" y="1660509"/>
            <a:ext cx="1792146" cy="3538574"/>
          </a:xfrm>
          <a:prstGeom prst="rect">
            <a:avLst/>
          </a:prstGeom>
        </p:spPr>
      </p:pic>
      <p:pic>
        <p:nvPicPr>
          <p:cNvPr id="4" name="Immagine 3">
            <a:extLst>
              <a:ext uri="{FF2B5EF4-FFF2-40B4-BE49-F238E27FC236}">
                <a16:creationId xmlns:a16="http://schemas.microsoft.com/office/drawing/2014/main" xmlns="" id="{7B4DAAA9-4916-410D-B555-0B24E89744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2409" y="1865667"/>
            <a:ext cx="1113679" cy="1113679"/>
          </a:xfrm>
          <a:prstGeom prst="rect">
            <a:avLst/>
          </a:prstGeom>
        </p:spPr>
      </p:pic>
      <p:pic>
        <p:nvPicPr>
          <p:cNvPr id="5" name="Immagine 4">
            <a:extLst>
              <a:ext uri="{FF2B5EF4-FFF2-40B4-BE49-F238E27FC236}">
                <a16:creationId xmlns:a16="http://schemas.microsoft.com/office/drawing/2014/main" xmlns="" id="{39070E01-331F-4958-8791-7EDE6FE3D0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7260" y="4089943"/>
            <a:ext cx="903978" cy="903978"/>
          </a:xfrm>
          <a:prstGeom prst="rect">
            <a:avLst/>
          </a:prstGeom>
        </p:spPr>
      </p:pic>
      <p:sp>
        <p:nvSpPr>
          <p:cNvPr id="6" name="Parentesi quadra chiusa 5">
            <a:extLst>
              <a:ext uri="{FF2B5EF4-FFF2-40B4-BE49-F238E27FC236}">
                <a16:creationId xmlns:a16="http://schemas.microsoft.com/office/drawing/2014/main" xmlns="" id="{C574E8E7-9DD0-4795-81A5-66ECC124E739}"/>
              </a:ext>
            </a:extLst>
          </p:cNvPr>
          <p:cNvSpPr/>
          <p:nvPr/>
        </p:nvSpPr>
        <p:spPr>
          <a:xfrm>
            <a:off x="6991280" y="2422507"/>
            <a:ext cx="1006222" cy="2151982"/>
          </a:xfrm>
          <a:prstGeom prst="rightBracket">
            <a:avLst/>
          </a:pr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it-IT" sz="1350"/>
          </a:p>
        </p:txBody>
      </p:sp>
      <p:sp>
        <p:nvSpPr>
          <p:cNvPr id="7" name="CasellaDiTesto 6">
            <a:extLst>
              <a:ext uri="{FF2B5EF4-FFF2-40B4-BE49-F238E27FC236}">
                <a16:creationId xmlns:a16="http://schemas.microsoft.com/office/drawing/2014/main" xmlns="" id="{313B8F5F-348E-4F9A-9C7A-2B6CF51B8808}"/>
              </a:ext>
            </a:extLst>
          </p:cNvPr>
          <p:cNvSpPr txBox="1"/>
          <p:nvPr/>
        </p:nvSpPr>
        <p:spPr>
          <a:xfrm>
            <a:off x="8026770" y="2979348"/>
            <a:ext cx="2234090" cy="1015531"/>
          </a:xfrm>
          <a:prstGeom prst="rect">
            <a:avLst/>
          </a:prstGeom>
          <a:noFill/>
        </p:spPr>
        <p:txBody>
          <a:bodyPr wrap="square" rtlCol="0">
            <a:spAutoFit/>
          </a:bodyPr>
          <a:lstStyle/>
          <a:p>
            <a:pPr algn="ctr"/>
            <a:r>
              <a:rPr lang="it-IT" sz="3000" dirty="0">
                <a:latin typeface="Bahnschrift SemiCondensed" panose="020B0502040204020203" pitchFamily="34" charset="0"/>
              </a:rPr>
              <a:t>ASIMMETRIA INFORMATIVA</a:t>
            </a:r>
          </a:p>
        </p:txBody>
      </p:sp>
      <p:sp>
        <p:nvSpPr>
          <p:cNvPr id="8" name="CasellaDiTesto 7">
            <a:extLst>
              <a:ext uri="{FF2B5EF4-FFF2-40B4-BE49-F238E27FC236}">
                <a16:creationId xmlns:a16="http://schemas.microsoft.com/office/drawing/2014/main" xmlns="" id="{F4F20730-F777-424C-8A88-E2CA01B9A3C3}"/>
              </a:ext>
            </a:extLst>
          </p:cNvPr>
          <p:cNvSpPr txBox="1"/>
          <p:nvPr/>
        </p:nvSpPr>
        <p:spPr>
          <a:xfrm>
            <a:off x="2079718" y="4216744"/>
            <a:ext cx="1515199" cy="738568"/>
          </a:xfrm>
          <a:prstGeom prst="rect">
            <a:avLst/>
          </a:prstGeom>
          <a:solidFill>
            <a:srgbClr val="FF0000"/>
          </a:solidFill>
        </p:spPr>
        <p:txBody>
          <a:bodyPr wrap="square" rtlCol="0">
            <a:spAutoFit/>
          </a:bodyPr>
          <a:lstStyle/>
          <a:p>
            <a:pPr algn="ctr"/>
            <a:r>
              <a:rPr lang="it-IT" sz="2100" dirty="0">
                <a:solidFill>
                  <a:schemeClr val="bg1"/>
                </a:solidFill>
                <a:latin typeface="Bahnschrift SemiCondensed" panose="020B0502040204020203" pitchFamily="34" charset="0"/>
              </a:rPr>
              <a:t>INTERESSI SECONDARI</a:t>
            </a:r>
          </a:p>
        </p:txBody>
      </p:sp>
      <p:sp>
        <p:nvSpPr>
          <p:cNvPr id="9" name="CasellaDiTesto 8">
            <a:extLst>
              <a:ext uri="{FF2B5EF4-FFF2-40B4-BE49-F238E27FC236}">
                <a16:creationId xmlns:a16="http://schemas.microsoft.com/office/drawing/2014/main" xmlns="" id="{A280EEFB-7E6E-4F72-A07C-D277FC3869CB}"/>
              </a:ext>
            </a:extLst>
          </p:cNvPr>
          <p:cNvSpPr txBox="1"/>
          <p:nvPr/>
        </p:nvSpPr>
        <p:spPr>
          <a:xfrm>
            <a:off x="2079718" y="2148553"/>
            <a:ext cx="1515199" cy="738568"/>
          </a:xfrm>
          <a:prstGeom prst="rect">
            <a:avLst/>
          </a:prstGeom>
          <a:solidFill>
            <a:srgbClr val="00B050"/>
          </a:solidFill>
        </p:spPr>
        <p:txBody>
          <a:bodyPr wrap="square" rtlCol="0">
            <a:spAutoFit/>
          </a:bodyPr>
          <a:lstStyle/>
          <a:p>
            <a:pPr algn="ctr"/>
            <a:r>
              <a:rPr lang="it-IT" sz="2100" dirty="0">
                <a:solidFill>
                  <a:schemeClr val="bg1"/>
                </a:solidFill>
                <a:latin typeface="Bahnschrift SemiCondensed" panose="020B0502040204020203" pitchFamily="34" charset="0"/>
              </a:rPr>
              <a:t>INTERESSI PRIMARI</a:t>
            </a:r>
          </a:p>
        </p:txBody>
      </p:sp>
      <p:sp>
        <p:nvSpPr>
          <p:cNvPr id="2" name="Diverso da 1">
            <a:extLst>
              <a:ext uri="{FF2B5EF4-FFF2-40B4-BE49-F238E27FC236}">
                <a16:creationId xmlns:a16="http://schemas.microsoft.com/office/drawing/2014/main" xmlns="" id="{4CE3B5A2-626C-47D3-BCB3-45312247D044}"/>
              </a:ext>
            </a:extLst>
          </p:cNvPr>
          <p:cNvSpPr/>
          <p:nvPr/>
        </p:nvSpPr>
        <p:spPr>
          <a:xfrm>
            <a:off x="2136861" y="3137594"/>
            <a:ext cx="1297690" cy="805595"/>
          </a:xfrm>
          <a:prstGeom prst="mathNot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sz="1350">
              <a:solidFill>
                <a:schemeClr val="tx1"/>
              </a:solidFill>
            </a:endParaRPr>
          </a:p>
        </p:txBody>
      </p:sp>
      <p:sp>
        <p:nvSpPr>
          <p:cNvPr id="10" name="CasellaDiTesto 9">
            <a:extLst>
              <a:ext uri="{FF2B5EF4-FFF2-40B4-BE49-F238E27FC236}">
                <a16:creationId xmlns:a16="http://schemas.microsoft.com/office/drawing/2014/main" xmlns="" id="{03898111-A688-4DA0-B4DD-AE08D77A9FF8}"/>
              </a:ext>
            </a:extLst>
          </p:cNvPr>
          <p:cNvSpPr txBox="1"/>
          <p:nvPr/>
        </p:nvSpPr>
        <p:spPr>
          <a:xfrm>
            <a:off x="3352205" y="3030205"/>
            <a:ext cx="2234090" cy="1015531"/>
          </a:xfrm>
          <a:prstGeom prst="rect">
            <a:avLst/>
          </a:prstGeom>
          <a:noFill/>
        </p:spPr>
        <p:txBody>
          <a:bodyPr wrap="square" rtlCol="0">
            <a:spAutoFit/>
          </a:bodyPr>
          <a:lstStyle/>
          <a:p>
            <a:pPr algn="ctr"/>
            <a:r>
              <a:rPr lang="it-IT" sz="3000" dirty="0">
                <a:latin typeface="Bahnschrift SemiCondensed" panose="020B0502040204020203" pitchFamily="34" charset="0"/>
              </a:rPr>
              <a:t>AZZARDO MORALE</a:t>
            </a:r>
          </a:p>
        </p:txBody>
      </p:sp>
      <p:sp>
        <p:nvSpPr>
          <p:cNvPr id="11" name="CasellaDiTesto 10">
            <a:extLst>
              <a:ext uri="{FF2B5EF4-FFF2-40B4-BE49-F238E27FC236}">
                <a16:creationId xmlns:a16="http://schemas.microsoft.com/office/drawing/2014/main" xmlns="" id="{8AA9B02A-A7E0-4393-A3E5-4EE26F30BE61}"/>
              </a:ext>
            </a:extLst>
          </p:cNvPr>
          <p:cNvSpPr txBox="1"/>
          <p:nvPr/>
        </p:nvSpPr>
        <p:spPr>
          <a:xfrm>
            <a:off x="1847288" y="270573"/>
            <a:ext cx="8292339" cy="1015531"/>
          </a:xfrm>
          <a:prstGeom prst="rect">
            <a:avLst/>
          </a:prstGeom>
          <a:noFill/>
        </p:spPr>
        <p:txBody>
          <a:bodyPr wrap="square" rtlCol="0">
            <a:spAutoFit/>
          </a:bodyPr>
          <a:lstStyle/>
          <a:p>
            <a:r>
              <a:rPr lang="it-IT" sz="2000" b="1" dirty="0">
                <a:latin typeface="Arial Narrow" panose="020B0606020202030204" pitchFamily="34" charset="0"/>
              </a:rPr>
              <a:t>Nel momento in cui l’INTERFERENZA ha luogo, si passa dalla situazione di conflitto di interessi ad una CONDOTTA ILLECITA e, come tale, sanzionabile.</a:t>
            </a:r>
          </a:p>
          <a:p>
            <a:r>
              <a:rPr lang="it-IT" sz="2000" b="1" dirty="0">
                <a:latin typeface="Arial Narrow" panose="020B0606020202030204" pitchFamily="34" charset="0"/>
              </a:rPr>
              <a:t>Questo evento si chiama «AZZARDO MORALE».</a:t>
            </a:r>
          </a:p>
        </p:txBody>
      </p:sp>
    </p:spTree>
    <p:extLst>
      <p:ext uri="{BB962C8B-B14F-4D97-AF65-F5344CB8AC3E}">
        <p14:creationId xmlns:p14="http://schemas.microsoft.com/office/powerpoint/2010/main" val="2092787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e 29"/>
          <p:cNvSpPr/>
          <p:nvPr/>
        </p:nvSpPr>
        <p:spPr>
          <a:xfrm>
            <a:off x="5427119" y="191683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32" name="Ovale 31"/>
          <p:cNvSpPr/>
          <p:nvPr/>
        </p:nvSpPr>
        <p:spPr>
          <a:xfrm>
            <a:off x="5523129" y="4572419"/>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39" name="Connettore 1 38"/>
          <p:cNvCxnSpPr>
            <a:stCxn id="30" idx="4"/>
            <a:endCxn id="32" idx="0"/>
          </p:cNvCxnSpPr>
          <p:nvPr/>
        </p:nvCxnSpPr>
        <p:spPr>
          <a:xfrm>
            <a:off x="6121203" y="2943600"/>
            <a:ext cx="24385" cy="1628819"/>
          </a:xfrm>
          <a:prstGeom prst="line">
            <a:avLst/>
          </a:prstGeom>
          <a:noFill/>
          <a:ln w="12700" cap="flat" cmpd="sng" algn="ctr">
            <a:solidFill>
              <a:sysClr val="windowText" lastClr="000000"/>
            </a:solidFill>
            <a:prstDash val="solid"/>
            <a:miter lim="800000"/>
          </a:ln>
          <a:effectLst/>
        </p:spPr>
      </p:cxn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43" t="-6146" r="44067"/>
          <a:stretch/>
        </p:blipFill>
        <p:spPr bwMode="auto">
          <a:xfrm>
            <a:off x="5553676" y="2161445"/>
            <a:ext cx="1135051" cy="537541"/>
          </a:xfrm>
          <a:prstGeom prst="rect">
            <a:avLst/>
          </a:prstGeom>
          <a:solidFill>
            <a:schemeClr val="bg1"/>
          </a:solidFill>
          <a:ln>
            <a:solidFill>
              <a:schemeClr val="accent1"/>
            </a:solidFill>
          </a:ln>
          <a:effec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2641" r="16874"/>
          <a:stretch/>
        </p:blipFill>
        <p:spPr bwMode="auto">
          <a:xfrm>
            <a:off x="5666351" y="4880297"/>
            <a:ext cx="981316"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itolo 1"/>
          <p:cNvSpPr txBox="1">
            <a:spLocks/>
          </p:cNvSpPr>
          <p:nvPr/>
        </p:nvSpPr>
        <p:spPr>
          <a:xfrm>
            <a:off x="4583038" y="424983"/>
            <a:ext cx="6306811" cy="8250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C00000"/>
                </a:solidFill>
                <a:latin typeface="Bahnschrift SemiBold Condensed"/>
              </a:rPr>
              <a:t>TEORIA DELL’AGENZIA</a:t>
            </a:r>
            <a:endParaRPr lang="it-IT" dirty="0">
              <a:solidFill>
                <a:prstClr val="black"/>
              </a:solidFill>
              <a:latin typeface="Bahnschrift SemiBold Condensed"/>
            </a:endParaRPr>
          </a:p>
        </p:txBody>
      </p:sp>
      <p:sp>
        <p:nvSpPr>
          <p:cNvPr id="20" name="Rettangolo 19"/>
          <p:cNvSpPr/>
          <p:nvPr/>
        </p:nvSpPr>
        <p:spPr>
          <a:xfrm>
            <a:off x="6590778" y="3447385"/>
            <a:ext cx="2291329" cy="503297"/>
          </a:xfrm>
          <a:prstGeom prst="rect">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ysClr val="windowText" lastClr="000000"/>
                </a:solidFill>
                <a:effectLst/>
                <a:uLnTx/>
                <a:uFillTx/>
                <a:latin typeface="Bahnschrift Light SemiCondensed"/>
                <a:ea typeface="+mn-ea"/>
                <a:cs typeface="+mn-cs"/>
              </a:rPr>
              <a:t>Asimmetria</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ysClr val="windowText" lastClr="000000"/>
                </a:solidFill>
                <a:effectLst/>
                <a:uLnTx/>
                <a:uFillTx/>
                <a:latin typeface="Bahnschrift Light SemiCondensed"/>
                <a:ea typeface="+mn-ea"/>
                <a:cs typeface="+mn-cs"/>
              </a:rPr>
              <a:t>informativa</a:t>
            </a:r>
          </a:p>
        </p:txBody>
      </p:sp>
      <p:sp>
        <p:nvSpPr>
          <p:cNvPr id="21" name="Rettangolo 20"/>
          <p:cNvSpPr/>
          <p:nvPr/>
        </p:nvSpPr>
        <p:spPr>
          <a:xfrm>
            <a:off x="5015086" y="2707506"/>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2" name="Rettangolo 21"/>
          <p:cNvSpPr/>
          <p:nvPr/>
        </p:nvSpPr>
        <p:spPr>
          <a:xfrm>
            <a:off x="5087094" y="4526709"/>
            <a:ext cx="680308" cy="413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IS</a:t>
            </a:r>
          </a:p>
        </p:txBody>
      </p:sp>
      <p:sp>
        <p:nvSpPr>
          <p:cNvPr id="23" name="Rettangolo 22"/>
          <p:cNvSpPr/>
          <p:nvPr/>
        </p:nvSpPr>
        <p:spPr>
          <a:xfrm>
            <a:off x="3213533" y="2698987"/>
            <a:ext cx="2553869" cy="2240768"/>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24" name="CasellaDiTesto 23"/>
          <p:cNvSpPr txBox="1"/>
          <p:nvPr/>
        </p:nvSpPr>
        <p:spPr>
          <a:xfrm rot="16200000">
            <a:off x="1999576" y="3548137"/>
            <a:ext cx="1925212" cy="502702"/>
          </a:xfrm>
          <a:prstGeom prst="rect">
            <a:avLst/>
          </a:prstGeom>
          <a:noFill/>
        </p:spPr>
        <p:txBody>
          <a:bodyPr wrap="square" rtlCol="0">
            <a:spAutoFit/>
          </a:bodyPr>
          <a:lstStyle/>
          <a:p>
            <a:pPr algn="ctr">
              <a:lnSpc>
                <a:spcPts val="1600"/>
              </a:lnSpc>
            </a:pPr>
            <a:r>
              <a:rPr lang="it-IT" sz="2000" b="1" dirty="0">
                <a:solidFill>
                  <a:srgbClr val="FF0000"/>
                </a:solidFill>
              </a:rPr>
              <a:t>CONFLITTO  </a:t>
            </a:r>
          </a:p>
          <a:p>
            <a:pPr algn="ctr">
              <a:lnSpc>
                <a:spcPts val="1600"/>
              </a:lnSpc>
            </a:pPr>
            <a:r>
              <a:rPr lang="it-IT" sz="2000" b="1" dirty="0">
                <a:solidFill>
                  <a:srgbClr val="FF0000"/>
                </a:solidFill>
              </a:rPr>
              <a:t>DI INTERESSI</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5093" y="3447385"/>
            <a:ext cx="2133900" cy="996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Immagine 13">
            <a:extLst>
              <a:ext uri="{FF2B5EF4-FFF2-40B4-BE49-F238E27FC236}">
                <a16:creationId xmlns:a16="http://schemas.microsoft.com/office/drawing/2014/main" xmlns="" id="{352283D9-74B7-4DD5-BCFC-0E4407788637}"/>
              </a:ext>
            </a:extLst>
          </p:cNvPr>
          <p:cNvPicPr>
            <a:picLocks noChangeAspect="1"/>
          </p:cNvPicPr>
          <p:nvPr/>
        </p:nvPicPr>
        <p:blipFill>
          <a:blip r:embed="rId6"/>
          <a:stretch>
            <a:fillRect/>
          </a:stretch>
        </p:blipFill>
        <p:spPr>
          <a:xfrm>
            <a:off x="4485789" y="1738701"/>
            <a:ext cx="845488" cy="845488"/>
          </a:xfrm>
          <a:prstGeom prst="rect">
            <a:avLst/>
          </a:prstGeom>
        </p:spPr>
      </p:pic>
      <p:pic>
        <p:nvPicPr>
          <p:cNvPr id="16" name="Immagine 15">
            <a:extLst>
              <a:ext uri="{FF2B5EF4-FFF2-40B4-BE49-F238E27FC236}">
                <a16:creationId xmlns:a16="http://schemas.microsoft.com/office/drawing/2014/main" xmlns="" id="{1909E733-45B1-4862-A478-107F575922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5098" y="5045222"/>
            <a:ext cx="864096" cy="864096"/>
          </a:xfrm>
          <a:prstGeom prst="rect">
            <a:avLst/>
          </a:prstGeom>
        </p:spPr>
      </p:pic>
    </p:spTree>
    <p:extLst>
      <p:ext uri="{BB962C8B-B14F-4D97-AF65-F5344CB8AC3E}">
        <p14:creationId xmlns:p14="http://schemas.microsoft.com/office/powerpoint/2010/main" val="1748240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e 29"/>
          <p:cNvSpPr/>
          <p:nvPr/>
        </p:nvSpPr>
        <p:spPr>
          <a:xfrm>
            <a:off x="1607502" y="191683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32" name="Ovale 31"/>
          <p:cNvSpPr/>
          <p:nvPr/>
        </p:nvSpPr>
        <p:spPr>
          <a:xfrm>
            <a:off x="1703512" y="3491506"/>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sp>
        <p:nvSpPr>
          <p:cNvPr id="36" name="Ovale 35"/>
          <p:cNvSpPr/>
          <p:nvPr/>
        </p:nvSpPr>
        <p:spPr>
          <a:xfrm>
            <a:off x="1799523" y="5165482"/>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9" name="Connettore 1 38"/>
          <p:cNvCxnSpPr>
            <a:stCxn id="30" idx="4"/>
            <a:endCxn id="32" idx="0"/>
          </p:cNvCxnSpPr>
          <p:nvPr/>
        </p:nvCxnSpPr>
        <p:spPr>
          <a:xfrm>
            <a:off x="2301586" y="2943599"/>
            <a:ext cx="24385" cy="547906"/>
          </a:xfrm>
          <a:prstGeom prst="line">
            <a:avLst/>
          </a:prstGeom>
          <a:noFill/>
          <a:ln w="12700" cap="flat" cmpd="sng" algn="ctr">
            <a:solidFill>
              <a:sysClr val="windowText" lastClr="000000"/>
            </a:solidFill>
            <a:prstDash val="solid"/>
            <a:miter lim="800000"/>
          </a:ln>
          <a:effectLst/>
        </p:spPr>
      </p:cxnSp>
      <p:cxnSp>
        <p:nvCxnSpPr>
          <p:cNvPr id="40" name="Connettore 1 39"/>
          <p:cNvCxnSpPr>
            <a:stCxn id="32" idx="4"/>
            <a:endCxn id="36" idx="0"/>
          </p:cNvCxnSpPr>
          <p:nvPr/>
        </p:nvCxnSpPr>
        <p:spPr>
          <a:xfrm>
            <a:off x="2325971" y="4437113"/>
            <a:ext cx="16768" cy="728369"/>
          </a:xfrm>
          <a:prstGeom prst="line">
            <a:avLst/>
          </a:prstGeom>
          <a:noFill/>
          <a:ln w="12700" cap="flat" cmpd="sng" algn="ctr">
            <a:solidFill>
              <a:sysClr val="windowText" lastClr="000000"/>
            </a:solidFill>
            <a:prstDash val="solid"/>
            <a:miter lim="800000"/>
          </a:ln>
          <a:effectLst/>
        </p:spPr>
      </p:cxnSp>
      <p:sp>
        <p:nvSpPr>
          <p:cNvPr id="47" name="Ovale 46"/>
          <p:cNvSpPr/>
          <p:nvPr/>
        </p:nvSpPr>
        <p:spPr>
          <a:xfrm>
            <a:off x="1607502" y="530026"/>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8" name="Connettore 1 47"/>
          <p:cNvCxnSpPr>
            <a:stCxn id="47" idx="4"/>
            <a:endCxn id="30" idx="0"/>
          </p:cNvCxnSpPr>
          <p:nvPr/>
        </p:nvCxnSpPr>
        <p:spPr>
          <a:xfrm>
            <a:off x="2301585" y="1556792"/>
            <a:ext cx="0" cy="360040"/>
          </a:xfrm>
          <a:prstGeom prst="line">
            <a:avLst/>
          </a:prstGeom>
          <a:noFill/>
          <a:ln w="19050" cap="flat" cmpd="sng" algn="ctr">
            <a:solidFill>
              <a:sysClr val="windowText" lastClr="000000"/>
            </a:solidFill>
            <a:prstDash val="solid"/>
            <a:miter lim="800000"/>
          </a:ln>
          <a:effectLst/>
        </p:spPr>
      </p:cxnSp>
      <p:sp>
        <p:nvSpPr>
          <p:cNvPr id="49" name="CasellaDiTesto 48"/>
          <p:cNvSpPr txBox="1"/>
          <p:nvPr/>
        </p:nvSpPr>
        <p:spPr>
          <a:xfrm>
            <a:off x="1342678" y="837506"/>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2678" y="2205658"/>
            <a:ext cx="2090737" cy="506413"/>
          </a:xfrm>
          <a:prstGeom prst="rect">
            <a:avLst/>
          </a:prstGeom>
          <a:solidFill>
            <a:schemeClr val="bg1"/>
          </a:solidFill>
          <a:ln>
            <a:solidFill>
              <a:schemeClr val="accent1"/>
            </a:solidFill>
          </a:ln>
          <a:effec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0453" y="3717826"/>
            <a:ext cx="162242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405" y="5346528"/>
            <a:ext cx="1390650" cy="493713"/>
          </a:xfrm>
          <a:prstGeom prst="rect">
            <a:avLst/>
          </a:prstGeom>
          <a:solidFill>
            <a:schemeClr val="bg1"/>
          </a:solidFill>
          <a:ln>
            <a:solidFill>
              <a:schemeClr val="accent1"/>
            </a:solidFill>
          </a:ln>
          <a:effectLst/>
        </p:spPr>
      </p:pic>
      <p:sp>
        <p:nvSpPr>
          <p:cNvPr id="15" name="Titolo 1"/>
          <p:cNvSpPr txBox="1">
            <a:spLocks/>
          </p:cNvSpPr>
          <p:nvPr/>
        </p:nvSpPr>
        <p:spPr>
          <a:xfrm>
            <a:off x="4583038" y="424983"/>
            <a:ext cx="6306811" cy="8250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C00000"/>
                </a:solidFill>
                <a:latin typeface="Bahnschrift SemiBold Condensed"/>
              </a:rPr>
              <a:t>TEORIA DELL’AGENZIA «ESTESA»</a:t>
            </a:r>
            <a:endParaRPr lang="it-IT" dirty="0">
              <a:solidFill>
                <a:prstClr val="black"/>
              </a:solidFill>
              <a:latin typeface="Bahnschrift SemiBold Condensed"/>
            </a:endParaRPr>
          </a:p>
        </p:txBody>
      </p:sp>
      <p:pic>
        <p:nvPicPr>
          <p:cNvPr id="14" name="Immagine 13">
            <a:extLst>
              <a:ext uri="{FF2B5EF4-FFF2-40B4-BE49-F238E27FC236}">
                <a16:creationId xmlns:a16="http://schemas.microsoft.com/office/drawing/2014/main" xmlns="" id="{352283D9-74B7-4DD5-BCFC-0E4407788637}"/>
              </a:ext>
            </a:extLst>
          </p:cNvPr>
          <p:cNvPicPr>
            <a:picLocks noChangeAspect="1"/>
          </p:cNvPicPr>
          <p:nvPr/>
        </p:nvPicPr>
        <p:blipFill>
          <a:blip r:embed="rId5"/>
          <a:stretch>
            <a:fillRect/>
          </a:stretch>
        </p:blipFill>
        <p:spPr>
          <a:xfrm>
            <a:off x="497190" y="2007472"/>
            <a:ext cx="845488" cy="845488"/>
          </a:xfrm>
          <a:prstGeom prst="rect">
            <a:avLst/>
          </a:prstGeom>
        </p:spPr>
      </p:pic>
      <p:pic>
        <p:nvPicPr>
          <p:cNvPr id="17" name="Immagine 16">
            <a:extLst>
              <a:ext uri="{FF2B5EF4-FFF2-40B4-BE49-F238E27FC236}">
                <a16:creationId xmlns:a16="http://schemas.microsoft.com/office/drawing/2014/main" xmlns="" id="{1909E733-45B1-4862-A478-107F57592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190" y="3347443"/>
            <a:ext cx="864096" cy="864096"/>
          </a:xfrm>
          <a:prstGeom prst="rect">
            <a:avLst/>
          </a:prstGeom>
        </p:spPr>
      </p:pic>
      <p:pic>
        <p:nvPicPr>
          <p:cNvPr id="16" name="Immagine 15">
            <a:extLst>
              <a:ext uri="{FF2B5EF4-FFF2-40B4-BE49-F238E27FC236}">
                <a16:creationId xmlns:a16="http://schemas.microsoft.com/office/drawing/2014/main" xmlns="" id="{C86EB502-8C5D-4C3D-95EA-A1921D6A72C8}"/>
              </a:ext>
            </a:extLst>
          </p:cNvPr>
          <p:cNvPicPr>
            <a:picLocks noChangeAspect="1"/>
          </p:cNvPicPr>
          <p:nvPr/>
        </p:nvPicPr>
        <p:blipFill>
          <a:blip r:embed="rId7"/>
          <a:stretch>
            <a:fillRect/>
          </a:stretch>
        </p:blipFill>
        <p:spPr>
          <a:xfrm>
            <a:off x="497190" y="5140682"/>
            <a:ext cx="971896" cy="971896"/>
          </a:xfrm>
          <a:prstGeom prst="rect">
            <a:avLst/>
          </a:prstGeom>
        </p:spPr>
      </p:pic>
      <p:pic>
        <p:nvPicPr>
          <p:cNvPr id="2" name="Immagin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190" y="607103"/>
            <a:ext cx="830138" cy="830138"/>
          </a:xfrm>
          <a:prstGeom prst="rect">
            <a:avLst/>
          </a:prstGeom>
        </p:spPr>
      </p:pic>
      <p:sp>
        <p:nvSpPr>
          <p:cNvPr id="3" name="Rettangolo con angoli arrotondati 2">
            <a:extLst>
              <a:ext uri="{FF2B5EF4-FFF2-40B4-BE49-F238E27FC236}">
                <a16:creationId xmlns:a16="http://schemas.microsoft.com/office/drawing/2014/main" xmlns="" id="{AF7A39E1-BB98-49DB-B195-6AA3994DCEC1}"/>
              </a:ext>
            </a:extLst>
          </p:cNvPr>
          <p:cNvSpPr/>
          <p:nvPr/>
        </p:nvSpPr>
        <p:spPr>
          <a:xfrm>
            <a:off x="190550" y="1701602"/>
            <a:ext cx="3600400" cy="29523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400604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e 29"/>
          <p:cNvSpPr/>
          <p:nvPr/>
        </p:nvSpPr>
        <p:spPr>
          <a:xfrm>
            <a:off x="1607502" y="191683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32" name="Ovale 31"/>
          <p:cNvSpPr/>
          <p:nvPr/>
        </p:nvSpPr>
        <p:spPr>
          <a:xfrm>
            <a:off x="1703512" y="3491506"/>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sp>
        <p:nvSpPr>
          <p:cNvPr id="36" name="Ovale 35"/>
          <p:cNvSpPr/>
          <p:nvPr/>
        </p:nvSpPr>
        <p:spPr>
          <a:xfrm>
            <a:off x="1799523" y="5165482"/>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9" name="Connettore 1 38"/>
          <p:cNvCxnSpPr>
            <a:stCxn id="30" idx="4"/>
            <a:endCxn id="32" idx="0"/>
          </p:cNvCxnSpPr>
          <p:nvPr/>
        </p:nvCxnSpPr>
        <p:spPr>
          <a:xfrm>
            <a:off x="2301586" y="2943599"/>
            <a:ext cx="24385" cy="547906"/>
          </a:xfrm>
          <a:prstGeom prst="line">
            <a:avLst/>
          </a:prstGeom>
          <a:noFill/>
          <a:ln w="12700" cap="flat" cmpd="sng" algn="ctr">
            <a:solidFill>
              <a:sysClr val="windowText" lastClr="000000"/>
            </a:solidFill>
            <a:prstDash val="solid"/>
            <a:miter lim="800000"/>
          </a:ln>
          <a:effectLst/>
        </p:spPr>
      </p:cxnSp>
      <p:cxnSp>
        <p:nvCxnSpPr>
          <p:cNvPr id="40" name="Connettore 1 39"/>
          <p:cNvCxnSpPr>
            <a:stCxn id="32" idx="4"/>
            <a:endCxn id="36" idx="0"/>
          </p:cNvCxnSpPr>
          <p:nvPr/>
        </p:nvCxnSpPr>
        <p:spPr>
          <a:xfrm>
            <a:off x="2325971" y="4437113"/>
            <a:ext cx="16768" cy="728369"/>
          </a:xfrm>
          <a:prstGeom prst="line">
            <a:avLst/>
          </a:prstGeom>
          <a:noFill/>
          <a:ln w="12700" cap="flat" cmpd="sng" algn="ctr">
            <a:solidFill>
              <a:sysClr val="windowText" lastClr="000000"/>
            </a:solidFill>
            <a:prstDash val="solid"/>
            <a:miter lim="800000"/>
          </a:ln>
          <a:effectLst/>
        </p:spPr>
      </p:cxnSp>
      <p:sp>
        <p:nvSpPr>
          <p:cNvPr id="47" name="Ovale 46"/>
          <p:cNvSpPr/>
          <p:nvPr/>
        </p:nvSpPr>
        <p:spPr>
          <a:xfrm>
            <a:off x="1607502" y="530026"/>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8" name="Connettore 1 47"/>
          <p:cNvCxnSpPr>
            <a:stCxn id="47" idx="4"/>
            <a:endCxn id="30" idx="0"/>
          </p:cNvCxnSpPr>
          <p:nvPr/>
        </p:nvCxnSpPr>
        <p:spPr>
          <a:xfrm>
            <a:off x="2301585" y="1556792"/>
            <a:ext cx="0" cy="360040"/>
          </a:xfrm>
          <a:prstGeom prst="line">
            <a:avLst/>
          </a:prstGeom>
          <a:noFill/>
          <a:ln w="19050" cap="flat" cmpd="sng" algn="ctr">
            <a:solidFill>
              <a:sysClr val="windowText" lastClr="000000"/>
            </a:solidFill>
            <a:prstDash val="solid"/>
            <a:miter lim="800000"/>
          </a:ln>
          <a:effectLst/>
        </p:spPr>
      </p:cxnSp>
      <p:sp>
        <p:nvSpPr>
          <p:cNvPr id="49" name="CasellaDiTesto 48"/>
          <p:cNvSpPr txBox="1"/>
          <p:nvPr/>
        </p:nvSpPr>
        <p:spPr>
          <a:xfrm>
            <a:off x="1342678" y="837506"/>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2678" y="2205658"/>
            <a:ext cx="2090737" cy="506413"/>
          </a:xfrm>
          <a:prstGeom prst="rect">
            <a:avLst/>
          </a:prstGeom>
          <a:solidFill>
            <a:schemeClr val="bg1"/>
          </a:solidFill>
          <a:ln>
            <a:solidFill>
              <a:schemeClr val="accent1"/>
            </a:solidFill>
          </a:ln>
          <a:effec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0453" y="3717826"/>
            <a:ext cx="162242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405" y="5346528"/>
            <a:ext cx="1390650" cy="493713"/>
          </a:xfrm>
          <a:prstGeom prst="rect">
            <a:avLst/>
          </a:prstGeom>
          <a:solidFill>
            <a:schemeClr val="bg1"/>
          </a:solidFill>
          <a:ln>
            <a:solidFill>
              <a:schemeClr val="accent1"/>
            </a:solidFill>
          </a:ln>
          <a:effectLst/>
        </p:spPr>
      </p:pic>
      <p:sp>
        <p:nvSpPr>
          <p:cNvPr id="15" name="Titolo 1"/>
          <p:cNvSpPr txBox="1">
            <a:spLocks/>
          </p:cNvSpPr>
          <p:nvPr/>
        </p:nvSpPr>
        <p:spPr>
          <a:xfrm>
            <a:off x="4583038" y="424983"/>
            <a:ext cx="6306811" cy="8250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C00000"/>
                </a:solidFill>
                <a:latin typeface="Bahnschrift SemiBold Condensed"/>
              </a:rPr>
              <a:t>TEORIA DELL’AGENZIA «ESTESA»</a:t>
            </a:r>
            <a:endParaRPr lang="it-IT" dirty="0">
              <a:solidFill>
                <a:prstClr val="black"/>
              </a:solidFill>
              <a:latin typeface="Bahnschrift SemiBold Condensed"/>
            </a:endParaRPr>
          </a:p>
        </p:txBody>
      </p:sp>
      <p:sp>
        <p:nvSpPr>
          <p:cNvPr id="2" name="CasellaDiTesto 1"/>
          <p:cNvSpPr txBox="1"/>
          <p:nvPr/>
        </p:nvSpPr>
        <p:spPr>
          <a:xfrm>
            <a:off x="2301585" y="1332270"/>
            <a:ext cx="8042093" cy="646331"/>
          </a:xfrm>
          <a:prstGeom prst="rect">
            <a:avLst/>
          </a:prstGeom>
          <a:solidFill>
            <a:schemeClr val="bg1"/>
          </a:solidFill>
          <a:ln>
            <a:solidFill>
              <a:schemeClr val="tx1"/>
            </a:solidFill>
          </a:ln>
        </p:spPr>
        <p:txBody>
          <a:bodyPr wrap="square" rtlCol="0">
            <a:spAutoFit/>
          </a:bodyPr>
          <a:lstStyle/>
          <a:p>
            <a:r>
              <a:rPr lang="it-IT" sz="1800" dirty="0">
                <a:latin typeface="Bahnschrift Light SemiCondensed" panose="020B0502040204020203" pitchFamily="34" charset="0"/>
              </a:rPr>
              <a:t>Collettività: Elettori, Contribuenti, portatori di «diritti» (es. diritto alla salute, diritto all’inclusione sociale e lavorativa, ecc ... )</a:t>
            </a:r>
          </a:p>
        </p:txBody>
      </p:sp>
      <p:sp>
        <p:nvSpPr>
          <p:cNvPr id="16" name="CasellaDiTesto 15"/>
          <p:cNvSpPr txBox="1"/>
          <p:nvPr/>
        </p:nvSpPr>
        <p:spPr>
          <a:xfrm>
            <a:off x="2278782" y="2712071"/>
            <a:ext cx="8064896" cy="369332"/>
          </a:xfrm>
          <a:prstGeom prst="rect">
            <a:avLst/>
          </a:prstGeom>
          <a:solidFill>
            <a:schemeClr val="bg1"/>
          </a:solidFill>
          <a:ln>
            <a:solidFill>
              <a:schemeClr val="tx1"/>
            </a:solidFill>
          </a:ln>
        </p:spPr>
        <p:txBody>
          <a:bodyPr wrap="square" rtlCol="0">
            <a:spAutoFit/>
          </a:bodyPr>
          <a:lstStyle/>
          <a:p>
            <a:r>
              <a:rPr lang="it-IT" sz="1800" dirty="0">
                <a:latin typeface="Bahnschrift Light SemiCondensed" panose="020B0502040204020203" pitchFamily="34" charset="0"/>
              </a:rPr>
              <a:t>Organi di indirizzo Politico di Regioni e Comuni, Direttori, Responsabili di U.O</a:t>
            </a:r>
          </a:p>
        </p:txBody>
      </p:sp>
      <p:sp>
        <p:nvSpPr>
          <p:cNvPr id="17" name="CasellaDiTesto 16"/>
          <p:cNvSpPr txBox="1"/>
          <p:nvPr/>
        </p:nvSpPr>
        <p:spPr>
          <a:xfrm>
            <a:off x="2342739" y="4149874"/>
            <a:ext cx="8072948" cy="369332"/>
          </a:xfrm>
          <a:prstGeom prst="rect">
            <a:avLst/>
          </a:prstGeom>
          <a:solidFill>
            <a:schemeClr val="bg1"/>
          </a:solidFill>
          <a:ln>
            <a:solidFill>
              <a:schemeClr val="tx1"/>
            </a:solidFill>
          </a:ln>
        </p:spPr>
        <p:txBody>
          <a:bodyPr wrap="square" rtlCol="0">
            <a:spAutoFit/>
          </a:bodyPr>
          <a:lstStyle/>
          <a:p>
            <a:r>
              <a:rPr lang="it-IT" sz="1800" dirty="0">
                <a:latin typeface="Bahnschrift Light SemiCondensed" panose="020B0502040204020203" pitchFamily="34" charset="0"/>
              </a:rPr>
              <a:t>Dirigenti Medici, personale sanitario, funzionari amministrativi</a:t>
            </a:r>
          </a:p>
        </p:txBody>
      </p:sp>
      <p:sp>
        <p:nvSpPr>
          <p:cNvPr id="18" name="CasellaDiTesto 17"/>
          <p:cNvSpPr txBox="1"/>
          <p:nvPr/>
        </p:nvSpPr>
        <p:spPr>
          <a:xfrm>
            <a:off x="2398227" y="5870689"/>
            <a:ext cx="6575544" cy="369332"/>
          </a:xfrm>
          <a:prstGeom prst="rect">
            <a:avLst/>
          </a:prstGeom>
          <a:solidFill>
            <a:schemeClr val="bg1"/>
          </a:solidFill>
          <a:ln>
            <a:solidFill>
              <a:schemeClr val="tx1"/>
            </a:solidFill>
          </a:ln>
        </p:spPr>
        <p:txBody>
          <a:bodyPr wrap="square" rtlCol="0">
            <a:spAutoFit/>
          </a:bodyPr>
          <a:lstStyle/>
          <a:p>
            <a:r>
              <a:rPr lang="it-IT" sz="1800" dirty="0">
                <a:latin typeface="Bahnschrift Light SemiCondensed" panose="020B0502040204020203" pitchFamily="34" charset="0"/>
              </a:rPr>
              <a:t>Pazienti, utenti della pubblica amministrazione</a:t>
            </a:r>
          </a:p>
        </p:txBody>
      </p:sp>
      <p:pic>
        <p:nvPicPr>
          <p:cNvPr id="19" name="Immagine 18">
            <a:extLst>
              <a:ext uri="{FF2B5EF4-FFF2-40B4-BE49-F238E27FC236}">
                <a16:creationId xmlns:a16="http://schemas.microsoft.com/office/drawing/2014/main" xmlns="" id="{352283D9-74B7-4DD5-BCFC-0E4407788637}"/>
              </a:ext>
            </a:extLst>
          </p:cNvPr>
          <p:cNvPicPr>
            <a:picLocks noChangeAspect="1"/>
          </p:cNvPicPr>
          <p:nvPr/>
        </p:nvPicPr>
        <p:blipFill>
          <a:blip r:embed="rId5"/>
          <a:stretch>
            <a:fillRect/>
          </a:stretch>
        </p:blipFill>
        <p:spPr>
          <a:xfrm>
            <a:off x="497190" y="2007472"/>
            <a:ext cx="845488" cy="845488"/>
          </a:xfrm>
          <a:prstGeom prst="rect">
            <a:avLst/>
          </a:prstGeom>
        </p:spPr>
      </p:pic>
      <p:pic>
        <p:nvPicPr>
          <p:cNvPr id="20" name="Immagine 19">
            <a:extLst>
              <a:ext uri="{FF2B5EF4-FFF2-40B4-BE49-F238E27FC236}">
                <a16:creationId xmlns:a16="http://schemas.microsoft.com/office/drawing/2014/main" xmlns="" id="{1909E733-45B1-4862-A478-107F57592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190" y="3347443"/>
            <a:ext cx="864096" cy="864096"/>
          </a:xfrm>
          <a:prstGeom prst="rect">
            <a:avLst/>
          </a:prstGeom>
        </p:spPr>
      </p:pic>
      <p:pic>
        <p:nvPicPr>
          <p:cNvPr id="21" name="Immagine 20">
            <a:extLst>
              <a:ext uri="{FF2B5EF4-FFF2-40B4-BE49-F238E27FC236}">
                <a16:creationId xmlns:a16="http://schemas.microsoft.com/office/drawing/2014/main" xmlns="" id="{C86EB502-8C5D-4C3D-95EA-A1921D6A72C8}"/>
              </a:ext>
            </a:extLst>
          </p:cNvPr>
          <p:cNvPicPr>
            <a:picLocks noChangeAspect="1"/>
          </p:cNvPicPr>
          <p:nvPr/>
        </p:nvPicPr>
        <p:blipFill>
          <a:blip r:embed="rId7"/>
          <a:stretch>
            <a:fillRect/>
          </a:stretch>
        </p:blipFill>
        <p:spPr>
          <a:xfrm>
            <a:off x="497190" y="5140682"/>
            <a:ext cx="971896" cy="971896"/>
          </a:xfrm>
          <a:prstGeom prst="rect">
            <a:avLst/>
          </a:prstGeom>
        </p:spPr>
      </p:pic>
      <p:pic>
        <p:nvPicPr>
          <p:cNvPr id="22" name="Immagin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190" y="607103"/>
            <a:ext cx="830138" cy="830138"/>
          </a:xfrm>
          <a:prstGeom prst="rect">
            <a:avLst/>
          </a:prstGeom>
        </p:spPr>
      </p:pic>
    </p:spTree>
    <p:extLst>
      <p:ext uri="{BB962C8B-B14F-4D97-AF65-F5344CB8AC3E}">
        <p14:creationId xmlns:p14="http://schemas.microsoft.com/office/powerpoint/2010/main" val="2602872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e 29"/>
          <p:cNvSpPr/>
          <p:nvPr/>
        </p:nvSpPr>
        <p:spPr>
          <a:xfrm>
            <a:off x="1607502" y="191683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32" name="Ovale 31"/>
          <p:cNvSpPr/>
          <p:nvPr/>
        </p:nvSpPr>
        <p:spPr>
          <a:xfrm>
            <a:off x="1703512" y="3491506"/>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sp>
        <p:nvSpPr>
          <p:cNvPr id="36" name="Ovale 35"/>
          <p:cNvSpPr/>
          <p:nvPr/>
        </p:nvSpPr>
        <p:spPr>
          <a:xfrm>
            <a:off x="1799523" y="5165482"/>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9" name="Connettore 1 38"/>
          <p:cNvCxnSpPr>
            <a:stCxn id="30" idx="4"/>
            <a:endCxn id="32" idx="0"/>
          </p:cNvCxnSpPr>
          <p:nvPr/>
        </p:nvCxnSpPr>
        <p:spPr>
          <a:xfrm>
            <a:off x="2301586" y="2943599"/>
            <a:ext cx="24385" cy="547906"/>
          </a:xfrm>
          <a:prstGeom prst="line">
            <a:avLst/>
          </a:prstGeom>
          <a:noFill/>
          <a:ln w="12700" cap="flat" cmpd="sng" algn="ctr">
            <a:solidFill>
              <a:sysClr val="windowText" lastClr="000000"/>
            </a:solidFill>
            <a:prstDash val="solid"/>
            <a:miter lim="800000"/>
          </a:ln>
          <a:effectLst/>
        </p:spPr>
      </p:cxnSp>
      <p:cxnSp>
        <p:nvCxnSpPr>
          <p:cNvPr id="40" name="Connettore 1 39"/>
          <p:cNvCxnSpPr>
            <a:stCxn id="32" idx="4"/>
            <a:endCxn id="36" idx="0"/>
          </p:cNvCxnSpPr>
          <p:nvPr/>
        </p:nvCxnSpPr>
        <p:spPr>
          <a:xfrm>
            <a:off x="2325971" y="4437113"/>
            <a:ext cx="16768" cy="728369"/>
          </a:xfrm>
          <a:prstGeom prst="line">
            <a:avLst/>
          </a:prstGeom>
          <a:noFill/>
          <a:ln w="12700" cap="flat" cmpd="sng" algn="ctr">
            <a:solidFill>
              <a:sysClr val="windowText" lastClr="000000"/>
            </a:solidFill>
            <a:prstDash val="solid"/>
            <a:miter lim="800000"/>
          </a:ln>
          <a:effectLst/>
        </p:spPr>
      </p:cxnSp>
      <p:sp>
        <p:nvSpPr>
          <p:cNvPr id="47" name="Ovale 46"/>
          <p:cNvSpPr/>
          <p:nvPr/>
        </p:nvSpPr>
        <p:spPr>
          <a:xfrm>
            <a:off x="1607502" y="530026"/>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8" name="Connettore 1 47"/>
          <p:cNvCxnSpPr>
            <a:stCxn id="47" idx="4"/>
            <a:endCxn id="30" idx="0"/>
          </p:cNvCxnSpPr>
          <p:nvPr/>
        </p:nvCxnSpPr>
        <p:spPr>
          <a:xfrm>
            <a:off x="2301585" y="1556792"/>
            <a:ext cx="0" cy="360040"/>
          </a:xfrm>
          <a:prstGeom prst="line">
            <a:avLst/>
          </a:prstGeom>
          <a:noFill/>
          <a:ln w="19050" cap="flat" cmpd="sng" algn="ctr">
            <a:solidFill>
              <a:sysClr val="windowText" lastClr="000000"/>
            </a:solidFill>
            <a:prstDash val="solid"/>
            <a:miter lim="800000"/>
          </a:ln>
          <a:effectLst/>
        </p:spPr>
      </p:cxnSp>
      <p:sp>
        <p:nvSpPr>
          <p:cNvPr id="49" name="CasellaDiTesto 48"/>
          <p:cNvSpPr txBox="1"/>
          <p:nvPr/>
        </p:nvSpPr>
        <p:spPr>
          <a:xfrm>
            <a:off x="1342678" y="837506"/>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2678" y="2205658"/>
            <a:ext cx="2090737" cy="506413"/>
          </a:xfrm>
          <a:prstGeom prst="rect">
            <a:avLst/>
          </a:prstGeom>
          <a:solidFill>
            <a:schemeClr val="bg1"/>
          </a:solidFill>
          <a:ln>
            <a:solidFill>
              <a:schemeClr val="accent1"/>
            </a:solidFill>
          </a:ln>
          <a:effec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0453" y="3717826"/>
            <a:ext cx="162242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405" y="5346528"/>
            <a:ext cx="1390650" cy="493713"/>
          </a:xfrm>
          <a:prstGeom prst="rect">
            <a:avLst/>
          </a:prstGeom>
          <a:solidFill>
            <a:schemeClr val="bg1"/>
          </a:solidFill>
          <a:ln>
            <a:solidFill>
              <a:schemeClr val="accent1"/>
            </a:solidFill>
          </a:ln>
          <a:effectLst/>
        </p:spPr>
      </p:pic>
      <p:sp>
        <p:nvSpPr>
          <p:cNvPr id="15" name="Titolo 1"/>
          <p:cNvSpPr txBox="1">
            <a:spLocks/>
          </p:cNvSpPr>
          <p:nvPr/>
        </p:nvSpPr>
        <p:spPr>
          <a:xfrm>
            <a:off x="4583038" y="424983"/>
            <a:ext cx="6306811" cy="8250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C00000"/>
                </a:solidFill>
                <a:latin typeface="Bahnschrift SemiBold Condensed"/>
              </a:rPr>
              <a:t>TEORIA DELL’AGENZIA «ESTESA»</a:t>
            </a:r>
            <a:endParaRPr lang="it-IT" dirty="0">
              <a:solidFill>
                <a:prstClr val="black"/>
              </a:solidFill>
              <a:latin typeface="Bahnschrift SemiBold Condensed"/>
            </a:endParaRPr>
          </a:p>
        </p:txBody>
      </p:sp>
      <p:sp>
        <p:nvSpPr>
          <p:cNvPr id="2" name="CasellaDiTesto 1"/>
          <p:cNvSpPr txBox="1"/>
          <p:nvPr/>
        </p:nvSpPr>
        <p:spPr>
          <a:xfrm>
            <a:off x="2301585" y="1332270"/>
            <a:ext cx="6605281" cy="646331"/>
          </a:xfrm>
          <a:prstGeom prst="rect">
            <a:avLst/>
          </a:prstGeom>
          <a:solidFill>
            <a:srgbClr val="FFFF00"/>
          </a:solidFill>
          <a:ln>
            <a:solidFill>
              <a:schemeClr val="tx1"/>
            </a:solidFill>
          </a:ln>
        </p:spPr>
        <p:txBody>
          <a:bodyPr wrap="square" rtlCol="0">
            <a:spAutoFit/>
          </a:bodyPr>
          <a:lstStyle/>
          <a:p>
            <a:r>
              <a:rPr lang="it-IT" sz="1800" b="1" dirty="0">
                <a:latin typeface="Bahnschrift Light SemiCondensed" panose="020B0502040204020203" pitchFamily="34" charset="0"/>
              </a:rPr>
              <a:t>Esprime degli interessi primari e li delega al «Principale delegato»</a:t>
            </a:r>
          </a:p>
          <a:p>
            <a:r>
              <a:rPr lang="it-IT" sz="1800" dirty="0">
                <a:latin typeface="Bahnschrift Light SemiCondensed" panose="020B0502040204020203" pitchFamily="34" charset="0"/>
              </a:rPr>
              <a:t>(es. I cittadini hanno interesse alla tutela della salute)</a:t>
            </a:r>
          </a:p>
        </p:txBody>
      </p:sp>
      <p:sp>
        <p:nvSpPr>
          <p:cNvPr id="16" name="CasellaDiTesto 15"/>
          <p:cNvSpPr txBox="1"/>
          <p:nvPr/>
        </p:nvSpPr>
        <p:spPr>
          <a:xfrm>
            <a:off x="2278782" y="2712071"/>
            <a:ext cx="9217024" cy="923330"/>
          </a:xfrm>
          <a:prstGeom prst="rect">
            <a:avLst/>
          </a:prstGeom>
          <a:solidFill>
            <a:srgbClr val="FFFF00"/>
          </a:solidFill>
          <a:ln>
            <a:solidFill>
              <a:schemeClr val="tx1"/>
            </a:solidFill>
          </a:ln>
        </p:spPr>
        <p:txBody>
          <a:bodyPr wrap="square" rtlCol="0">
            <a:spAutoFit/>
          </a:bodyPr>
          <a:lstStyle/>
          <a:p>
            <a:r>
              <a:rPr lang="it-IT" sz="1800" b="1" dirty="0">
                <a:latin typeface="Bahnschrift Light SemiCondensed" panose="020B0502040204020203" pitchFamily="34" charset="0"/>
              </a:rPr>
              <a:t>Viene delegato . Esprime degli interessi primari e li delega all’Agente</a:t>
            </a:r>
          </a:p>
          <a:p>
            <a:r>
              <a:rPr lang="it-IT" sz="1800" dirty="0">
                <a:latin typeface="Bahnschrift Light SemiCondensed" panose="020B0502040204020203" pitchFamily="34" charset="0"/>
              </a:rPr>
              <a:t>(Es: Il Direttore Generale deve garantire il funzionamento della ASL – Nomina il Direttore Sanitario – E’ un suo interesse primario a ridurre i debiti dell’Azienda) </a:t>
            </a:r>
          </a:p>
        </p:txBody>
      </p:sp>
      <p:sp>
        <p:nvSpPr>
          <p:cNvPr id="17" name="CasellaDiTesto 16"/>
          <p:cNvSpPr txBox="1"/>
          <p:nvPr/>
        </p:nvSpPr>
        <p:spPr>
          <a:xfrm>
            <a:off x="2342739" y="4149874"/>
            <a:ext cx="8072948" cy="1200329"/>
          </a:xfrm>
          <a:prstGeom prst="rect">
            <a:avLst/>
          </a:prstGeom>
          <a:solidFill>
            <a:srgbClr val="FFFF00"/>
          </a:solidFill>
          <a:ln>
            <a:solidFill>
              <a:schemeClr val="tx1"/>
            </a:solidFill>
          </a:ln>
        </p:spPr>
        <p:txBody>
          <a:bodyPr wrap="square" rtlCol="0">
            <a:spAutoFit/>
          </a:bodyPr>
          <a:lstStyle/>
          <a:p>
            <a:r>
              <a:rPr lang="it-IT" sz="1800" b="1" dirty="0">
                <a:latin typeface="Bahnschrift Light SemiCondensed" panose="020B0502040204020203" pitchFamily="34" charset="0"/>
              </a:rPr>
              <a:t>Non esprime interessi primari, ma si fa carico degli interessi primari dei Principali</a:t>
            </a:r>
          </a:p>
          <a:p>
            <a:r>
              <a:rPr lang="it-IT" sz="1800" dirty="0">
                <a:latin typeface="Bahnschrift Light SemiCondensed" panose="020B0502040204020203" pitchFamily="34" charset="0"/>
              </a:rPr>
              <a:t>(Es: lo specialista in cardiologia cura i pazienti presenti nel suo reparto – Il funzionario del Settore Finanziario verifica il rispetto del budget assegnato a ciascuna unità organizzativa dell’Azienda)</a:t>
            </a:r>
          </a:p>
        </p:txBody>
      </p:sp>
      <p:sp>
        <p:nvSpPr>
          <p:cNvPr id="18" name="CasellaDiTesto 17"/>
          <p:cNvSpPr txBox="1"/>
          <p:nvPr/>
        </p:nvSpPr>
        <p:spPr>
          <a:xfrm>
            <a:off x="2398227" y="5870689"/>
            <a:ext cx="8017460" cy="646331"/>
          </a:xfrm>
          <a:prstGeom prst="rect">
            <a:avLst/>
          </a:prstGeom>
          <a:solidFill>
            <a:srgbClr val="FFFF00"/>
          </a:solidFill>
          <a:ln>
            <a:solidFill>
              <a:schemeClr val="tx1"/>
            </a:solidFill>
          </a:ln>
        </p:spPr>
        <p:txBody>
          <a:bodyPr wrap="square" rtlCol="0">
            <a:spAutoFit/>
          </a:bodyPr>
          <a:lstStyle/>
          <a:p>
            <a:r>
              <a:rPr lang="it-IT" sz="1800" b="1" dirty="0">
                <a:latin typeface="Bahnschrift Light SemiCondensed" panose="020B0502040204020203" pitchFamily="34" charset="0"/>
              </a:rPr>
              <a:t>Non delega e non è delegato. E’ il beneficiario del Sistema Pubblico</a:t>
            </a:r>
          </a:p>
          <a:p>
            <a:r>
              <a:rPr lang="it-IT" sz="1800" dirty="0">
                <a:latin typeface="Bahnschrift Light SemiCondensed" panose="020B0502040204020203" pitchFamily="34" charset="0"/>
              </a:rPr>
              <a:t>(Es: il paziente viene ricoverato per essere sottoposto ad un intervento chirurgico</a:t>
            </a:r>
          </a:p>
        </p:txBody>
      </p:sp>
      <p:pic>
        <p:nvPicPr>
          <p:cNvPr id="19" name="Immagine 18">
            <a:extLst>
              <a:ext uri="{FF2B5EF4-FFF2-40B4-BE49-F238E27FC236}">
                <a16:creationId xmlns:a16="http://schemas.microsoft.com/office/drawing/2014/main" xmlns="" id="{352283D9-74B7-4DD5-BCFC-0E4407788637}"/>
              </a:ext>
            </a:extLst>
          </p:cNvPr>
          <p:cNvPicPr>
            <a:picLocks noChangeAspect="1"/>
          </p:cNvPicPr>
          <p:nvPr/>
        </p:nvPicPr>
        <p:blipFill>
          <a:blip r:embed="rId5"/>
          <a:stretch>
            <a:fillRect/>
          </a:stretch>
        </p:blipFill>
        <p:spPr>
          <a:xfrm>
            <a:off x="497190" y="2007472"/>
            <a:ext cx="845488" cy="845488"/>
          </a:xfrm>
          <a:prstGeom prst="rect">
            <a:avLst/>
          </a:prstGeom>
        </p:spPr>
      </p:pic>
      <p:pic>
        <p:nvPicPr>
          <p:cNvPr id="20" name="Immagine 19">
            <a:extLst>
              <a:ext uri="{FF2B5EF4-FFF2-40B4-BE49-F238E27FC236}">
                <a16:creationId xmlns:a16="http://schemas.microsoft.com/office/drawing/2014/main" xmlns="" id="{1909E733-45B1-4862-A478-107F57592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190" y="3347443"/>
            <a:ext cx="864096" cy="864096"/>
          </a:xfrm>
          <a:prstGeom prst="rect">
            <a:avLst/>
          </a:prstGeom>
        </p:spPr>
      </p:pic>
      <p:pic>
        <p:nvPicPr>
          <p:cNvPr id="21" name="Immagine 20">
            <a:extLst>
              <a:ext uri="{FF2B5EF4-FFF2-40B4-BE49-F238E27FC236}">
                <a16:creationId xmlns:a16="http://schemas.microsoft.com/office/drawing/2014/main" xmlns="" id="{C86EB502-8C5D-4C3D-95EA-A1921D6A72C8}"/>
              </a:ext>
            </a:extLst>
          </p:cNvPr>
          <p:cNvPicPr>
            <a:picLocks noChangeAspect="1"/>
          </p:cNvPicPr>
          <p:nvPr/>
        </p:nvPicPr>
        <p:blipFill>
          <a:blip r:embed="rId7"/>
          <a:stretch>
            <a:fillRect/>
          </a:stretch>
        </p:blipFill>
        <p:spPr>
          <a:xfrm>
            <a:off x="497190" y="5140682"/>
            <a:ext cx="971896" cy="971896"/>
          </a:xfrm>
          <a:prstGeom prst="rect">
            <a:avLst/>
          </a:prstGeom>
        </p:spPr>
      </p:pic>
      <p:pic>
        <p:nvPicPr>
          <p:cNvPr id="22" name="Immagin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190" y="607103"/>
            <a:ext cx="830138" cy="830138"/>
          </a:xfrm>
          <a:prstGeom prst="rect">
            <a:avLst/>
          </a:prstGeom>
        </p:spPr>
      </p:pic>
    </p:spTree>
    <p:extLst>
      <p:ext uri="{BB962C8B-B14F-4D97-AF65-F5344CB8AC3E}">
        <p14:creationId xmlns:p14="http://schemas.microsoft.com/office/powerpoint/2010/main" val="8053453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e 29"/>
          <p:cNvSpPr/>
          <p:nvPr/>
        </p:nvSpPr>
        <p:spPr>
          <a:xfrm>
            <a:off x="1607502" y="191683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32" name="Ovale 31"/>
          <p:cNvSpPr/>
          <p:nvPr/>
        </p:nvSpPr>
        <p:spPr>
          <a:xfrm>
            <a:off x="1703512" y="3491506"/>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sp>
        <p:nvSpPr>
          <p:cNvPr id="36" name="Ovale 35"/>
          <p:cNvSpPr/>
          <p:nvPr/>
        </p:nvSpPr>
        <p:spPr>
          <a:xfrm>
            <a:off x="1799523" y="5165482"/>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9" name="Connettore 1 38"/>
          <p:cNvCxnSpPr>
            <a:stCxn id="30" idx="4"/>
            <a:endCxn id="32" idx="0"/>
          </p:cNvCxnSpPr>
          <p:nvPr/>
        </p:nvCxnSpPr>
        <p:spPr>
          <a:xfrm>
            <a:off x="2301586" y="2943599"/>
            <a:ext cx="24385" cy="547906"/>
          </a:xfrm>
          <a:prstGeom prst="line">
            <a:avLst/>
          </a:prstGeom>
          <a:noFill/>
          <a:ln w="12700" cap="flat" cmpd="sng" algn="ctr">
            <a:solidFill>
              <a:sysClr val="windowText" lastClr="000000"/>
            </a:solidFill>
            <a:prstDash val="solid"/>
            <a:miter lim="800000"/>
          </a:ln>
          <a:effectLst/>
        </p:spPr>
      </p:cxnSp>
      <p:cxnSp>
        <p:nvCxnSpPr>
          <p:cNvPr id="40" name="Connettore 1 39"/>
          <p:cNvCxnSpPr>
            <a:stCxn id="32" idx="4"/>
            <a:endCxn id="36" idx="0"/>
          </p:cNvCxnSpPr>
          <p:nvPr/>
        </p:nvCxnSpPr>
        <p:spPr>
          <a:xfrm>
            <a:off x="2325971" y="4437113"/>
            <a:ext cx="16768" cy="728369"/>
          </a:xfrm>
          <a:prstGeom prst="line">
            <a:avLst/>
          </a:prstGeom>
          <a:noFill/>
          <a:ln w="12700" cap="flat" cmpd="sng" algn="ctr">
            <a:solidFill>
              <a:sysClr val="windowText" lastClr="000000"/>
            </a:solidFill>
            <a:prstDash val="solid"/>
            <a:miter lim="800000"/>
          </a:ln>
          <a:effectLst/>
        </p:spPr>
      </p:cxnSp>
      <p:sp>
        <p:nvSpPr>
          <p:cNvPr id="47" name="Ovale 46"/>
          <p:cNvSpPr/>
          <p:nvPr/>
        </p:nvSpPr>
        <p:spPr>
          <a:xfrm>
            <a:off x="1607502" y="530026"/>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8" name="Connettore 1 47"/>
          <p:cNvCxnSpPr>
            <a:stCxn id="47" idx="4"/>
            <a:endCxn id="30" idx="0"/>
          </p:cNvCxnSpPr>
          <p:nvPr/>
        </p:nvCxnSpPr>
        <p:spPr>
          <a:xfrm>
            <a:off x="2301585" y="1556792"/>
            <a:ext cx="0" cy="360040"/>
          </a:xfrm>
          <a:prstGeom prst="line">
            <a:avLst/>
          </a:prstGeom>
          <a:noFill/>
          <a:ln w="19050" cap="flat" cmpd="sng" algn="ctr">
            <a:solidFill>
              <a:sysClr val="windowText" lastClr="000000"/>
            </a:solidFill>
            <a:prstDash val="solid"/>
            <a:miter lim="800000"/>
          </a:ln>
          <a:effectLst/>
        </p:spPr>
      </p:cxnSp>
      <p:sp>
        <p:nvSpPr>
          <p:cNvPr id="49" name="CasellaDiTesto 48"/>
          <p:cNvSpPr txBox="1"/>
          <p:nvPr/>
        </p:nvSpPr>
        <p:spPr>
          <a:xfrm>
            <a:off x="1342678" y="837506"/>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2678" y="2205658"/>
            <a:ext cx="2090737" cy="506413"/>
          </a:xfrm>
          <a:prstGeom prst="rect">
            <a:avLst/>
          </a:prstGeom>
          <a:solidFill>
            <a:schemeClr val="bg1"/>
          </a:solidFill>
          <a:ln>
            <a:solidFill>
              <a:schemeClr val="accent1"/>
            </a:solidFill>
          </a:ln>
          <a:effec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0453" y="3717826"/>
            <a:ext cx="162242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405" y="5346528"/>
            <a:ext cx="1390650" cy="493713"/>
          </a:xfrm>
          <a:prstGeom prst="rect">
            <a:avLst/>
          </a:prstGeom>
          <a:solidFill>
            <a:schemeClr val="bg1"/>
          </a:solidFill>
          <a:ln>
            <a:solidFill>
              <a:schemeClr val="accent1"/>
            </a:solidFill>
          </a:ln>
          <a:effectLst/>
        </p:spPr>
      </p:pic>
      <p:sp>
        <p:nvSpPr>
          <p:cNvPr id="15" name="Titolo 1"/>
          <p:cNvSpPr txBox="1">
            <a:spLocks/>
          </p:cNvSpPr>
          <p:nvPr/>
        </p:nvSpPr>
        <p:spPr>
          <a:xfrm>
            <a:off x="4583038" y="424983"/>
            <a:ext cx="6306811" cy="8250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C00000"/>
                </a:solidFill>
                <a:latin typeface="Bahnschrift SemiBold Condensed"/>
              </a:rPr>
              <a:t>TEORIA DELL’AGENZIA «ESTESA»</a:t>
            </a:r>
            <a:endParaRPr lang="it-IT" dirty="0">
              <a:solidFill>
                <a:prstClr val="black"/>
              </a:solidFill>
              <a:latin typeface="Bahnschrift SemiBold Condensed"/>
            </a:endParaRPr>
          </a:p>
        </p:txBody>
      </p:sp>
      <p:sp>
        <p:nvSpPr>
          <p:cNvPr id="2" name="CasellaDiTesto 1"/>
          <p:cNvSpPr txBox="1"/>
          <p:nvPr/>
        </p:nvSpPr>
        <p:spPr>
          <a:xfrm>
            <a:off x="2301585" y="1332270"/>
            <a:ext cx="6605281" cy="369332"/>
          </a:xfrm>
          <a:prstGeom prst="rect">
            <a:avLst/>
          </a:prstGeom>
          <a:solidFill>
            <a:srgbClr val="92D050"/>
          </a:solidFill>
          <a:ln>
            <a:solidFill>
              <a:schemeClr val="tx1"/>
            </a:solidFill>
          </a:ln>
        </p:spPr>
        <p:txBody>
          <a:bodyPr wrap="square" rtlCol="0">
            <a:spAutoFit/>
          </a:bodyPr>
          <a:lstStyle/>
          <a:p>
            <a:r>
              <a:rPr lang="it-IT" sz="1800" dirty="0">
                <a:latin typeface="Bahnschrift Light SemiCondensed" panose="020B0502040204020203" pitchFamily="34" charset="0"/>
              </a:rPr>
              <a:t>E’ un principale «diffuso» e non ha interessi secondari</a:t>
            </a:r>
          </a:p>
        </p:txBody>
      </p:sp>
      <p:sp>
        <p:nvSpPr>
          <p:cNvPr id="16" name="CasellaDiTesto 15"/>
          <p:cNvSpPr txBox="1"/>
          <p:nvPr/>
        </p:nvSpPr>
        <p:spPr>
          <a:xfrm>
            <a:off x="2278781" y="2712071"/>
            <a:ext cx="8136905" cy="646331"/>
          </a:xfrm>
          <a:prstGeom prst="rect">
            <a:avLst/>
          </a:prstGeom>
          <a:solidFill>
            <a:srgbClr val="92D050"/>
          </a:solidFill>
          <a:ln>
            <a:solidFill>
              <a:schemeClr val="tx1"/>
            </a:solidFill>
          </a:ln>
        </p:spPr>
        <p:txBody>
          <a:bodyPr wrap="square" rtlCol="0">
            <a:spAutoFit/>
          </a:bodyPr>
          <a:lstStyle/>
          <a:p>
            <a:r>
              <a:rPr lang="it-IT" sz="1800" dirty="0">
                <a:latin typeface="Bahnschrift Light SemiCondensed" panose="020B0502040204020203" pitchFamily="34" charset="0"/>
              </a:rPr>
              <a:t>Oltre agli interessi «primari», ha anche interessi secondari (che possono entrare in conflitto con gli interessi primari «delegati) </a:t>
            </a:r>
          </a:p>
        </p:txBody>
      </p:sp>
      <p:sp>
        <p:nvSpPr>
          <p:cNvPr id="17" name="CasellaDiTesto 16"/>
          <p:cNvSpPr txBox="1"/>
          <p:nvPr/>
        </p:nvSpPr>
        <p:spPr>
          <a:xfrm>
            <a:off x="2342739" y="4149874"/>
            <a:ext cx="8072948" cy="646331"/>
          </a:xfrm>
          <a:prstGeom prst="rect">
            <a:avLst/>
          </a:prstGeom>
          <a:solidFill>
            <a:srgbClr val="92D050"/>
          </a:solidFill>
          <a:ln>
            <a:solidFill>
              <a:schemeClr val="tx1"/>
            </a:solidFill>
          </a:ln>
        </p:spPr>
        <p:txBody>
          <a:bodyPr wrap="square" rtlCol="0">
            <a:spAutoFit/>
          </a:bodyPr>
          <a:lstStyle/>
          <a:p>
            <a:r>
              <a:rPr lang="it-IT" sz="1800" dirty="0">
                <a:latin typeface="Bahnschrift Light SemiCondensed" panose="020B0502040204020203" pitchFamily="34" charset="0"/>
              </a:rPr>
              <a:t>Ha interessi secondari (che possono entrare in conflitto con gli interessi primari «delegati»)</a:t>
            </a:r>
          </a:p>
        </p:txBody>
      </p:sp>
      <p:sp>
        <p:nvSpPr>
          <p:cNvPr id="18" name="CasellaDiTesto 17"/>
          <p:cNvSpPr txBox="1"/>
          <p:nvPr/>
        </p:nvSpPr>
        <p:spPr>
          <a:xfrm>
            <a:off x="2398227" y="5870689"/>
            <a:ext cx="2832883" cy="369332"/>
          </a:xfrm>
          <a:prstGeom prst="rect">
            <a:avLst/>
          </a:prstGeom>
          <a:solidFill>
            <a:srgbClr val="92D050"/>
          </a:solidFill>
          <a:ln>
            <a:solidFill>
              <a:schemeClr val="tx1"/>
            </a:solidFill>
          </a:ln>
        </p:spPr>
        <p:txBody>
          <a:bodyPr wrap="square" rtlCol="0">
            <a:spAutoFit/>
          </a:bodyPr>
          <a:lstStyle/>
          <a:p>
            <a:r>
              <a:rPr lang="it-IT" sz="1800" dirty="0">
                <a:latin typeface="Bahnschrift Light SemiCondensed" panose="020B0502040204020203" pitchFamily="34" charset="0"/>
              </a:rPr>
              <a:t>Ha solo interessi secondari</a:t>
            </a:r>
          </a:p>
        </p:txBody>
      </p:sp>
      <p:pic>
        <p:nvPicPr>
          <p:cNvPr id="19" name="Immagine 18">
            <a:extLst>
              <a:ext uri="{FF2B5EF4-FFF2-40B4-BE49-F238E27FC236}">
                <a16:creationId xmlns:a16="http://schemas.microsoft.com/office/drawing/2014/main" xmlns="" id="{352283D9-74B7-4DD5-BCFC-0E4407788637}"/>
              </a:ext>
            </a:extLst>
          </p:cNvPr>
          <p:cNvPicPr>
            <a:picLocks noChangeAspect="1"/>
          </p:cNvPicPr>
          <p:nvPr/>
        </p:nvPicPr>
        <p:blipFill>
          <a:blip r:embed="rId5"/>
          <a:stretch>
            <a:fillRect/>
          </a:stretch>
        </p:blipFill>
        <p:spPr>
          <a:xfrm>
            <a:off x="497190" y="2007472"/>
            <a:ext cx="845488" cy="845488"/>
          </a:xfrm>
          <a:prstGeom prst="rect">
            <a:avLst/>
          </a:prstGeom>
        </p:spPr>
      </p:pic>
      <p:pic>
        <p:nvPicPr>
          <p:cNvPr id="20" name="Immagine 19">
            <a:extLst>
              <a:ext uri="{FF2B5EF4-FFF2-40B4-BE49-F238E27FC236}">
                <a16:creationId xmlns:a16="http://schemas.microsoft.com/office/drawing/2014/main" xmlns="" id="{1909E733-45B1-4862-A478-107F57592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190" y="3347443"/>
            <a:ext cx="864096" cy="864096"/>
          </a:xfrm>
          <a:prstGeom prst="rect">
            <a:avLst/>
          </a:prstGeom>
        </p:spPr>
      </p:pic>
      <p:pic>
        <p:nvPicPr>
          <p:cNvPr id="21" name="Immagine 20">
            <a:extLst>
              <a:ext uri="{FF2B5EF4-FFF2-40B4-BE49-F238E27FC236}">
                <a16:creationId xmlns:a16="http://schemas.microsoft.com/office/drawing/2014/main" xmlns="" id="{C86EB502-8C5D-4C3D-95EA-A1921D6A72C8}"/>
              </a:ext>
            </a:extLst>
          </p:cNvPr>
          <p:cNvPicPr>
            <a:picLocks noChangeAspect="1"/>
          </p:cNvPicPr>
          <p:nvPr/>
        </p:nvPicPr>
        <p:blipFill>
          <a:blip r:embed="rId7"/>
          <a:stretch>
            <a:fillRect/>
          </a:stretch>
        </p:blipFill>
        <p:spPr>
          <a:xfrm>
            <a:off x="497190" y="5140682"/>
            <a:ext cx="971896" cy="971896"/>
          </a:xfrm>
          <a:prstGeom prst="rect">
            <a:avLst/>
          </a:prstGeom>
        </p:spPr>
      </p:pic>
      <p:pic>
        <p:nvPicPr>
          <p:cNvPr id="22" name="Immagin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190" y="621482"/>
            <a:ext cx="830138" cy="830138"/>
          </a:xfrm>
          <a:prstGeom prst="rect">
            <a:avLst/>
          </a:prstGeom>
        </p:spPr>
      </p:pic>
    </p:spTree>
    <p:extLst>
      <p:ext uri="{BB962C8B-B14F-4D97-AF65-F5344CB8AC3E}">
        <p14:creationId xmlns:p14="http://schemas.microsoft.com/office/powerpoint/2010/main" val="10269064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e 29"/>
          <p:cNvSpPr/>
          <p:nvPr/>
        </p:nvSpPr>
        <p:spPr>
          <a:xfrm>
            <a:off x="1607502" y="191683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32" name="Ovale 31"/>
          <p:cNvSpPr/>
          <p:nvPr/>
        </p:nvSpPr>
        <p:spPr>
          <a:xfrm>
            <a:off x="1703512" y="3491506"/>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sp>
        <p:nvSpPr>
          <p:cNvPr id="36" name="Ovale 35"/>
          <p:cNvSpPr/>
          <p:nvPr/>
        </p:nvSpPr>
        <p:spPr>
          <a:xfrm>
            <a:off x="1799523" y="5165482"/>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9" name="Connettore 1 38"/>
          <p:cNvCxnSpPr>
            <a:stCxn id="30" idx="4"/>
            <a:endCxn id="32" idx="0"/>
          </p:cNvCxnSpPr>
          <p:nvPr/>
        </p:nvCxnSpPr>
        <p:spPr>
          <a:xfrm>
            <a:off x="2301586" y="2943599"/>
            <a:ext cx="24385" cy="547906"/>
          </a:xfrm>
          <a:prstGeom prst="line">
            <a:avLst/>
          </a:prstGeom>
          <a:noFill/>
          <a:ln w="12700" cap="flat" cmpd="sng" algn="ctr">
            <a:solidFill>
              <a:sysClr val="windowText" lastClr="000000"/>
            </a:solidFill>
            <a:prstDash val="solid"/>
            <a:miter lim="800000"/>
          </a:ln>
          <a:effectLst/>
        </p:spPr>
      </p:cxnSp>
      <p:cxnSp>
        <p:nvCxnSpPr>
          <p:cNvPr id="40" name="Connettore 1 39"/>
          <p:cNvCxnSpPr>
            <a:stCxn id="32" idx="4"/>
            <a:endCxn id="36" idx="0"/>
          </p:cNvCxnSpPr>
          <p:nvPr/>
        </p:nvCxnSpPr>
        <p:spPr>
          <a:xfrm>
            <a:off x="2325971" y="4437113"/>
            <a:ext cx="16768" cy="728369"/>
          </a:xfrm>
          <a:prstGeom prst="line">
            <a:avLst/>
          </a:prstGeom>
          <a:noFill/>
          <a:ln w="12700" cap="flat" cmpd="sng" algn="ctr">
            <a:solidFill>
              <a:sysClr val="windowText" lastClr="000000"/>
            </a:solidFill>
            <a:prstDash val="solid"/>
            <a:miter lim="800000"/>
          </a:ln>
          <a:effectLst/>
        </p:spPr>
      </p:cxnSp>
      <p:sp>
        <p:nvSpPr>
          <p:cNvPr id="47" name="Ovale 46"/>
          <p:cNvSpPr/>
          <p:nvPr/>
        </p:nvSpPr>
        <p:spPr>
          <a:xfrm>
            <a:off x="1607502" y="530026"/>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8" name="Connettore 1 47"/>
          <p:cNvCxnSpPr>
            <a:stCxn id="47" idx="4"/>
            <a:endCxn id="30" idx="0"/>
          </p:cNvCxnSpPr>
          <p:nvPr/>
        </p:nvCxnSpPr>
        <p:spPr>
          <a:xfrm>
            <a:off x="2301585" y="1556792"/>
            <a:ext cx="0" cy="360040"/>
          </a:xfrm>
          <a:prstGeom prst="line">
            <a:avLst/>
          </a:prstGeom>
          <a:noFill/>
          <a:ln w="19050" cap="flat" cmpd="sng" algn="ctr">
            <a:solidFill>
              <a:sysClr val="windowText" lastClr="000000"/>
            </a:solidFill>
            <a:prstDash val="solid"/>
            <a:miter lim="800000"/>
          </a:ln>
          <a:effectLst/>
        </p:spPr>
      </p:cxnSp>
      <p:sp>
        <p:nvSpPr>
          <p:cNvPr id="49" name="CasellaDiTesto 48"/>
          <p:cNvSpPr txBox="1"/>
          <p:nvPr/>
        </p:nvSpPr>
        <p:spPr>
          <a:xfrm>
            <a:off x="1342678" y="837506"/>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2678" y="2205658"/>
            <a:ext cx="2090737" cy="506413"/>
          </a:xfrm>
          <a:prstGeom prst="rect">
            <a:avLst/>
          </a:prstGeom>
          <a:solidFill>
            <a:schemeClr val="bg1"/>
          </a:solidFill>
          <a:ln>
            <a:solidFill>
              <a:schemeClr val="accent1"/>
            </a:solidFill>
          </a:ln>
          <a:effec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0453" y="3717826"/>
            <a:ext cx="162242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405" y="5346528"/>
            <a:ext cx="1390650" cy="493713"/>
          </a:xfrm>
          <a:prstGeom prst="rect">
            <a:avLst/>
          </a:prstGeom>
          <a:solidFill>
            <a:schemeClr val="bg1"/>
          </a:solidFill>
          <a:ln>
            <a:solidFill>
              <a:schemeClr val="accent1"/>
            </a:solidFill>
          </a:ln>
          <a:effectLst/>
        </p:spPr>
      </p:pic>
      <p:sp>
        <p:nvSpPr>
          <p:cNvPr id="15" name="Titolo 1"/>
          <p:cNvSpPr txBox="1">
            <a:spLocks/>
          </p:cNvSpPr>
          <p:nvPr/>
        </p:nvSpPr>
        <p:spPr>
          <a:xfrm>
            <a:off x="4583038" y="424983"/>
            <a:ext cx="6306811" cy="8250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C00000"/>
                </a:solidFill>
                <a:latin typeface="Bahnschrift SemiBold Condensed"/>
              </a:rPr>
              <a:t>TEORIA DELL’AGENZIA «ESTESA»</a:t>
            </a:r>
            <a:endParaRPr lang="it-IT" dirty="0">
              <a:solidFill>
                <a:prstClr val="black"/>
              </a:solidFill>
              <a:latin typeface="Bahnschrift SemiBold Condensed"/>
            </a:endParaRPr>
          </a:p>
        </p:txBody>
      </p:sp>
      <p:sp>
        <p:nvSpPr>
          <p:cNvPr id="19" name="Rettangolo 18"/>
          <p:cNvSpPr/>
          <p:nvPr/>
        </p:nvSpPr>
        <p:spPr>
          <a:xfrm>
            <a:off x="3502918" y="1143748"/>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0" name="Rettangolo 19"/>
          <p:cNvSpPr/>
          <p:nvPr/>
        </p:nvSpPr>
        <p:spPr>
          <a:xfrm>
            <a:off x="5375126" y="2709714"/>
            <a:ext cx="680308" cy="413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IS</a:t>
            </a:r>
          </a:p>
        </p:txBody>
      </p:sp>
      <p:sp>
        <p:nvSpPr>
          <p:cNvPr id="21" name="Rettangolo 20"/>
          <p:cNvSpPr/>
          <p:nvPr/>
        </p:nvSpPr>
        <p:spPr>
          <a:xfrm>
            <a:off x="3502918" y="2728717"/>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2" name="Rettangolo 21"/>
          <p:cNvSpPr/>
          <p:nvPr/>
        </p:nvSpPr>
        <p:spPr>
          <a:xfrm>
            <a:off x="4478794" y="2709714"/>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3" name="Rettangolo 22"/>
          <p:cNvSpPr/>
          <p:nvPr/>
        </p:nvSpPr>
        <p:spPr>
          <a:xfrm>
            <a:off x="5342890" y="4293890"/>
            <a:ext cx="680308" cy="413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IS</a:t>
            </a:r>
          </a:p>
        </p:txBody>
      </p:sp>
      <p:sp>
        <p:nvSpPr>
          <p:cNvPr id="24" name="Rettangolo 23"/>
          <p:cNvSpPr/>
          <p:nvPr/>
        </p:nvSpPr>
        <p:spPr>
          <a:xfrm>
            <a:off x="3502918" y="4312893"/>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5" name="Rettangolo 24"/>
          <p:cNvSpPr/>
          <p:nvPr/>
        </p:nvSpPr>
        <p:spPr>
          <a:xfrm>
            <a:off x="4446558" y="4293890"/>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6" name="Rettangolo 25"/>
          <p:cNvSpPr/>
          <p:nvPr/>
        </p:nvSpPr>
        <p:spPr>
          <a:xfrm>
            <a:off x="5342890" y="5446018"/>
            <a:ext cx="680308" cy="413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IS</a:t>
            </a:r>
          </a:p>
        </p:txBody>
      </p:sp>
      <p:cxnSp>
        <p:nvCxnSpPr>
          <p:cNvPr id="4" name="Connettore 2 3"/>
          <p:cNvCxnSpPr>
            <a:stCxn id="19" idx="2"/>
            <a:endCxn id="21" idx="0"/>
          </p:cNvCxnSpPr>
          <p:nvPr/>
        </p:nvCxnSpPr>
        <p:spPr>
          <a:xfrm>
            <a:off x="3843072" y="1556793"/>
            <a:ext cx="0" cy="11719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ttore 2 27"/>
          <p:cNvCxnSpPr>
            <a:stCxn id="21" idx="2"/>
            <a:endCxn id="24" idx="0"/>
          </p:cNvCxnSpPr>
          <p:nvPr/>
        </p:nvCxnSpPr>
        <p:spPr>
          <a:xfrm>
            <a:off x="3843072" y="3141762"/>
            <a:ext cx="0" cy="11711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Connettore 2 30"/>
          <p:cNvCxnSpPr>
            <a:stCxn id="22" idx="2"/>
            <a:endCxn id="25" idx="0"/>
          </p:cNvCxnSpPr>
          <p:nvPr/>
        </p:nvCxnSpPr>
        <p:spPr>
          <a:xfrm flipH="1">
            <a:off x="4786712" y="3122759"/>
            <a:ext cx="32236" cy="11711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CasellaDiTesto 34"/>
          <p:cNvSpPr txBox="1"/>
          <p:nvPr/>
        </p:nvSpPr>
        <p:spPr>
          <a:xfrm>
            <a:off x="4433803" y="1143748"/>
            <a:ext cx="5117788" cy="369332"/>
          </a:xfrm>
          <a:prstGeom prst="rect">
            <a:avLst/>
          </a:prstGeom>
          <a:solidFill>
            <a:srgbClr val="92D050"/>
          </a:solidFill>
          <a:ln>
            <a:solidFill>
              <a:schemeClr val="tx1"/>
            </a:solidFill>
          </a:ln>
        </p:spPr>
        <p:txBody>
          <a:bodyPr wrap="square" rtlCol="0">
            <a:spAutoFit/>
          </a:bodyPr>
          <a:lstStyle/>
          <a:p>
            <a:r>
              <a:rPr lang="it-IT" sz="1800" dirty="0">
                <a:latin typeface="Bahnschrift Light SemiCondensed" panose="020B0502040204020203" pitchFamily="34" charset="0"/>
              </a:rPr>
              <a:t>E’ un principale «diffuso» e non ha interessi secondari</a:t>
            </a:r>
          </a:p>
        </p:txBody>
      </p:sp>
      <p:sp>
        <p:nvSpPr>
          <p:cNvPr id="37" name="CasellaDiTesto 36"/>
          <p:cNvSpPr txBox="1"/>
          <p:nvPr/>
        </p:nvSpPr>
        <p:spPr>
          <a:xfrm>
            <a:off x="6311230" y="2291176"/>
            <a:ext cx="4032448" cy="1200329"/>
          </a:xfrm>
          <a:prstGeom prst="rect">
            <a:avLst/>
          </a:prstGeom>
          <a:solidFill>
            <a:srgbClr val="92D050"/>
          </a:solidFill>
          <a:ln>
            <a:solidFill>
              <a:schemeClr val="tx1"/>
            </a:solidFill>
          </a:ln>
        </p:spPr>
        <p:txBody>
          <a:bodyPr wrap="square" rtlCol="0">
            <a:spAutoFit/>
          </a:bodyPr>
          <a:lstStyle/>
          <a:p>
            <a:r>
              <a:rPr lang="it-IT" sz="1800" dirty="0">
                <a:latin typeface="Bahnschrift Light SemiCondensed" panose="020B0502040204020203" pitchFamily="34" charset="0"/>
              </a:rPr>
              <a:t>Oltre agli interessi «primari», ha anche interessi secondari (che possono entrare in conflitto con gli interessi primari «delegati) </a:t>
            </a:r>
          </a:p>
        </p:txBody>
      </p:sp>
      <p:sp>
        <p:nvSpPr>
          <p:cNvPr id="38" name="CasellaDiTesto 37"/>
          <p:cNvSpPr txBox="1"/>
          <p:nvPr/>
        </p:nvSpPr>
        <p:spPr>
          <a:xfrm>
            <a:off x="6311230" y="3933850"/>
            <a:ext cx="4036474" cy="923330"/>
          </a:xfrm>
          <a:prstGeom prst="rect">
            <a:avLst/>
          </a:prstGeom>
          <a:solidFill>
            <a:srgbClr val="92D050"/>
          </a:solidFill>
          <a:ln>
            <a:solidFill>
              <a:schemeClr val="tx1"/>
            </a:solidFill>
          </a:ln>
        </p:spPr>
        <p:txBody>
          <a:bodyPr wrap="square" rtlCol="0">
            <a:spAutoFit/>
          </a:bodyPr>
          <a:lstStyle/>
          <a:p>
            <a:r>
              <a:rPr lang="it-IT" sz="1800" dirty="0">
                <a:latin typeface="Bahnschrift Light SemiCondensed" panose="020B0502040204020203" pitchFamily="34" charset="0"/>
              </a:rPr>
              <a:t>Ha interessi secondari (che possono entrare in conflitto con gli interessi primari «delegati»)</a:t>
            </a:r>
          </a:p>
        </p:txBody>
      </p:sp>
      <p:sp>
        <p:nvSpPr>
          <p:cNvPr id="41" name="CasellaDiTesto 40"/>
          <p:cNvSpPr txBox="1"/>
          <p:nvPr/>
        </p:nvSpPr>
        <p:spPr>
          <a:xfrm>
            <a:off x="6320001" y="5408718"/>
            <a:ext cx="2832883" cy="369332"/>
          </a:xfrm>
          <a:prstGeom prst="rect">
            <a:avLst/>
          </a:prstGeom>
          <a:solidFill>
            <a:srgbClr val="92D050"/>
          </a:solidFill>
          <a:ln>
            <a:solidFill>
              <a:schemeClr val="tx1"/>
            </a:solidFill>
          </a:ln>
        </p:spPr>
        <p:txBody>
          <a:bodyPr wrap="square" rtlCol="0">
            <a:spAutoFit/>
          </a:bodyPr>
          <a:lstStyle/>
          <a:p>
            <a:r>
              <a:rPr lang="it-IT" sz="1800" dirty="0">
                <a:latin typeface="Bahnschrift Light SemiCondensed" panose="020B0502040204020203" pitchFamily="34" charset="0"/>
              </a:rPr>
              <a:t>Ha solo interessi secondari</a:t>
            </a:r>
          </a:p>
        </p:txBody>
      </p:sp>
      <p:pic>
        <p:nvPicPr>
          <p:cNvPr id="29" name="Immagine 28">
            <a:extLst>
              <a:ext uri="{FF2B5EF4-FFF2-40B4-BE49-F238E27FC236}">
                <a16:creationId xmlns:a16="http://schemas.microsoft.com/office/drawing/2014/main" xmlns="" id="{352283D9-74B7-4DD5-BCFC-0E4407788637}"/>
              </a:ext>
            </a:extLst>
          </p:cNvPr>
          <p:cNvPicPr>
            <a:picLocks noChangeAspect="1"/>
          </p:cNvPicPr>
          <p:nvPr/>
        </p:nvPicPr>
        <p:blipFill>
          <a:blip r:embed="rId5"/>
          <a:stretch>
            <a:fillRect/>
          </a:stretch>
        </p:blipFill>
        <p:spPr>
          <a:xfrm>
            <a:off x="4862049" y="1782914"/>
            <a:ext cx="845488" cy="845488"/>
          </a:xfrm>
          <a:prstGeom prst="rect">
            <a:avLst/>
          </a:prstGeom>
        </p:spPr>
      </p:pic>
      <p:pic>
        <p:nvPicPr>
          <p:cNvPr id="33" name="Immagine 32">
            <a:extLst>
              <a:ext uri="{FF2B5EF4-FFF2-40B4-BE49-F238E27FC236}">
                <a16:creationId xmlns:a16="http://schemas.microsoft.com/office/drawing/2014/main" xmlns="" id="{1909E733-45B1-4862-A478-107F57592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3078" y="3276276"/>
            <a:ext cx="864096" cy="864096"/>
          </a:xfrm>
          <a:prstGeom prst="rect">
            <a:avLst/>
          </a:prstGeom>
        </p:spPr>
      </p:pic>
      <p:pic>
        <p:nvPicPr>
          <p:cNvPr id="34" name="Immagine 33">
            <a:extLst>
              <a:ext uri="{FF2B5EF4-FFF2-40B4-BE49-F238E27FC236}">
                <a16:creationId xmlns:a16="http://schemas.microsoft.com/office/drawing/2014/main" xmlns="" id="{C86EB502-8C5D-4C3D-95EA-A1921D6A72C8}"/>
              </a:ext>
            </a:extLst>
          </p:cNvPr>
          <p:cNvPicPr>
            <a:picLocks noChangeAspect="1"/>
          </p:cNvPicPr>
          <p:nvPr/>
        </p:nvPicPr>
        <p:blipFill>
          <a:blip r:embed="rId7"/>
          <a:stretch>
            <a:fillRect/>
          </a:stretch>
        </p:blipFill>
        <p:spPr>
          <a:xfrm>
            <a:off x="3778574" y="5140682"/>
            <a:ext cx="971896" cy="971896"/>
          </a:xfrm>
          <a:prstGeom prst="rect">
            <a:avLst/>
          </a:prstGeom>
        </p:spPr>
      </p:pic>
      <p:pic>
        <p:nvPicPr>
          <p:cNvPr id="42" name="Immagin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34384" y="277372"/>
            <a:ext cx="830138" cy="830138"/>
          </a:xfrm>
          <a:prstGeom prst="rect">
            <a:avLst/>
          </a:prstGeom>
        </p:spPr>
      </p:pic>
    </p:spTree>
    <p:extLst>
      <p:ext uri="{BB962C8B-B14F-4D97-AF65-F5344CB8AC3E}">
        <p14:creationId xmlns:p14="http://schemas.microsoft.com/office/powerpoint/2010/main" val="36547463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p:cNvSpPr txBox="1">
            <a:spLocks/>
          </p:cNvSpPr>
          <p:nvPr/>
        </p:nvSpPr>
        <p:spPr>
          <a:xfrm>
            <a:off x="913119" y="6427540"/>
            <a:ext cx="4675541" cy="4320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800" b="1" dirty="0">
                <a:solidFill>
                  <a:srgbClr val="C00000"/>
                </a:solidFill>
                <a:latin typeface="Bahnschrift SemiBold Condensed"/>
              </a:rPr>
              <a:t>CONFLITTO DI INTERESSI: DEFINIZIONE</a:t>
            </a:r>
            <a:endParaRPr lang="it-IT" sz="2800" dirty="0">
              <a:solidFill>
                <a:prstClr val="black"/>
              </a:solidFill>
              <a:latin typeface="Bahnschrift SemiBold Condensed"/>
            </a:endParaRPr>
          </a:p>
        </p:txBody>
      </p:sp>
      <p:sp>
        <p:nvSpPr>
          <p:cNvPr id="20" name="Rettangolo 19"/>
          <p:cNvSpPr/>
          <p:nvPr/>
        </p:nvSpPr>
        <p:spPr>
          <a:xfrm>
            <a:off x="9335566" y="5692048"/>
            <a:ext cx="1728192" cy="72922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INTERESSE B</a:t>
            </a:r>
          </a:p>
        </p:txBody>
      </p:sp>
      <p:sp>
        <p:nvSpPr>
          <p:cNvPr id="22" name="Rettangolo 21"/>
          <p:cNvSpPr/>
          <p:nvPr/>
        </p:nvSpPr>
        <p:spPr>
          <a:xfrm>
            <a:off x="7463358" y="5692047"/>
            <a:ext cx="1800200" cy="7292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INTERESSE A</a:t>
            </a:r>
          </a:p>
        </p:txBody>
      </p:sp>
      <p:sp>
        <p:nvSpPr>
          <p:cNvPr id="29" name="Rettangolo 28"/>
          <p:cNvSpPr/>
          <p:nvPr/>
        </p:nvSpPr>
        <p:spPr>
          <a:xfrm>
            <a:off x="7247334" y="2620101"/>
            <a:ext cx="3960440" cy="4023463"/>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33" name="CasellaDiTesto 32"/>
          <p:cNvSpPr txBox="1"/>
          <p:nvPr/>
        </p:nvSpPr>
        <p:spPr>
          <a:xfrm rot="16200000">
            <a:off x="5487793" y="4515363"/>
            <a:ext cx="3205150" cy="313932"/>
          </a:xfrm>
          <a:prstGeom prst="rect">
            <a:avLst/>
          </a:prstGeom>
          <a:noFill/>
        </p:spPr>
        <p:txBody>
          <a:bodyPr wrap="square" rtlCol="0">
            <a:spAutoFit/>
          </a:bodyPr>
          <a:lstStyle/>
          <a:p>
            <a:pPr algn="ctr">
              <a:lnSpc>
                <a:spcPts val="1600"/>
              </a:lnSpc>
            </a:pPr>
            <a:r>
              <a:rPr lang="it-IT" sz="2000" b="1" dirty="0">
                <a:solidFill>
                  <a:srgbClr val="FF0000"/>
                </a:solidFill>
              </a:rPr>
              <a:t>CONFLITTO  DI INTERESSI</a:t>
            </a:r>
          </a:p>
        </p:txBody>
      </p:sp>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5486" y="2846181"/>
            <a:ext cx="1321577" cy="1321577"/>
          </a:xfrm>
          <a:prstGeom prst="rect">
            <a:avLst/>
          </a:prstGeom>
        </p:spPr>
      </p:pic>
      <p:sp>
        <p:nvSpPr>
          <p:cNvPr id="9" name="Freccia in giù 8"/>
          <p:cNvSpPr/>
          <p:nvPr/>
        </p:nvSpPr>
        <p:spPr>
          <a:xfrm>
            <a:off x="8687494" y="4256381"/>
            <a:ext cx="1252141" cy="978408"/>
          </a:xfrm>
          <a:prstGeom prst="down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3398" y="4711682"/>
            <a:ext cx="10064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9781" y="4725938"/>
            <a:ext cx="1023937"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2" name="Diagramma 51">
            <a:extLst>
              <a:ext uri="{FF2B5EF4-FFF2-40B4-BE49-F238E27FC236}">
                <a16:creationId xmlns:a16="http://schemas.microsoft.com/office/drawing/2014/main" xmlns="" id="{5E078597-5179-4A44-802B-B19FBF004E7B}"/>
              </a:ext>
            </a:extLst>
          </p:cNvPr>
          <p:cNvGraphicFramePr/>
          <p:nvPr>
            <p:extLst>
              <p:ext uri="{D42A27DB-BD31-4B8C-83A1-F6EECF244321}">
                <p14:modId xmlns:p14="http://schemas.microsoft.com/office/powerpoint/2010/main" val="2263007207"/>
              </p:ext>
            </p:extLst>
          </p:nvPr>
        </p:nvGraphicFramePr>
        <p:xfrm>
          <a:off x="190550" y="1898724"/>
          <a:ext cx="6120680" cy="44113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Titolo 1">
            <a:extLst>
              <a:ext uri="{FF2B5EF4-FFF2-40B4-BE49-F238E27FC236}">
                <a16:creationId xmlns:a16="http://schemas.microsoft.com/office/drawing/2014/main" xmlns="" id="{BFBF3BEB-F0DF-4128-A6B4-CB33B3F84490}"/>
              </a:ext>
            </a:extLst>
          </p:cNvPr>
          <p:cNvSpPr txBox="1">
            <a:spLocks/>
          </p:cNvSpPr>
          <p:nvPr/>
        </p:nvSpPr>
        <p:spPr>
          <a:xfrm>
            <a:off x="334566" y="486630"/>
            <a:ext cx="7305511" cy="10253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400" b="1" dirty="0">
                <a:latin typeface="Arial Narrow" panose="020B0606020202030204" pitchFamily="34" charset="0"/>
              </a:rPr>
              <a:t>…inoltre…</a:t>
            </a:r>
          </a:p>
          <a:p>
            <a:pPr marL="457154" indent="-457154">
              <a:buFont typeface="Arial" panose="020B0604020202020204" pitchFamily="34" charset="0"/>
              <a:buChar char="•"/>
            </a:pPr>
            <a:r>
              <a:rPr lang="it-IT" sz="2400" b="1" dirty="0">
                <a:latin typeface="Arial Narrow" panose="020B0606020202030204" pitchFamily="34" charset="0"/>
              </a:rPr>
              <a:t>Occorre dotarsi di una </a:t>
            </a:r>
            <a:r>
              <a:rPr lang="it-IT" sz="2400" b="1" dirty="0">
                <a:solidFill>
                  <a:srgbClr val="C00000"/>
                </a:solidFill>
                <a:latin typeface="Arial Narrow" panose="020B0606020202030204" pitchFamily="34" charset="0"/>
              </a:rPr>
              <a:t>DEFINIZIONE</a:t>
            </a:r>
            <a:r>
              <a:rPr lang="it-IT" sz="2400" b="1" dirty="0">
                <a:latin typeface="Arial Narrow" panose="020B0606020202030204" pitchFamily="34" charset="0"/>
              </a:rPr>
              <a:t> semplice ed esaustiva di conflitto di interessi</a:t>
            </a:r>
            <a:endParaRPr lang="it-IT" sz="2400" dirty="0">
              <a:latin typeface="Arial Narrow" panose="020B0606020202030204" pitchFamily="34" charset="0"/>
            </a:endParaRPr>
          </a:p>
        </p:txBody>
      </p:sp>
      <p:sp>
        <p:nvSpPr>
          <p:cNvPr id="17" name="Esplosione: 14 punte 16">
            <a:extLst>
              <a:ext uri="{FF2B5EF4-FFF2-40B4-BE49-F238E27FC236}">
                <a16:creationId xmlns:a16="http://schemas.microsoft.com/office/drawing/2014/main" xmlns="" id="{C108B02D-6621-4AB5-83DC-991C2D884A5A}"/>
              </a:ext>
            </a:extLst>
          </p:cNvPr>
          <p:cNvSpPr/>
          <p:nvPr/>
        </p:nvSpPr>
        <p:spPr>
          <a:xfrm>
            <a:off x="6948468" y="58577"/>
            <a:ext cx="2737508" cy="1881489"/>
          </a:xfrm>
          <a:prstGeom prst="irregularSeal2">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it-IT" sz="8799" b="1" dirty="0">
                <a:latin typeface="Arial Narrow" panose="020B0606020202030204" pitchFamily="34" charset="0"/>
              </a:rPr>
              <a:t>2</a:t>
            </a:r>
          </a:p>
        </p:txBody>
      </p:sp>
    </p:spTree>
    <p:extLst>
      <p:ext uri="{BB962C8B-B14F-4D97-AF65-F5344CB8AC3E}">
        <p14:creationId xmlns:p14="http://schemas.microsoft.com/office/powerpoint/2010/main" val="30127357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a 2">
            <a:extLst>
              <a:ext uri="{FF2B5EF4-FFF2-40B4-BE49-F238E27FC236}">
                <a16:creationId xmlns:a16="http://schemas.microsoft.com/office/drawing/2014/main" xmlns="" id="{BF33771F-E4BD-4C58-B307-B439C1A419E1}"/>
              </a:ext>
            </a:extLst>
          </p:cNvPr>
          <p:cNvGraphicFramePr/>
          <p:nvPr>
            <p:extLst>
              <p:ext uri="{D42A27DB-BD31-4B8C-83A1-F6EECF244321}">
                <p14:modId xmlns:p14="http://schemas.microsoft.com/office/powerpoint/2010/main" val="2423782875"/>
              </p:ext>
            </p:extLst>
          </p:nvPr>
        </p:nvGraphicFramePr>
        <p:xfrm>
          <a:off x="407315" y="1341834"/>
          <a:ext cx="11375782" cy="53998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asellaDiTesto 3">
            <a:extLst>
              <a:ext uri="{FF2B5EF4-FFF2-40B4-BE49-F238E27FC236}">
                <a16:creationId xmlns:a16="http://schemas.microsoft.com/office/drawing/2014/main" xmlns="" id="{0A614705-3DF3-40F6-A99F-A9C23552AE0F}"/>
              </a:ext>
            </a:extLst>
          </p:cNvPr>
          <p:cNvSpPr txBox="1"/>
          <p:nvPr/>
        </p:nvSpPr>
        <p:spPr>
          <a:xfrm>
            <a:off x="2202140" y="541320"/>
            <a:ext cx="8262478" cy="523152"/>
          </a:xfrm>
          <a:prstGeom prst="rect">
            <a:avLst/>
          </a:prstGeom>
          <a:solidFill>
            <a:schemeClr val="bg1"/>
          </a:solidFill>
        </p:spPr>
        <p:txBody>
          <a:bodyPr wrap="square" rtlCol="0">
            <a:spAutoFit/>
          </a:bodyPr>
          <a:lstStyle/>
          <a:p>
            <a:pPr algn="ctr"/>
            <a:r>
              <a:rPr lang="it-IT" sz="2800" b="1" dirty="0">
                <a:latin typeface="Arial Narrow" panose="020B0606020202030204" pitchFamily="34" charset="0"/>
              </a:rPr>
              <a:t>I «</a:t>
            </a:r>
            <a:r>
              <a:rPr lang="it-IT" sz="2800" b="1" dirty="0">
                <a:solidFill>
                  <a:srgbClr val="C00000"/>
                </a:solidFill>
                <a:latin typeface="Arial Narrow" panose="020B0606020202030204" pitchFamily="34" charset="0"/>
              </a:rPr>
              <a:t>meccanismi</a:t>
            </a:r>
            <a:r>
              <a:rPr lang="it-IT" sz="2800" b="1" dirty="0">
                <a:latin typeface="Arial Narrow" panose="020B0606020202030204" pitchFamily="34" charset="0"/>
              </a:rPr>
              <a:t>» della corruzione</a:t>
            </a:r>
          </a:p>
        </p:txBody>
      </p:sp>
    </p:spTree>
    <p:extLst>
      <p:ext uri="{BB962C8B-B14F-4D97-AF65-F5344CB8AC3E}">
        <p14:creationId xmlns:p14="http://schemas.microsoft.com/office/powerpoint/2010/main" val="21869502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olo 1"/>
          <p:cNvSpPr txBox="1">
            <a:spLocks/>
          </p:cNvSpPr>
          <p:nvPr/>
        </p:nvSpPr>
        <p:spPr>
          <a:xfrm>
            <a:off x="334566" y="486630"/>
            <a:ext cx="7305511" cy="10253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400" b="1" dirty="0">
                <a:latin typeface="Arial Narrow" panose="020B0606020202030204" pitchFamily="34" charset="0"/>
              </a:rPr>
              <a:t>…poi…</a:t>
            </a:r>
          </a:p>
          <a:p>
            <a:pPr marL="457154" indent="-457154">
              <a:buFont typeface="Arial" panose="020B0604020202020204" pitchFamily="34" charset="0"/>
              <a:buChar char="•"/>
            </a:pPr>
            <a:r>
              <a:rPr lang="it-IT" sz="2400" b="1" dirty="0">
                <a:latin typeface="Arial Narrow" panose="020B0606020202030204" pitchFamily="34" charset="0"/>
              </a:rPr>
              <a:t>Occorre avere chiaro «</a:t>
            </a:r>
            <a:r>
              <a:rPr lang="it-IT" sz="2400" b="1" dirty="0">
                <a:solidFill>
                  <a:srgbClr val="C00000"/>
                </a:solidFill>
                <a:latin typeface="Arial Narrow" panose="020B0606020202030204" pitchFamily="34" charset="0"/>
              </a:rPr>
              <a:t>DA DOVE</a:t>
            </a:r>
            <a:r>
              <a:rPr lang="it-IT" sz="2400" b="1" dirty="0">
                <a:latin typeface="Arial Narrow" panose="020B0606020202030204" pitchFamily="34" charset="0"/>
              </a:rPr>
              <a:t>» si origina il conflitto di interessi per decodificarlo correttamente.</a:t>
            </a:r>
            <a:endParaRPr lang="it-IT" sz="2400" dirty="0">
              <a:latin typeface="Arial Narrow" panose="020B0606020202030204" pitchFamily="34" charset="0"/>
            </a:endParaRPr>
          </a:p>
        </p:txBody>
      </p:sp>
      <p:sp>
        <p:nvSpPr>
          <p:cNvPr id="22" name="Esplosione: 14 punte 21">
            <a:extLst>
              <a:ext uri="{FF2B5EF4-FFF2-40B4-BE49-F238E27FC236}">
                <a16:creationId xmlns:a16="http://schemas.microsoft.com/office/drawing/2014/main" xmlns="" id="{AE696373-CA77-488A-B05F-0DB763D4F7A1}"/>
              </a:ext>
            </a:extLst>
          </p:cNvPr>
          <p:cNvSpPr/>
          <p:nvPr/>
        </p:nvSpPr>
        <p:spPr>
          <a:xfrm>
            <a:off x="7737603" y="265699"/>
            <a:ext cx="2737508" cy="1881489"/>
          </a:xfrm>
          <a:prstGeom prst="irregularSeal2">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it-IT" sz="8799" b="1" dirty="0">
                <a:latin typeface="Arial Narrow" panose="020B0606020202030204" pitchFamily="34" charset="0"/>
              </a:rPr>
              <a:t>3</a:t>
            </a:r>
          </a:p>
        </p:txBody>
      </p:sp>
      <p:pic>
        <p:nvPicPr>
          <p:cNvPr id="8" name="Picture 2">
            <a:extLst>
              <a:ext uri="{FF2B5EF4-FFF2-40B4-BE49-F238E27FC236}">
                <a16:creationId xmlns:a16="http://schemas.microsoft.com/office/drawing/2014/main" xmlns="" id="{C0524A83-DF10-442D-95AA-7834E87C9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902" y="1790114"/>
            <a:ext cx="4803775" cy="480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magine 8">
            <a:extLst>
              <a:ext uri="{FF2B5EF4-FFF2-40B4-BE49-F238E27FC236}">
                <a16:creationId xmlns:a16="http://schemas.microsoft.com/office/drawing/2014/main" xmlns="" id="{2F1E3D9B-D8B1-4789-9F47-B7ABADAEBD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8798" y="2285433"/>
            <a:ext cx="1501991" cy="1501991"/>
          </a:xfrm>
          <a:prstGeom prst="rect">
            <a:avLst/>
          </a:prstGeom>
        </p:spPr>
      </p:pic>
      <p:pic>
        <p:nvPicPr>
          <p:cNvPr id="12" name="Immagine 11">
            <a:extLst>
              <a:ext uri="{FF2B5EF4-FFF2-40B4-BE49-F238E27FC236}">
                <a16:creationId xmlns:a16="http://schemas.microsoft.com/office/drawing/2014/main" xmlns="" id="{E96BB847-17A4-4618-B645-27F2FCFAF1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0789" y="2301538"/>
            <a:ext cx="1501991" cy="1501991"/>
          </a:xfrm>
          <a:prstGeom prst="rect">
            <a:avLst/>
          </a:prstGeom>
        </p:spPr>
      </p:pic>
      <p:pic>
        <p:nvPicPr>
          <p:cNvPr id="13" name="Immagine 12">
            <a:extLst>
              <a:ext uri="{FF2B5EF4-FFF2-40B4-BE49-F238E27FC236}">
                <a16:creationId xmlns:a16="http://schemas.microsoft.com/office/drawing/2014/main" xmlns="" id="{595A2404-2F50-4EE4-A5A4-C59B39C9AA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8947" y="4439661"/>
            <a:ext cx="1501991" cy="1501991"/>
          </a:xfrm>
          <a:prstGeom prst="rect">
            <a:avLst/>
          </a:prstGeom>
        </p:spPr>
      </p:pic>
      <p:pic>
        <p:nvPicPr>
          <p:cNvPr id="14" name="Immagine 13">
            <a:extLst>
              <a:ext uri="{FF2B5EF4-FFF2-40B4-BE49-F238E27FC236}">
                <a16:creationId xmlns:a16="http://schemas.microsoft.com/office/drawing/2014/main" xmlns="" id="{CB58F537-EE3E-4966-B63B-7A2CD70257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9987" y="4439660"/>
            <a:ext cx="1501991" cy="1501991"/>
          </a:xfrm>
          <a:prstGeom prst="rect">
            <a:avLst/>
          </a:prstGeom>
        </p:spPr>
      </p:pic>
      <p:pic>
        <p:nvPicPr>
          <p:cNvPr id="11" name="Immagine 10">
            <a:extLst>
              <a:ext uri="{FF2B5EF4-FFF2-40B4-BE49-F238E27FC236}">
                <a16:creationId xmlns:a16="http://schemas.microsoft.com/office/drawing/2014/main" xmlns="" id="{A4748ADA-70DD-4B43-ADF3-91A426C4D6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168" y="4701595"/>
            <a:ext cx="1293734" cy="1293734"/>
          </a:xfrm>
          <a:prstGeom prst="rect">
            <a:avLst/>
          </a:prstGeom>
        </p:spPr>
      </p:pic>
      <p:pic>
        <p:nvPicPr>
          <p:cNvPr id="17" name="Immagine 16">
            <a:extLst>
              <a:ext uri="{FF2B5EF4-FFF2-40B4-BE49-F238E27FC236}">
                <a16:creationId xmlns:a16="http://schemas.microsoft.com/office/drawing/2014/main" xmlns="" id="{B99FCBB8-3C92-41E8-BE3E-09722179CC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168" y="2157993"/>
            <a:ext cx="1293734" cy="1293734"/>
          </a:xfrm>
          <a:prstGeom prst="rect">
            <a:avLst/>
          </a:prstGeom>
        </p:spPr>
      </p:pic>
      <p:pic>
        <p:nvPicPr>
          <p:cNvPr id="18" name="Immagine 17">
            <a:extLst>
              <a:ext uri="{FF2B5EF4-FFF2-40B4-BE49-F238E27FC236}">
                <a16:creationId xmlns:a16="http://schemas.microsoft.com/office/drawing/2014/main" xmlns="" id="{C64E61D3-6E9E-4B1A-B723-1172632761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281726" y="4644480"/>
            <a:ext cx="1293734" cy="1293734"/>
          </a:xfrm>
          <a:prstGeom prst="rect">
            <a:avLst/>
          </a:prstGeom>
        </p:spPr>
      </p:pic>
      <p:pic>
        <p:nvPicPr>
          <p:cNvPr id="19" name="Immagine 18">
            <a:extLst>
              <a:ext uri="{FF2B5EF4-FFF2-40B4-BE49-F238E27FC236}">
                <a16:creationId xmlns:a16="http://schemas.microsoft.com/office/drawing/2014/main" xmlns="" id="{218DC4B7-C4C8-4F5B-8763-D54178164B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281726" y="2100878"/>
            <a:ext cx="1293734" cy="1293734"/>
          </a:xfrm>
          <a:prstGeom prst="rect">
            <a:avLst/>
          </a:prstGeom>
        </p:spPr>
      </p:pic>
    </p:spTree>
    <p:extLst>
      <p:ext uri="{BB962C8B-B14F-4D97-AF65-F5344CB8AC3E}">
        <p14:creationId xmlns:p14="http://schemas.microsoft.com/office/powerpoint/2010/main" val="3603644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566071E-ACEF-410B-B07A-AFB921CB279D}"/>
              </a:ext>
            </a:extLst>
          </p:cNvPr>
          <p:cNvSpPr txBox="1">
            <a:spLocks/>
          </p:cNvSpPr>
          <p:nvPr/>
        </p:nvSpPr>
        <p:spPr>
          <a:xfrm>
            <a:off x="2215552" y="170585"/>
            <a:ext cx="7272806" cy="8250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C00000"/>
                </a:solidFill>
                <a:latin typeface="Bahnschrift SemiBold Condensed"/>
              </a:rPr>
              <a:t>CONFLITTI DI INTERESSI: QUANTI SONO?</a:t>
            </a:r>
            <a:endParaRPr lang="it-IT" dirty="0">
              <a:solidFill>
                <a:prstClr val="black"/>
              </a:solidFill>
              <a:latin typeface="Bahnschrift SemiBold Condensed"/>
            </a:endParaRPr>
          </a:p>
        </p:txBody>
      </p:sp>
      <p:graphicFrame>
        <p:nvGraphicFramePr>
          <p:cNvPr id="3" name="Diagramma 2">
            <a:extLst>
              <a:ext uri="{FF2B5EF4-FFF2-40B4-BE49-F238E27FC236}">
                <a16:creationId xmlns:a16="http://schemas.microsoft.com/office/drawing/2014/main" xmlns="" id="{D88A8D94-7474-4A3C-92F0-2942BB966BFA}"/>
              </a:ext>
            </a:extLst>
          </p:cNvPr>
          <p:cNvGraphicFramePr/>
          <p:nvPr>
            <p:extLst>
              <p:ext uri="{D42A27DB-BD31-4B8C-83A1-F6EECF244321}">
                <p14:modId xmlns:p14="http://schemas.microsoft.com/office/powerpoint/2010/main" val="2219409097"/>
              </p:ext>
            </p:extLst>
          </p:nvPr>
        </p:nvGraphicFramePr>
        <p:xfrm>
          <a:off x="1712680" y="981522"/>
          <a:ext cx="8126942" cy="54179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a:extLst>
              <a:ext uri="{FF2B5EF4-FFF2-40B4-BE49-F238E27FC236}">
                <a16:creationId xmlns:a16="http://schemas.microsoft.com/office/drawing/2014/main" xmlns="" id="{68258691-1E4A-475F-A028-73C549B354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9663" y="1275274"/>
            <a:ext cx="4803775" cy="480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magine 4">
            <a:extLst>
              <a:ext uri="{FF2B5EF4-FFF2-40B4-BE49-F238E27FC236}">
                <a16:creationId xmlns:a16="http://schemas.microsoft.com/office/drawing/2014/main" xmlns="" id="{972A3CDE-43F5-4B5F-BC4E-75B679CB09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5206" y="3829193"/>
            <a:ext cx="1112769" cy="1112769"/>
          </a:xfrm>
          <a:prstGeom prst="rect">
            <a:avLst/>
          </a:prstGeom>
          <a:noFill/>
        </p:spPr>
      </p:pic>
      <p:pic>
        <p:nvPicPr>
          <p:cNvPr id="6" name="Picture 4">
            <a:extLst>
              <a:ext uri="{FF2B5EF4-FFF2-40B4-BE49-F238E27FC236}">
                <a16:creationId xmlns:a16="http://schemas.microsoft.com/office/drawing/2014/main" xmlns="" id="{526EED94-71EE-4B73-B73D-EA46277412C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8932" r="18931"/>
          <a:stretch/>
        </p:blipFill>
        <p:spPr bwMode="auto">
          <a:xfrm>
            <a:off x="5951190" y="5045066"/>
            <a:ext cx="1112769" cy="54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magine 6">
            <a:extLst>
              <a:ext uri="{FF2B5EF4-FFF2-40B4-BE49-F238E27FC236}">
                <a16:creationId xmlns:a16="http://schemas.microsoft.com/office/drawing/2014/main" xmlns="" id="{C89DD4A7-CC2C-40CE-9A91-505FDBCA4BD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76861" y="1758569"/>
            <a:ext cx="830138" cy="830138"/>
          </a:xfrm>
          <a:prstGeom prst="rect">
            <a:avLst/>
          </a:prstGeom>
        </p:spPr>
      </p:pic>
      <p:sp>
        <p:nvSpPr>
          <p:cNvPr id="8" name="CasellaDiTesto 7">
            <a:extLst>
              <a:ext uri="{FF2B5EF4-FFF2-40B4-BE49-F238E27FC236}">
                <a16:creationId xmlns:a16="http://schemas.microsoft.com/office/drawing/2014/main" xmlns="" id="{F30CF6EA-9B8E-4456-B833-BB3FE4ECCD4A}"/>
              </a:ext>
            </a:extLst>
          </p:cNvPr>
          <p:cNvSpPr txBox="1"/>
          <p:nvPr/>
        </p:nvSpPr>
        <p:spPr>
          <a:xfrm>
            <a:off x="3646934" y="2613373"/>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pic>
        <p:nvPicPr>
          <p:cNvPr id="9" name="Immagine 8">
            <a:extLst>
              <a:ext uri="{FF2B5EF4-FFF2-40B4-BE49-F238E27FC236}">
                <a16:creationId xmlns:a16="http://schemas.microsoft.com/office/drawing/2014/main" xmlns="" id="{8C282BA1-695C-4884-8295-819481816220}"/>
              </a:ext>
            </a:extLst>
          </p:cNvPr>
          <p:cNvPicPr>
            <a:picLocks noChangeAspect="1"/>
          </p:cNvPicPr>
          <p:nvPr/>
        </p:nvPicPr>
        <p:blipFill>
          <a:blip r:embed="rId11"/>
          <a:stretch>
            <a:fillRect/>
          </a:stretch>
        </p:blipFill>
        <p:spPr>
          <a:xfrm>
            <a:off x="6249432" y="1705169"/>
            <a:ext cx="845488" cy="845488"/>
          </a:xfrm>
          <a:prstGeom prst="rect">
            <a:avLst/>
          </a:prstGeom>
        </p:spPr>
      </p:pic>
      <p:pic>
        <p:nvPicPr>
          <p:cNvPr id="10" name="Picture 3">
            <a:extLst>
              <a:ext uri="{FF2B5EF4-FFF2-40B4-BE49-F238E27FC236}">
                <a16:creationId xmlns:a16="http://schemas.microsoft.com/office/drawing/2014/main" xmlns="" id="{2A3D3962-ACE8-42CB-8A60-91730A1AD6F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4982" b="25938"/>
          <a:stretch/>
        </p:blipFill>
        <p:spPr bwMode="auto">
          <a:xfrm>
            <a:off x="5912714" y="2622690"/>
            <a:ext cx="1986573" cy="375056"/>
          </a:xfrm>
          <a:prstGeom prst="rect">
            <a:avLst/>
          </a:prstGeom>
          <a:solidFill>
            <a:schemeClr val="bg1"/>
          </a:solidFill>
          <a:ln>
            <a:solidFill>
              <a:schemeClr val="accent1"/>
            </a:solidFill>
          </a:ln>
          <a:effectLst/>
        </p:spPr>
      </p:pic>
      <p:pic>
        <p:nvPicPr>
          <p:cNvPr id="11" name="Immagine 10">
            <a:extLst>
              <a:ext uri="{FF2B5EF4-FFF2-40B4-BE49-F238E27FC236}">
                <a16:creationId xmlns:a16="http://schemas.microsoft.com/office/drawing/2014/main" xmlns="" id="{5A410117-B524-4793-994C-3C79CBA589F0}"/>
              </a:ext>
            </a:extLst>
          </p:cNvPr>
          <p:cNvPicPr>
            <a:picLocks noChangeAspect="1"/>
          </p:cNvPicPr>
          <p:nvPr/>
        </p:nvPicPr>
        <p:blipFill>
          <a:blip r:embed="rId13"/>
          <a:stretch>
            <a:fillRect/>
          </a:stretch>
        </p:blipFill>
        <p:spPr>
          <a:xfrm>
            <a:off x="4405982" y="4186090"/>
            <a:ext cx="971896" cy="971896"/>
          </a:xfrm>
          <a:prstGeom prst="rect">
            <a:avLst/>
          </a:prstGeom>
        </p:spPr>
      </p:pic>
      <p:pic>
        <p:nvPicPr>
          <p:cNvPr id="12" name="Picture 5">
            <a:extLst>
              <a:ext uri="{FF2B5EF4-FFF2-40B4-BE49-F238E27FC236}">
                <a16:creationId xmlns:a16="http://schemas.microsoft.com/office/drawing/2014/main" xmlns="" id="{DE56960A-9DA2-45EC-8CB6-C168E286F84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11553"/>
          <a:stretch/>
        </p:blipFill>
        <p:spPr bwMode="auto">
          <a:xfrm>
            <a:off x="4276389" y="5064477"/>
            <a:ext cx="1390650" cy="436671"/>
          </a:xfrm>
          <a:prstGeom prst="rect">
            <a:avLst/>
          </a:prstGeom>
          <a:solidFill>
            <a:schemeClr val="bg1"/>
          </a:solidFill>
          <a:ln>
            <a:solidFill>
              <a:schemeClr val="accent1"/>
            </a:solidFill>
          </a:ln>
          <a:effectLst/>
        </p:spPr>
      </p:pic>
      <p:sp>
        <p:nvSpPr>
          <p:cNvPr id="13" name="CasellaDiTesto 12">
            <a:extLst>
              <a:ext uri="{FF2B5EF4-FFF2-40B4-BE49-F238E27FC236}">
                <a16:creationId xmlns:a16="http://schemas.microsoft.com/office/drawing/2014/main" xmlns="" id="{9061D11D-A191-4899-93E9-C42BD8EA8FF5}"/>
              </a:ext>
            </a:extLst>
          </p:cNvPr>
          <p:cNvSpPr txBox="1"/>
          <p:nvPr/>
        </p:nvSpPr>
        <p:spPr>
          <a:xfrm>
            <a:off x="9407574" y="6079049"/>
            <a:ext cx="2448272" cy="430887"/>
          </a:xfrm>
          <a:prstGeom prst="rect">
            <a:avLst/>
          </a:prstGeom>
          <a:noFill/>
        </p:spPr>
        <p:txBody>
          <a:bodyPr wrap="square" rtlCol="0">
            <a:spAutoFit/>
          </a:bodyPr>
          <a:lstStyle/>
          <a:p>
            <a:pPr algn="ctr"/>
            <a:r>
              <a:rPr lang="it-IT" dirty="0">
                <a:latin typeface="Bahnschrift SemiCondensed" panose="020B0502040204020203" pitchFamily="34" charset="0"/>
              </a:rPr>
              <a:t>CDI di ABRAMO</a:t>
            </a:r>
          </a:p>
        </p:txBody>
      </p:sp>
      <p:pic>
        <p:nvPicPr>
          <p:cNvPr id="14" name="Immagine 13">
            <a:extLst>
              <a:ext uri="{FF2B5EF4-FFF2-40B4-BE49-F238E27FC236}">
                <a16:creationId xmlns:a16="http://schemas.microsoft.com/office/drawing/2014/main" xmlns="" id="{D3A33BC4-98BE-411F-8B92-F8A545ED69CB}"/>
              </a:ext>
            </a:extLst>
          </p:cNvPr>
          <p:cNvPicPr>
            <a:picLocks noChangeAspect="1"/>
          </p:cNvPicPr>
          <p:nvPr/>
        </p:nvPicPr>
        <p:blipFill rotWithShape="1">
          <a:blip r:embed="rId15"/>
          <a:srcRect r="44566" b="17164"/>
          <a:stretch/>
        </p:blipFill>
        <p:spPr>
          <a:xfrm>
            <a:off x="9587898" y="3712256"/>
            <a:ext cx="2087623" cy="2336676"/>
          </a:xfrm>
          <a:prstGeom prst="rect">
            <a:avLst/>
          </a:prstGeom>
          <a:effectLst>
            <a:outerShdw blurRad="50800" dist="38100" dir="2700000" algn="tl" rotWithShape="0">
              <a:prstClr val="black">
                <a:alpha val="40000"/>
              </a:prstClr>
            </a:outerShdw>
          </a:effectLst>
        </p:spPr>
      </p:pic>
      <p:sp>
        <p:nvSpPr>
          <p:cNvPr id="15" name="CasellaDiTesto 14">
            <a:extLst>
              <a:ext uri="{FF2B5EF4-FFF2-40B4-BE49-F238E27FC236}">
                <a16:creationId xmlns:a16="http://schemas.microsoft.com/office/drawing/2014/main" xmlns="" id="{03E5DDDA-1F6E-4AF1-A95D-F482E5ABB1B3}"/>
              </a:ext>
            </a:extLst>
          </p:cNvPr>
          <p:cNvSpPr txBox="1"/>
          <p:nvPr/>
        </p:nvSpPr>
        <p:spPr>
          <a:xfrm>
            <a:off x="9388817" y="2782302"/>
            <a:ext cx="2448272" cy="430887"/>
          </a:xfrm>
          <a:prstGeom prst="rect">
            <a:avLst/>
          </a:prstGeom>
          <a:noFill/>
        </p:spPr>
        <p:txBody>
          <a:bodyPr wrap="square" rtlCol="0">
            <a:spAutoFit/>
          </a:bodyPr>
          <a:lstStyle/>
          <a:p>
            <a:pPr algn="ctr"/>
            <a:r>
              <a:rPr lang="it-IT" dirty="0">
                <a:latin typeface="Bahnschrift SemiCondensed" panose="020B0502040204020203" pitchFamily="34" charset="0"/>
              </a:rPr>
              <a:t>CDI di ANTIGONE</a:t>
            </a:r>
          </a:p>
        </p:txBody>
      </p:sp>
      <p:pic>
        <p:nvPicPr>
          <p:cNvPr id="16" name="Immagine 15">
            <a:extLst>
              <a:ext uri="{FF2B5EF4-FFF2-40B4-BE49-F238E27FC236}">
                <a16:creationId xmlns:a16="http://schemas.microsoft.com/office/drawing/2014/main" xmlns="" id="{13D7B32C-F2EC-4444-A650-EE0F848C2389}"/>
              </a:ext>
            </a:extLst>
          </p:cNvPr>
          <p:cNvPicPr>
            <a:picLocks noChangeAspect="1"/>
          </p:cNvPicPr>
          <p:nvPr/>
        </p:nvPicPr>
        <p:blipFill>
          <a:blip r:embed="rId16"/>
          <a:stretch>
            <a:fillRect/>
          </a:stretch>
        </p:blipFill>
        <p:spPr>
          <a:xfrm>
            <a:off x="9587898" y="218390"/>
            <a:ext cx="2085853" cy="2594345"/>
          </a:xfrm>
          <a:prstGeom prst="rect">
            <a:avLst/>
          </a:prstGeom>
          <a:effectLst>
            <a:outerShdw blurRad="50800" dist="38100" dir="2700000" algn="tl" rotWithShape="0">
              <a:prstClr val="black">
                <a:alpha val="40000"/>
              </a:prstClr>
            </a:outerShdw>
          </a:effectLst>
        </p:spPr>
      </p:pic>
      <p:sp>
        <p:nvSpPr>
          <p:cNvPr id="17" name="CasellaDiTesto 16">
            <a:extLst>
              <a:ext uri="{FF2B5EF4-FFF2-40B4-BE49-F238E27FC236}">
                <a16:creationId xmlns:a16="http://schemas.microsoft.com/office/drawing/2014/main" xmlns="" id="{3F99AE5F-E0C3-470D-95F5-EE45BC7FBD45}"/>
              </a:ext>
            </a:extLst>
          </p:cNvPr>
          <p:cNvSpPr txBox="1"/>
          <p:nvPr/>
        </p:nvSpPr>
        <p:spPr>
          <a:xfrm>
            <a:off x="127319" y="6048932"/>
            <a:ext cx="2088233" cy="430887"/>
          </a:xfrm>
          <a:prstGeom prst="rect">
            <a:avLst/>
          </a:prstGeom>
          <a:noFill/>
        </p:spPr>
        <p:txBody>
          <a:bodyPr wrap="square" rtlCol="0">
            <a:spAutoFit/>
          </a:bodyPr>
          <a:lstStyle/>
          <a:p>
            <a:pPr algn="ctr"/>
            <a:r>
              <a:rPr lang="it-IT" dirty="0">
                <a:latin typeface="Bahnschrift SemiCondensed" panose="020B0502040204020203" pitchFamily="34" charset="0"/>
              </a:rPr>
              <a:t>CDI di LUTERO</a:t>
            </a:r>
          </a:p>
        </p:txBody>
      </p:sp>
      <p:pic>
        <p:nvPicPr>
          <p:cNvPr id="19" name="Immagine 18">
            <a:extLst>
              <a:ext uri="{FF2B5EF4-FFF2-40B4-BE49-F238E27FC236}">
                <a16:creationId xmlns:a16="http://schemas.microsoft.com/office/drawing/2014/main" xmlns="" id="{DA16188A-3FB8-4BCC-8F3C-8A1E9C309364}"/>
              </a:ext>
            </a:extLst>
          </p:cNvPr>
          <p:cNvPicPr>
            <a:picLocks noChangeAspect="1"/>
          </p:cNvPicPr>
          <p:nvPr/>
        </p:nvPicPr>
        <p:blipFill rotWithShape="1">
          <a:blip r:embed="rId17"/>
          <a:srcRect t="-1" b="28565"/>
          <a:stretch/>
        </p:blipFill>
        <p:spPr>
          <a:xfrm>
            <a:off x="216037" y="3829193"/>
            <a:ext cx="1917980" cy="2178338"/>
          </a:xfrm>
          <a:prstGeom prst="rect">
            <a:avLst/>
          </a:prstGeom>
          <a:effectLst>
            <a:outerShdw blurRad="50800" dist="38100" dir="2700000" algn="tl" rotWithShape="0">
              <a:prstClr val="black">
                <a:alpha val="40000"/>
              </a:prstClr>
            </a:outerShdw>
          </a:effectLst>
        </p:spPr>
      </p:pic>
      <p:pic>
        <p:nvPicPr>
          <p:cNvPr id="21" name="Immagine 20">
            <a:extLst>
              <a:ext uri="{FF2B5EF4-FFF2-40B4-BE49-F238E27FC236}">
                <a16:creationId xmlns:a16="http://schemas.microsoft.com/office/drawing/2014/main" xmlns="" id="{9A2D2B17-E361-40D7-AFC0-20468BBFB909}"/>
              </a:ext>
            </a:extLst>
          </p:cNvPr>
          <p:cNvPicPr>
            <a:picLocks noChangeAspect="1"/>
          </p:cNvPicPr>
          <p:nvPr/>
        </p:nvPicPr>
        <p:blipFill rotWithShape="1">
          <a:blip r:embed="rId18"/>
          <a:srcRect b="6390"/>
          <a:stretch/>
        </p:blipFill>
        <p:spPr>
          <a:xfrm>
            <a:off x="88809" y="921002"/>
            <a:ext cx="2076450" cy="2068585"/>
          </a:xfrm>
          <a:prstGeom prst="rect">
            <a:avLst/>
          </a:prstGeom>
        </p:spPr>
      </p:pic>
      <p:sp>
        <p:nvSpPr>
          <p:cNvPr id="22" name="CasellaDiTesto 21">
            <a:extLst>
              <a:ext uri="{FF2B5EF4-FFF2-40B4-BE49-F238E27FC236}">
                <a16:creationId xmlns:a16="http://schemas.microsoft.com/office/drawing/2014/main" xmlns="" id="{9D351396-7991-4252-8281-F2CA74A53195}"/>
              </a:ext>
            </a:extLst>
          </p:cNvPr>
          <p:cNvSpPr txBox="1"/>
          <p:nvPr/>
        </p:nvSpPr>
        <p:spPr>
          <a:xfrm>
            <a:off x="168585" y="3030395"/>
            <a:ext cx="2088233" cy="369332"/>
          </a:xfrm>
          <a:prstGeom prst="rect">
            <a:avLst/>
          </a:prstGeom>
          <a:noFill/>
        </p:spPr>
        <p:txBody>
          <a:bodyPr wrap="square" rtlCol="0">
            <a:spAutoFit/>
          </a:bodyPr>
          <a:lstStyle/>
          <a:p>
            <a:pPr algn="ctr"/>
            <a:r>
              <a:rPr lang="it-IT" sz="1800" dirty="0">
                <a:latin typeface="Bahnschrift SemiCondensed" panose="020B0502040204020203" pitchFamily="34" charset="0"/>
              </a:rPr>
              <a:t>CDI del CHUPACABRA</a:t>
            </a:r>
          </a:p>
        </p:txBody>
      </p:sp>
    </p:spTree>
    <p:extLst>
      <p:ext uri="{BB962C8B-B14F-4D97-AF65-F5344CB8AC3E}">
        <p14:creationId xmlns:p14="http://schemas.microsoft.com/office/powerpoint/2010/main" val="31896260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315" t="55159"/>
          <a:stretch/>
        </p:blipFill>
        <p:spPr bwMode="auto">
          <a:xfrm>
            <a:off x="191299" y="693490"/>
            <a:ext cx="11789563" cy="5591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46878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640D2E0B-14EE-4C04-A095-DA24CA4ED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094" y="765498"/>
            <a:ext cx="9290536" cy="5989372"/>
          </a:xfrm>
          <a:prstGeom prst="rect">
            <a:avLst/>
          </a:prstGeom>
          <a:effectLst/>
        </p:spPr>
      </p:pic>
      <p:sp>
        <p:nvSpPr>
          <p:cNvPr id="3" name="CasellaDiTesto 2">
            <a:extLst>
              <a:ext uri="{FF2B5EF4-FFF2-40B4-BE49-F238E27FC236}">
                <a16:creationId xmlns:a16="http://schemas.microsoft.com/office/drawing/2014/main" xmlns="" id="{41640548-1C29-44BC-9DB6-9D1E30582C5A}"/>
              </a:ext>
            </a:extLst>
          </p:cNvPr>
          <p:cNvSpPr txBox="1"/>
          <p:nvPr/>
        </p:nvSpPr>
        <p:spPr>
          <a:xfrm>
            <a:off x="9695606" y="395587"/>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pic>
        <p:nvPicPr>
          <p:cNvPr id="4" name="Picture 2">
            <a:extLst>
              <a:ext uri="{FF2B5EF4-FFF2-40B4-BE49-F238E27FC236}">
                <a16:creationId xmlns:a16="http://schemas.microsoft.com/office/drawing/2014/main" xmlns="" id="{BC30FFFB-847E-48E7-B91C-FAA60A644DD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50000"/>
          <a:stretch/>
        </p:blipFill>
        <p:spPr bwMode="auto">
          <a:xfrm>
            <a:off x="9551590" y="4941962"/>
            <a:ext cx="2472443"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a:extLst>
              <a:ext uri="{FF2B5EF4-FFF2-40B4-BE49-F238E27FC236}">
                <a16:creationId xmlns:a16="http://schemas.microsoft.com/office/drawing/2014/main" xmlns="" id="{EDEEEBD5-2B4C-43ED-B9AF-4313D3495531}"/>
              </a:ext>
            </a:extLst>
          </p:cNvPr>
          <p:cNvSpPr txBox="1"/>
          <p:nvPr/>
        </p:nvSpPr>
        <p:spPr>
          <a:xfrm>
            <a:off x="2134766" y="1738250"/>
            <a:ext cx="8530868" cy="3046988"/>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sz="3200" i="1" dirty="0">
                <a:latin typeface="Bahnschrift SemiCondensed" panose="020B0502040204020203" pitchFamily="34" charset="0"/>
              </a:rPr>
              <a:t>Il dottor Piazzo è il Presidente di una Commissione di concorso per un posto da funzionario amministrativo presso il Comune di Sistemato di Sopra.</a:t>
            </a:r>
          </a:p>
          <a:p>
            <a:r>
              <a:rPr lang="it-IT" sz="3200" i="1" dirty="0">
                <a:latin typeface="Bahnschrift SemiCondensed" panose="020B0502040204020203" pitchFamily="34" charset="0"/>
              </a:rPr>
              <a:t>Tra i candidati ammessi al concorso c’è anche sua figlia Assunta. </a:t>
            </a:r>
          </a:p>
        </p:txBody>
      </p:sp>
    </p:spTree>
    <p:extLst>
      <p:ext uri="{BB962C8B-B14F-4D97-AF65-F5344CB8AC3E}">
        <p14:creationId xmlns:p14="http://schemas.microsoft.com/office/powerpoint/2010/main" val="30136562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xmlns="" id="{41640548-1C29-44BC-9DB6-9D1E30582C5A}"/>
              </a:ext>
            </a:extLst>
          </p:cNvPr>
          <p:cNvSpPr txBox="1"/>
          <p:nvPr/>
        </p:nvSpPr>
        <p:spPr>
          <a:xfrm>
            <a:off x="9605382" y="395587"/>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pic>
        <p:nvPicPr>
          <p:cNvPr id="4" name="Picture 2">
            <a:extLst>
              <a:ext uri="{FF2B5EF4-FFF2-40B4-BE49-F238E27FC236}">
                <a16:creationId xmlns:a16="http://schemas.microsoft.com/office/drawing/2014/main" xmlns="" id="{BC30FFFB-847E-48E7-B91C-FAA60A644DD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50000"/>
          <a:stretch/>
        </p:blipFill>
        <p:spPr bwMode="auto">
          <a:xfrm>
            <a:off x="9551590" y="4941962"/>
            <a:ext cx="2472443"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e 8">
            <a:extLst>
              <a:ext uri="{FF2B5EF4-FFF2-40B4-BE49-F238E27FC236}">
                <a16:creationId xmlns:a16="http://schemas.microsoft.com/office/drawing/2014/main" xmlns="" id="{DBF056E9-60E9-4AA8-AF86-A30AD9EDB8F4}"/>
              </a:ext>
            </a:extLst>
          </p:cNvPr>
          <p:cNvSpPr/>
          <p:nvPr/>
        </p:nvSpPr>
        <p:spPr>
          <a:xfrm>
            <a:off x="3862368" y="186274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433055"/>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2889510"/>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7544" y="2151568"/>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0950" y="3659002"/>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ttangolo 13">
            <a:extLst>
              <a:ext uri="{FF2B5EF4-FFF2-40B4-BE49-F238E27FC236}">
                <a16:creationId xmlns:a16="http://schemas.microsoft.com/office/drawing/2014/main" xmlns="" id="{0AFFC798-7006-451D-A676-8720F43C97F0}"/>
              </a:ext>
            </a:extLst>
          </p:cNvPr>
          <p:cNvSpPr/>
          <p:nvPr/>
        </p:nvSpPr>
        <p:spPr>
          <a:xfrm>
            <a:off x="3311092" y="261442"/>
            <a:ext cx="2897423" cy="6445005"/>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15" name="Rettangolo 14">
            <a:extLst>
              <a:ext uri="{FF2B5EF4-FFF2-40B4-BE49-F238E27FC236}">
                <a16:creationId xmlns:a16="http://schemas.microsoft.com/office/drawing/2014/main" xmlns="" id="{C5312E0A-73A2-4BDD-BB71-59AE65B6FCA8}"/>
              </a:ext>
            </a:extLst>
          </p:cNvPr>
          <p:cNvSpPr/>
          <p:nvPr/>
        </p:nvSpPr>
        <p:spPr>
          <a:xfrm>
            <a:off x="4810009" y="2915818"/>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7" name="CasellaDiTesto 26">
            <a:extLst>
              <a:ext uri="{FF2B5EF4-FFF2-40B4-BE49-F238E27FC236}">
                <a16:creationId xmlns:a16="http://schemas.microsoft.com/office/drawing/2014/main" xmlns="" id="{05DAB8AD-5384-4A8F-BACE-EEC036CF7222}"/>
              </a:ext>
            </a:extLst>
          </p:cNvPr>
          <p:cNvSpPr txBox="1"/>
          <p:nvPr/>
        </p:nvSpPr>
        <p:spPr>
          <a:xfrm>
            <a:off x="6753030" y="1224717"/>
            <a:ext cx="5280756" cy="212365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i="1" dirty="0">
                <a:latin typeface="Bahnschrift SemiCondensed" panose="020B0502040204020203" pitchFamily="34" charset="0"/>
              </a:rPr>
              <a:t>Il dottor Piazzo è il Presidente di una Commissione di concorso per un posto da funzionario amministrativo presso il Comune di Sistemato di Sopra.</a:t>
            </a:r>
          </a:p>
          <a:p>
            <a:r>
              <a:rPr lang="it-IT" i="1" dirty="0">
                <a:latin typeface="Bahnschrift SemiCondensed" panose="020B0502040204020203" pitchFamily="34" charset="0"/>
              </a:rPr>
              <a:t>Tra i candidati ammessi al concorso c’è anche sua figlia Assunta. </a:t>
            </a: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420586"/>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378662"/>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2958" y="5601632"/>
            <a:ext cx="1390650" cy="493713"/>
          </a:xfrm>
          <a:prstGeom prst="rect">
            <a:avLst/>
          </a:prstGeom>
          <a:solidFill>
            <a:schemeClr val="bg1"/>
          </a:solidFill>
          <a:ln>
            <a:solidFill>
              <a:schemeClr val="accent1"/>
            </a:solidFill>
          </a:ln>
          <a:effectLst/>
        </p:spPr>
      </p:pic>
      <p:sp>
        <p:nvSpPr>
          <p:cNvPr id="32" name="Rettangolo 31">
            <a:extLst>
              <a:ext uri="{FF2B5EF4-FFF2-40B4-BE49-F238E27FC236}">
                <a16:creationId xmlns:a16="http://schemas.microsoft.com/office/drawing/2014/main" xmlns="" id="{FE17DCB5-7170-4D4E-8D65-B84C2DD17A00}"/>
              </a:ext>
            </a:extLst>
          </p:cNvPr>
          <p:cNvSpPr/>
          <p:nvPr/>
        </p:nvSpPr>
        <p:spPr>
          <a:xfrm>
            <a:off x="5344624" y="5653694"/>
            <a:ext cx="680308" cy="413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IS</a:t>
            </a:r>
          </a:p>
        </p:txBody>
      </p:sp>
      <p:sp>
        <p:nvSpPr>
          <p:cNvPr id="34" name="Rettangolo 33">
            <a:extLst>
              <a:ext uri="{FF2B5EF4-FFF2-40B4-BE49-F238E27FC236}">
                <a16:creationId xmlns:a16="http://schemas.microsoft.com/office/drawing/2014/main" xmlns="" id="{0E098ABE-7346-4AA9-882C-F29258E78611}"/>
              </a:ext>
            </a:extLst>
          </p:cNvPr>
          <p:cNvSpPr/>
          <p:nvPr/>
        </p:nvSpPr>
        <p:spPr>
          <a:xfrm>
            <a:off x="5383313" y="3680833"/>
            <a:ext cx="680308" cy="413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IS</a:t>
            </a:r>
          </a:p>
        </p:txBody>
      </p:sp>
      <p:pic>
        <p:nvPicPr>
          <p:cNvPr id="28" name="Immagine 27">
            <a:extLst>
              <a:ext uri="{FF2B5EF4-FFF2-40B4-BE49-F238E27FC236}">
                <a16:creationId xmlns:a16="http://schemas.microsoft.com/office/drawing/2014/main" xmlns="" id="{4360B46D-E1C1-402D-9370-A44E058F0461}"/>
              </a:ext>
            </a:extLst>
          </p:cNvPr>
          <p:cNvPicPr>
            <a:picLocks noChangeAspect="1"/>
          </p:cNvPicPr>
          <p:nvPr/>
        </p:nvPicPr>
        <p:blipFill>
          <a:blip r:embed="rId6"/>
          <a:stretch>
            <a:fillRect/>
          </a:stretch>
        </p:blipFill>
        <p:spPr>
          <a:xfrm>
            <a:off x="262559" y="5020980"/>
            <a:ext cx="2235436" cy="1676577"/>
          </a:xfrm>
          <a:prstGeom prst="rect">
            <a:avLst/>
          </a:prstGeom>
        </p:spPr>
      </p:pic>
      <p:pic>
        <p:nvPicPr>
          <p:cNvPr id="33" name="Picture 2" descr="Risultati immagini per thoughtful man  clipart">
            <a:extLst>
              <a:ext uri="{FF2B5EF4-FFF2-40B4-BE49-F238E27FC236}">
                <a16:creationId xmlns:a16="http://schemas.microsoft.com/office/drawing/2014/main" xmlns="" id="{790DBF90-27AA-448B-8558-3791FD7362A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34" b="100000" l="47222" r="100000"/>
                    </a14:imgEffect>
                  </a14:imgLayer>
                </a14:imgProps>
              </a:ext>
              <a:ext uri="{28A0092B-C50C-407E-A947-70E740481C1C}">
                <a14:useLocalDpi xmlns:a14="http://schemas.microsoft.com/office/drawing/2010/main" val="0"/>
              </a:ext>
            </a:extLst>
          </a:blip>
          <a:srcRect l="47993"/>
          <a:stretch/>
        </p:blipFill>
        <p:spPr bwMode="auto">
          <a:xfrm>
            <a:off x="912604" y="3366516"/>
            <a:ext cx="705895" cy="1149941"/>
          </a:xfrm>
          <a:prstGeom prst="rect">
            <a:avLst/>
          </a:prstGeom>
          <a:noFill/>
          <a:extLst>
            <a:ext uri="{909E8E84-426E-40DD-AFC4-6F175D3DCCD1}">
              <a14:hiddenFill xmlns:a14="http://schemas.microsoft.com/office/drawing/2010/main">
                <a:solidFill>
                  <a:srgbClr val="FFFFFF"/>
                </a:solidFill>
              </a14:hiddenFill>
            </a:ext>
          </a:extLst>
        </p:spPr>
      </p:pic>
      <p:sp>
        <p:nvSpPr>
          <p:cNvPr id="35" name="Ovale 34">
            <a:extLst>
              <a:ext uri="{FF2B5EF4-FFF2-40B4-BE49-F238E27FC236}">
                <a16:creationId xmlns:a16="http://schemas.microsoft.com/office/drawing/2014/main" xmlns="" id="{74AE039B-3C34-413C-9F8A-CB86D4C22804}"/>
              </a:ext>
            </a:extLst>
          </p:cNvPr>
          <p:cNvSpPr/>
          <p:nvPr/>
        </p:nvSpPr>
        <p:spPr>
          <a:xfrm>
            <a:off x="621095" y="4996845"/>
            <a:ext cx="576064" cy="6044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6" name="Gruppo 35">
            <a:extLst>
              <a:ext uri="{FF2B5EF4-FFF2-40B4-BE49-F238E27FC236}">
                <a16:creationId xmlns:a16="http://schemas.microsoft.com/office/drawing/2014/main" xmlns="" id="{1885B7DB-D82F-4A1F-941D-E29D626C2223}"/>
              </a:ext>
            </a:extLst>
          </p:cNvPr>
          <p:cNvGrpSpPr/>
          <p:nvPr/>
        </p:nvGrpSpPr>
        <p:grpSpPr>
          <a:xfrm>
            <a:off x="782667" y="1862743"/>
            <a:ext cx="965767" cy="1077774"/>
            <a:chOff x="1942817" y="277831"/>
            <a:chExt cx="1520944" cy="1825133"/>
          </a:xfrm>
        </p:grpSpPr>
        <p:pic>
          <p:nvPicPr>
            <p:cNvPr id="37" name="Immagine 36">
              <a:extLst>
                <a:ext uri="{FF2B5EF4-FFF2-40B4-BE49-F238E27FC236}">
                  <a16:creationId xmlns:a16="http://schemas.microsoft.com/office/drawing/2014/main" xmlns="" id="{8B71AB66-9925-4DCE-94EB-9780170CCC02}"/>
                </a:ext>
              </a:extLst>
            </p:cNvPr>
            <p:cNvPicPr>
              <a:picLocks noChangeAspect="1"/>
            </p:cNvPicPr>
            <p:nvPr/>
          </p:nvPicPr>
          <p:blipFill>
            <a:blip r:embed="rId9"/>
            <a:stretch>
              <a:fillRect/>
            </a:stretch>
          </p:blipFill>
          <p:spPr>
            <a:xfrm>
              <a:off x="1942817" y="277831"/>
              <a:ext cx="1520944" cy="1825133"/>
            </a:xfrm>
            <a:prstGeom prst="rect">
              <a:avLst/>
            </a:prstGeom>
          </p:spPr>
        </p:pic>
        <p:pic>
          <p:nvPicPr>
            <p:cNvPr id="38" name="Immagine 37">
              <a:extLst>
                <a:ext uri="{FF2B5EF4-FFF2-40B4-BE49-F238E27FC236}">
                  <a16:creationId xmlns:a16="http://schemas.microsoft.com/office/drawing/2014/main" xmlns="" id="{7EDA303C-B04E-4A2E-83BD-55229784F188}"/>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0" b="99798" l="0" r="100000"/>
                      </a14:imgEffect>
                    </a14:imgLayer>
                  </a14:imgProps>
                </a:ext>
                <a:ext uri="{28A0092B-C50C-407E-A947-70E740481C1C}">
                  <a14:useLocalDpi xmlns:a14="http://schemas.microsoft.com/office/drawing/2010/main" val="0"/>
                </a:ext>
              </a:extLst>
            </a:blip>
            <a:stretch>
              <a:fillRect/>
            </a:stretch>
          </p:blipFill>
          <p:spPr>
            <a:xfrm>
              <a:off x="2350790" y="918807"/>
              <a:ext cx="648071" cy="556963"/>
            </a:xfrm>
            <a:prstGeom prst="rect">
              <a:avLst/>
            </a:prstGeom>
          </p:spPr>
        </p:pic>
      </p:grpSp>
      <p:pic>
        <p:nvPicPr>
          <p:cNvPr id="39" name="Immagine 38">
            <a:extLst>
              <a:ext uri="{FF2B5EF4-FFF2-40B4-BE49-F238E27FC236}">
                <a16:creationId xmlns:a16="http://schemas.microsoft.com/office/drawing/2014/main" xmlns="" id="{E7D6BA81-E8A8-452F-AD2D-3FEBB74675C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0481" y="475827"/>
            <a:ext cx="830138" cy="830138"/>
          </a:xfrm>
          <a:prstGeom prst="rect">
            <a:avLst/>
          </a:prstGeom>
        </p:spPr>
      </p:pic>
      <p:sp>
        <p:nvSpPr>
          <p:cNvPr id="40" name="Ovale 39">
            <a:extLst>
              <a:ext uri="{FF2B5EF4-FFF2-40B4-BE49-F238E27FC236}">
                <a16:creationId xmlns:a16="http://schemas.microsoft.com/office/drawing/2014/main" xmlns="" id="{D3A57A92-0CB5-4848-B936-C57AB9F027C3}"/>
              </a:ext>
            </a:extLst>
          </p:cNvPr>
          <p:cNvSpPr/>
          <p:nvPr/>
        </p:nvSpPr>
        <p:spPr>
          <a:xfrm>
            <a:off x="3923199" y="47416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500930"/>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753271"/>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sp>
        <p:nvSpPr>
          <p:cNvPr id="43" name="Rettangolo 42">
            <a:extLst>
              <a:ext uri="{FF2B5EF4-FFF2-40B4-BE49-F238E27FC236}">
                <a16:creationId xmlns:a16="http://schemas.microsoft.com/office/drawing/2014/main" xmlns="" id="{C71CE151-B083-4CED-B4FE-A4B2C50F22DA}"/>
              </a:ext>
            </a:extLst>
          </p:cNvPr>
          <p:cNvSpPr/>
          <p:nvPr/>
        </p:nvSpPr>
        <p:spPr>
          <a:xfrm>
            <a:off x="5015153" y="1420346"/>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Tree>
    <p:extLst>
      <p:ext uri="{BB962C8B-B14F-4D97-AF65-F5344CB8AC3E}">
        <p14:creationId xmlns:p14="http://schemas.microsoft.com/office/powerpoint/2010/main" val="24605210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xmlns="" id="{41640548-1C29-44BC-9DB6-9D1E30582C5A}"/>
              </a:ext>
            </a:extLst>
          </p:cNvPr>
          <p:cNvSpPr txBox="1"/>
          <p:nvPr/>
        </p:nvSpPr>
        <p:spPr>
          <a:xfrm>
            <a:off x="9605382" y="395587"/>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pic>
        <p:nvPicPr>
          <p:cNvPr id="4" name="Picture 2">
            <a:extLst>
              <a:ext uri="{FF2B5EF4-FFF2-40B4-BE49-F238E27FC236}">
                <a16:creationId xmlns:a16="http://schemas.microsoft.com/office/drawing/2014/main" xmlns="" id="{BC30FFFB-847E-48E7-B91C-FAA60A644DD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50000"/>
          <a:stretch/>
        </p:blipFill>
        <p:spPr bwMode="auto">
          <a:xfrm>
            <a:off x="9551590" y="4941962"/>
            <a:ext cx="2472443"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e 8">
            <a:extLst>
              <a:ext uri="{FF2B5EF4-FFF2-40B4-BE49-F238E27FC236}">
                <a16:creationId xmlns:a16="http://schemas.microsoft.com/office/drawing/2014/main" xmlns="" id="{DBF056E9-60E9-4AA8-AF86-A30AD9EDB8F4}"/>
              </a:ext>
            </a:extLst>
          </p:cNvPr>
          <p:cNvSpPr/>
          <p:nvPr/>
        </p:nvSpPr>
        <p:spPr>
          <a:xfrm>
            <a:off x="3862368" y="186274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433055"/>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2889510"/>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7544" y="2151568"/>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0950" y="3659002"/>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ttangolo 13">
            <a:extLst>
              <a:ext uri="{FF2B5EF4-FFF2-40B4-BE49-F238E27FC236}">
                <a16:creationId xmlns:a16="http://schemas.microsoft.com/office/drawing/2014/main" xmlns="" id="{0AFFC798-7006-451D-A676-8720F43C97F0}"/>
              </a:ext>
            </a:extLst>
          </p:cNvPr>
          <p:cNvSpPr/>
          <p:nvPr/>
        </p:nvSpPr>
        <p:spPr>
          <a:xfrm>
            <a:off x="3311092" y="261442"/>
            <a:ext cx="2897423" cy="6445005"/>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15" name="Rettangolo 14">
            <a:extLst>
              <a:ext uri="{FF2B5EF4-FFF2-40B4-BE49-F238E27FC236}">
                <a16:creationId xmlns:a16="http://schemas.microsoft.com/office/drawing/2014/main" xmlns="" id="{C5312E0A-73A2-4BDD-BB71-59AE65B6FCA8}"/>
              </a:ext>
            </a:extLst>
          </p:cNvPr>
          <p:cNvSpPr/>
          <p:nvPr/>
        </p:nvSpPr>
        <p:spPr>
          <a:xfrm>
            <a:off x="4810009" y="2915818"/>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7" name="CasellaDiTesto 26">
            <a:extLst>
              <a:ext uri="{FF2B5EF4-FFF2-40B4-BE49-F238E27FC236}">
                <a16:creationId xmlns:a16="http://schemas.microsoft.com/office/drawing/2014/main" xmlns="" id="{05DAB8AD-5384-4A8F-BACE-EEC036CF7222}"/>
              </a:ext>
            </a:extLst>
          </p:cNvPr>
          <p:cNvSpPr txBox="1"/>
          <p:nvPr/>
        </p:nvSpPr>
        <p:spPr>
          <a:xfrm>
            <a:off x="6753030" y="1224717"/>
            <a:ext cx="5280756" cy="212365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i="1" dirty="0">
                <a:latin typeface="Bahnschrift SemiCondensed" panose="020B0502040204020203" pitchFamily="34" charset="0"/>
              </a:rPr>
              <a:t>Il dottor Piazzo è il Presidente di una Commissione di concorso per un posto da funzionario amministrativo presso il Comune di Sistemato di Sopra.</a:t>
            </a:r>
          </a:p>
          <a:p>
            <a:r>
              <a:rPr lang="it-IT" i="1" dirty="0">
                <a:latin typeface="Bahnschrift SemiCondensed" panose="020B0502040204020203" pitchFamily="34" charset="0"/>
              </a:rPr>
              <a:t>Tra i candidati ammessi al concorso c’è anche sua figlia Assunta. </a:t>
            </a: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420586"/>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378662"/>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2958" y="5601632"/>
            <a:ext cx="1390650" cy="493713"/>
          </a:xfrm>
          <a:prstGeom prst="rect">
            <a:avLst/>
          </a:prstGeom>
          <a:solidFill>
            <a:schemeClr val="bg1"/>
          </a:solidFill>
          <a:ln>
            <a:solidFill>
              <a:schemeClr val="accent1"/>
            </a:solidFill>
          </a:ln>
          <a:effectLst/>
        </p:spPr>
      </p:pic>
      <p:sp>
        <p:nvSpPr>
          <p:cNvPr id="32" name="Rettangolo 31">
            <a:extLst>
              <a:ext uri="{FF2B5EF4-FFF2-40B4-BE49-F238E27FC236}">
                <a16:creationId xmlns:a16="http://schemas.microsoft.com/office/drawing/2014/main" xmlns="" id="{FE17DCB5-7170-4D4E-8D65-B84C2DD17A00}"/>
              </a:ext>
            </a:extLst>
          </p:cNvPr>
          <p:cNvSpPr/>
          <p:nvPr/>
        </p:nvSpPr>
        <p:spPr>
          <a:xfrm>
            <a:off x="5344624" y="5653694"/>
            <a:ext cx="680308" cy="413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IS</a:t>
            </a:r>
          </a:p>
        </p:txBody>
      </p:sp>
      <p:sp>
        <p:nvSpPr>
          <p:cNvPr id="34" name="Rettangolo 33">
            <a:extLst>
              <a:ext uri="{FF2B5EF4-FFF2-40B4-BE49-F238E27FC236}">
                <a16:creationId xmlns:a16="http://schemas.microsoft.com/office/drawing/2014/main" xmlns="" id="{0E098ABE-7346-4AA9-882C-F29258E78611}"/>
              </a:ext>
            </a:extLst>
          </p:cNvPr>
          <p:cNvSpPr/>
          <p:nvPr/>
        </p:nvSpPr>
        <p:spPr>
          <a:xfrm>
            <a:off x="1836232" y="3912472"/>
            <a:ext cx="680308" cy="413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IS</a:t>
            </a:r>
          </a:p>
        </p:txBody>
      </p:sp>
      <p:pic>
        <p:nvPicPr>
          <p:cNvPr id="28" name="Immagine 27">
            <a:extLst>
              <a:ext uri="{FF2B5EF4-FFF2-40B4-BE49-F238E27FC236}">
                <a16:creationId xmlns:a16="http://schemas.microsoft.com/office/drawing/2014/main" xmlns="" id="{4360B46D-E1C1-402D-9370-A44E058F0461}"/>
              </a:ext>
            </a:extLst>
          </p:cNvPr>
          <p:cNvPicPr>
            <a:picLocks noChangeAspect="1"/>
          </p:cNvPicPr>
          <p:nvPr/>
        </p:nvPicPr>
        <p:blipFill>
          <a:blip r:embed="rId6"/>
          <a:stretch>
            <a:fillRect/>
          </a:stretch>
        </p:blipFill>
        <p:spPr>
          <a:xfrm>
            <a:off x="262559" y="5020980"/>
            <a:ext cx="2235436" cy="1676577"/>
          </a:xfrm>
          <a:prstGeom prst="rect">
            <a:avLst/>
          </a:prstGeom>
        </p:spPr>
      </p:pic>
      <p:pic>
        <p:nvPicPr>
          <p:cNvPr id="33" name="Picture 2" descr="Risultati immagini per thoughtful man  clipart">
            <a:extLst>
              <a:ext uri="{FF2B5EF4-FFF2-40B4-BE49-F238E27FC236}">
                <a16:creationId xmlns:a16="http://schemas.microsoft.com/office/drawing/2014/main" xmlns="" id="{790DBF90-27AA-448B-8558-3791FD7362A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34" b="100000" l="47222" r="100000"/>
                    </a14:imgEffect>
                  </a14:imgLayer>
                </a14:imgProps>
              </a:ext>
              <a:ext uri="{28A0092B-C50C-407E-A947-70E740481C1C}">
                <a14:useLocalDpi xmlns:a14="http://schemas.microsoft.com/office/drawing/2010/main" val="0"/>
              </a:ext>
            </a:extLst>
          </a:blip>
          <a:srcRect l="47993"/>
          <a:stretch/>
        </p:blipFill>
        <p:spPr bwMode="auto">
          <a:xfrm>
            <a:off x="912604" y="3366516"/>
            <a:ext cx="705895" cy="1149941"/>
          </a:xfrm>
          <a:prstGeom prst="rect">
            <a:avLst/>
          </a:prstGeom>
          <a:noFill/>
          <a:extLst>
            <a:ext uri="{909E8E84-426E-40DD-AFC4-6F175D3DCCD1}">
              <a14:hiddenFill xmlns:a14="http://schemas.microsoft.com/office/drawing/2010/main">
                <a:solidFill>
                  <a:srgbClr val="FFFFFF"/>
                </a:solidFill>
              </a14:hiddenFill>
            </a:ext>
          </a:extLst>
        </p:spPr>
      </p:pic>
      <p:sp>
        <p:nvSpPr>
          <p:cNvPr id="35" name="Ovale 34">
            <a:extLst>
              <a:ext uri="{FF2B5EF4-FFF2-40B4-BE49-F238E27FC236}">
                <a16:creationId xmlns:a16="http://schemas.microsoft.com/office/drawing/2014/main" xmlns="" id="{74AE039B-3C34-413C-9F8A-CB86D4C22804}"/>
              </a:ext>
            </a:extLst>
          </p:cNvPr>
          <p:cNvSpPr/>
          <p:nvPr/>
        </p:nvSpPr>
        <p:spPr>
          <a:xfrm>
            <a:off x="621095" y="4996845"/>
            <a:ext cx="576064" cy="6044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6" name="Gruppo 35">
            <a:extLst>
              <a:ext uri="{FF2B5EF4-FFF2-40B4-BE49-F238E27FC236}">
                <a16:creationId xmlns:a16="http://schemas.microsoft.com/office/drawing/2014/main" xmlns="" id="{1885B7DB-D82F-4A1F-941D-E29D626C2223}"/>
              </a:ext>
            </a:extLst>
          </p:cNvPr>
          <p:cNvGrpSpPr/>
          <p:nvPr/>
        </p:nvGrpSpPr>
        <p:grpSpPr>
          <a:xfrm>
            <a:off x="782667" y="1862743"/>
            <a:ext cx="965767" cy="1077774"/>
            <a:chOff x="1942817" y="277831"/>
            <a:chExt cx="1520944" cy="1825133"/>
          </a:xfrm>
        </p:grpSpPr>
        <p:pic>
          <p:nvPicPr>
            <p:cNvPr id="37" name="Immagine 36">
              <a:extLst>
                <a:ext uri="{FF2B5EF4-FFF2-40B4-BE49-F238E27FC236}">
                  <a16:creationId xmlns:a16="http://schemas.microsoft.com/office/drawing/2014/main" xmlns="" id="{8B71AB66-9925-4DCE-94EB-9780170CCC02}"/>
                </a:ext>
              </a:extLst>
            </p:cNvPr>
            <p:cNvPicPr>
              <a:picLocks noChangeAspect="1"/>
            </p:cNvPicPr>
            <p:nvPr/>
          </p:nvPicPr>
          <p:blipFill>
            <a:blip r:embed="rId9"/>
            <a:stretch>
              <a:fillRect/>
            </a:stretch>
          </p:blipFill>
          <p:spPr>
            <a:xfrm>
              <a:off x="1942817" y="277831"/>
              <a:ext cx="1520944" cy="1825133"/>
            </a:xfrm>
            <a:prstGeom prst="rect">
              <a:avLst/>
            </a:prstGeom>
          </p:spPr>
        </p:pic>
        <p:pic>
          <p:nvPicPr>
            <p:cNvPr id="38" name="Immagine 37">
              <a:extLst>
                <a:ext uri="{FF2B5EF4-FFF2-40B4-BE49-F238E27FC236}">
                  <a16:creationId xmlns:a16="http://schemas.microsoft.com/office/drawing/2014/main" xmlns="" id="{7EDA303C-B04E-4A2E-83BD-55229784F188}"/>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0" b="99798" l="0" r="100000"/>
                      </a14:imgEffect>
                    </a14:imgLayer>
                  </a14:imgProps>
                </a:ext>
                <a:ext uri="{28A0092B-C50C-407E-A947-70E740481C1C}">
                  <a14:useLocalDpi xmlns:a14="http://schemas.microsoft.com/office/drawing/2010/main" val="0"/>
                </a:ext>
              </a:extLst>
            </a:blip>
            <a:stretch>
              <a:fillRect/>
            </a:stretch>
          </p:blipFill>
          <p:spPr>
            <a:xfrm>
              <a:off x="2350790" y="918807"/>
              <a:ext cx="648071" cy="556963"/>
            </a:xfrm>
            <a:prstGeom prst="rect">
              <a:avLst/>
            </a:prstGeom>
          </p:spPr>
        </p:pic>
      </p:grpSp>
      <p:pic>
        <p:nvPicPr>
          <p:cNvPr id="39" name="Immagine 38">
            <a:extLst>
              <a:ext uri="{FF2B5EF4-FFF2-40B4-BE49-F238E27FC236}">
                <a16:creationId xmlns:a16="http://schemas.microsoft.com/office/drawing/2014/main" xmlns="" id="{E7D6BA81-E8A8-452F-AD2D-3FEBB74675C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0481" y="475827"/>
            <a:ext cx="830138" cy="830138"/>
          </a:xfrm>
          <a:prstGeom prst="rect">
            <a:avLst/>
          </a:prstGeom>
        </p:spPr>
      </p:pic>
      <p:sp>
        <p:nvSpPr>
          <p:cNvPr id="40" name="Ovale 39">
            <a:extLst>
              <a:ext uri="{FF2B5EF4-FFF2-40B4-BE49-F238E27FC236}">
                <a16:creationId xmlns:a16="http://schemas.microsoft.com/office/drawing/2014/main" xmlns="" id="{D3A57A92-0CB5-4848-B936-C57AB9F027C3}"/>
              </a:ext>
            </a:extLst>
          </p:cNvPr>
          <p:cNvSpPr/>
          <p:nvPr/>
        </p:nvSpPr>
        <p:spPr>
          <a:xfrm>
            <a:off x="3923199" y="47416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500930"/>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753271"/>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sp>
        <p:nvSpPr>
          <p:cNvPr id="43" name="Rettangolo 42">
            <a:extLst>
              <a:ext uri="{FF2B5EF4-FFF2-40B4-BE49-F238E27FC236}">
                <a16:creationId xmlns:a16="http://schemas.microsoft.com/office/drawing/2014/main" xmlns="" id="{C71CE151-B083-4CED-B4FE-A4B2C50F22DA}"/>
              </a:ext>
            </a:extLst>
          </p:cNvPr>
          <p:cNvSpPr/>
          <p:nvPr/>
        </p:nvSpPr>
        <p:spPr>
          <a:xfrm>
            <a:off x="5015153" y="1420346"/>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 name="CasellaDiTesto 1">
            <a:extLst>
              <a:ext uri="{FF2B5EF4-FFF2-40B4-BE49-F238E27FC236}">
                <a16:creationId xmlns:a16="http://schemas.microsoft.com/office/drawing/2014/main" xmlns="" id="{6D9E5BD5-2D7F-467E-9288-A208601720A3}"/>
              </a:ext>
            </a:extLst>
          </p:cNvPr>
          <p:cNvSpPr txBox="1"/>
          <p:nvPr/>
        </p:nvSpPr>
        <p:spPr>
          <a:xfrm>
            <a:off x="6751731" y="3483944"/>
            <a:ext cx="4094704"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2000" b="1" dirty="0">
                <a:solidFill>
                  <a:srgbClr val="C00000"/>
                </a:solidFill>
                <a:latin typeface="Bahnschrift Light SemiCondensed" panose="020B0502040204020203" pitchFamily="34" charset="0"/>
              </a:rPr>
              <a:t>Il conflitto di interessi viene generato dagli interessi supportati dalla rete di relazioni della sfera privata dell’Agente</a:t>
            </a:r>
            <a:endParaRPr lang="it-IT" sz="2000" b="1" dirty="0">
              <a:solidFill>
                <a:srgbClr val="C00000"/>
              </a:solidFill>
            </a:endParaRPr>
          </a:p>
        </p:txBody>
      </p:sp>
      <p:cxnSp>
        <p:nvCxnSpPr>
          <p:cNvPr id="6" name="Connettore 2 5">
            <a:extLst>
              <a:ext uri="{FF2B5EF4-FFF2-40B4-BE49-F238E27FC236}">
                <a16:creationId xmlns:a16="http://schemas.microsoft.com/office/drawing/2014/main" xmlns="" id="{0B28A58F-A961-4CE6-91AA-3FF66CC9044F}"/>
              </a:ext>
            </a:extLst>
          </p:cNvPr>
          <p:cNvCxnSpPr>
            <a:stCxn id="34" idx="2"/>
            <a:endCxn id="35" idx="7"/>
          </p:cNvCxnSpPr>
          <p:nvPr/>
        </p:nvCxnSpPr>
        <p:spPr>
          <a:xfrm flipH="1">
            <a:off x="1112796" y="4325517"/>
            <a:ext cx="1063590" cy="7598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6832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xmlns="" id="{41640548-1C29-44BC-9DB6-9D1E30582C5A}"/>
              </a:ext>
            </a:extLst>
          </p:cNvPr>
          <p:cNvSpPr txBox="1"/>
          <p:nvPr/>
        </p:nvSpPr>
        <p:spPr>
          <a:xfrm>
            <a:off x="9605382" y="395587"/>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pic>
        <p:nvPicPr>
          <p:cNvPr id="4" name="Picture 2">
            <a:extLst>
              <a:ext uri="{FF2B5EF4-FFF2-40B4-BE49-F238E27FC236}">
                <a16:creationId xmlns:a16="http://schemas.microsoft.com/office/drawing/2014/main" xmlns="" id="{BC30FFFB-847E-48E7-B91C-FAA60A644DD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50000"/>
          <a:stretch/>
        </p:blipFill>
        <p:spPr bwMode="auto">
          <a:xfrm>
            <a:off x="9551590" y="4941962"/>
            <a:ext cx="2472443"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e 8">
            <a:extLst>
              <a:ext uri="{FF2B5EF4-FFF2-40B4-BE49-F238E27FC236}">
                <a16:creationId xmlns:a16="http://schemas.microsoft.com/office/drawing/2014/main" xmlns="" id="{DBF056E9-60E9-4AA8-AF86-A30AD9EDB8F4}"/>
              </a:ext>
            </a:extLst>
          </p:cNvPr>
          <p:cNvSpPr/>
          <p:nvPr/>
        </p:nvSpPr>
        <p:spPr>
          <a:xfrm>
            <a:off x="3862368" y="186274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433055"/>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2889510"/>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7544" y="2151568"/>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0950" y="3659002"/>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ttangolo 13">
            <a:extLst>
              <a:ext uri="{FF2B5EF4-FFF2-40B4-BE49-F238E27FC236}">
                <a16:creationId xmlns:a16="http://schemas.microsoft.com/office/drawing/2014/main" xmlns="" id="{0AFFC798-7006-451D-A676-8720F43C97F0}"/>
              </a:ext>
            </a:extLst>
          </p:cNvPr>
          <p:cNvSpPr/>
          <p:nvPr/>
        </p:nvSpPr>
        <p:spPr>
          <a:xfrm>
            <a:off x="3311092" y="261442"/>
            <a:ext cx="2897423" cy="6445005"/>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15" name="Rettangolo 14">
            <a:extLst>
              <a:ext uri="{FF2B5EF4-FFF2-40B4-BE49-F238E27FC236}">
                <a16:creationId xmlns:a16="http://schemas.microsoft.com/office/drawing/2014/main" xmlns="" id="{C5312E0A-73A2-4BDD-BB71-59AE65B6FCA8}"/>
              </a:ext>
            </a:extLst>
          </p:cNvPr>
          <p:cNvSpPr/>
          <p:nvPr/>
        </p:nvSpPr>
        <p:spPr>
          <a:xfrm>
            <a:off x="1787480" y="2570148"/>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7" name="CasellaDiTesto 26">
            <a:extLst>
              <a:ext uri="{FF2B5EF4-FFF2-40B4-BE49-F238E27FC236}">
                <a16:creationId xmlns:a16="http://schemas.microsoft.com/office/drawing/2014/main" xmlns="" id="{05DAB8AD-5384-4A8F-BACE-EEC036CF7222}"/>
              </a:ext>
            </a:extLst>
          </p:cNvPr>
          <p:cNvSpPr txBox="1"/>
          <p:nvPr/>
        </p:nvSpPr>
        <p:spPr>
          <a:xfrm>
            <a:off x="6753030" y="1224717"/>
            <a:ext cx="5280756" cy="212365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i="1" dirty="0">
                <a:latin typeface="Bahnschrift SemiCondensed" panose="020B0502040204020203" pitchFamily="34" charset="0"/>
              </a:rPr>
              <a:t>Il dottor Piazzo è il Presidente di una Commissione di concorso per un posto da funzionario amministrativo presso il Comune di Sistemato di Sopra.</a:t>
            </a:r>
          </a:p>
          <a:p>
            <a:r>
              <a:rPr lang="it-IT" i="1" dirty="0">
                <a:latin typeface="Bahnschrift SemiCondensed" panose="020B0502040204020203" pitchFamily="34" charset="0"/>
              </a:rPr>
              <a:t>Tra i candidati ammessi al concorso c’è anche sua figlia Assunta. </a:t>
            </a: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420586"/>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378662"/>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2958" y="5601632"/>
            <a:ext cx="1390650" cy="493713"/>
          </a:xfrm>
          <a:prstGeom prst="rect">
            <a:avLst/>
          </a:prstGeom>
          <a:solidFill>
            <a:schemeClr val="bg1"/>
          </a:solidFill>
          <a:ln>
            <a:solidFill>
              <a:schemeClr val="accent1"/>
            </a:solidFill>
          </a:ln>
          <a:effectLst/>
        </p:spPr>
      </p:pic>
      <p:sp>
        <p:nvSpPr>
          <p:cNvPr id="32" name="Rettangolo 31">
            <a:extLst>
              <a:ext uri="{FF2B5EF4-FFF2-40B4-BE49-F238E27FC236}">
                <a16:creationId xmlns:a16="http://schemas.microsoft.com/office/drawing/2014/main" xmlns="" id="{FE17DCB5-7170-4D4E-8D65-B84C2DD17A00}"/>
              </a:ext>
            </a:extLst>
          </p:cNvPr>
          <p:cNvSpPr/>
          <p:nvPr/>
        </p:nvSpPr>
        <p:spPr>
          <a:xfrm>
            <a:off x="5344624" y="5653694"/>
            <a:ext cx="680308" cy="413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IS</a:t>
            </a:r>
          </a:p>
        </p:txBody>
      </p:sp>
      <p:sp>
        <p:nvSpPr>
          <p:cNvPr id="34" name="Rettangolo 33">
            <a:extLst>
              <a:ext uri="{FF2B5EF4-FFF2-40B4-BE49-F238E27FC236}">
                <a16:creationId xmlns:a16="http://schemas.microsoft.com/office/drawing/2014/main" xmlns="" id="{0E098ABE-7346-4AA9-882C-F29258E78611}"/>
              </a:ext>
            </a:extLst>
          </p:cNvPr>
          <p:cNvSpPr/>
          <p:nvPr/>
        </p:nvSpPr>
        <p:spPr>
          <a:xfrm>
            <a:off x="1780987" y="3769548"/>
            <a:ext cx="680308" cy="413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IS</a:t>
            </a:r>
          </a:p>
        </p:txBody>
      </p:sp>
      <p:pic>
        <p:nvPicPr>
          <p:cNvPr id="28" name="Immagine 27">
            <a:extLst>
              <a:ext uri="{FF2B5EF4-FFF2-40B4-BE49-F238E27FC236}">
                <a16:creationId xmlns:a16="http://schemas.microsoft.com/office/drawing/2014/main" xmlns="" id="{4360B46D-E1C1-402D-9370-A44E058F0461}"/>
              </a:ext>
            </a:extLst>
          </p:cNvPr>
          <p:cNvPicPr>
            <a:picLocks noChangeAspect="1"/>
          </p:cNvPicPr>
          <p:nvPr/>
        </p:nvPicPr>
        <p:blipFill>
          <a:blip r:embed="rId6"/>
          <a:stretch>
            <a:fillRect/>
          </a:stretch>
        </p:blipFill>
        <p:spPr>
          <a:xfrm>
            <a:off x="262559" y="5020980"/>
            <a:ext cx="2235436" cy="1676577"/>
          </a:xfrm>
          <a:prstGeom prst="rect">
            <a:avLst/>
          </a:prstGeom>
        </p:spPr>
      </p:pic>
      <p:pic>
        <p:nvPicPr>
          <p:cNvPr id="33" name="Picture 2" descr="Risultati immagini per thoughtful man  clipart">
            <a:extLst>
              <a:ext uri="{FF2B5EF4-FFF2-40B4-BE49-F238E27FC236}">
                <a16:creationId xmlns:a16="http://schemas.microsoft.com/office/drawing/2014/main" xmlns="" id="{790DBF90-27AA-448B-8558-3791FD7362A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34" b="100000" l="47222" r="100000"/>
                    </a14:imgEffect>
                  </a14:imgLayer>
                </a14:imgProps>
              </a:ext>
              <a:ext uri="{28A0092B-C50C-407E-A947-70E740481C1C}">
                <a14:useLocalDpi xmlns:a14="http://schemas.microsoft.com/office/drawing/2010/main" val="0"/>
              </a:ext>
            </a:extLst>
          </a:blip>
          <a:srcRect l="47993"/>
          <a:stretch/>
        </p:blipFill>
        <p:spPr bwMode="auto">
          <a:xfrm>
            <a:off x="912604" y="3366516"/>
            <a:ext cx="705895" cy="1149941"/>
          </a:xfrm>
          <a:prstGeom prst="rect">
            <a:avLst/>
          </a:prstGeom>
          <a:noFill/>
          <a:extLst>
            <a:ext uri="{909E8E84-426E-40DD-AFC4-6F175D3DCCD1}">
              <a14:hiddenFill xmlns:a14="http://schemas.microsoft.com/office/drawing/2010/main">
                <a:solidFill>
                  <a:srgbClr val="FFFFFF"/>
                </a:solidFill>
              </a14:hiddenFill>
            </a:ext>
          </a:extLst>
        </p:spPr>
      </p:pic>
      <p:sp>
        <p:nvSpPr>
          <p:cNvPr id="35" name="Ovale 34">
            <a:extLst>
              <a:ext uri="{FF2B5EF4-FFF2-40B4-BE49-F238E27FC236}">
                <a16:creationId xmlns:a16="http://schemas.microsoft.com/office/drawing/2014/main" xmlns="" id="{74AE039B-3C34-413C-9F8A-CB86D4C22804}"/>
              </a:ext>
            </a:extLst>
          </p:cNvPr>
          <p:cNvSpPr/>
          <p:nvPr/>
        </p:nvSpPr>
        <p:spPr>
          <a:xfrm>
            <a:off x="621095" y="4996845"/>
            <a:ext cx="576064" cy="6044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6" name="Gruppo 35">
            <a:extLst>
              <a:ext uri="{FF2B5EF4-FFF2-40B4-BE49-F238E27FC236}">
                <a16:creationId xmlns:a16="http://schemas.microsoft.com/office/drawing/2014/main" xmlns="" id="{1885B7DB-D82F-4A1F-941D-E29D626C2223}"/>
              </a:ext>
            </a:extLst>
          </p:cNvPr>
          <p:cNvGrpSpPr/>
          <p:nvPr/>
        </p:nvGrpSpPr>
        <p:grpSpPr>
          <a:xfrm>
            <a:off x="782667" y="1862743"/>
            <a:ext cx="965767" cy="1077774"/>
            <a:chOff x="1942817" y="277831"/>
            <a:chExt cx="1520944" cy="1825133"/>
          </a:xfrm>
        </p:grpSpPr>
        <p:pic>
          <p:nvPicPr>
            <p:cNvPr id="37" name="Immagine 36">
              <a:extLst>
                <a:ext uri="{FF2B5EF4-FFF2-40B4-BE49-F238E27FC236}">
                  <a16:creationId xmlns:a16="http://schemas.microsoft.com/office/drawing/2014/main" xmlns="" id="{8B71AB66-9925-4DCE-94EB-9780170CCC02}"/>
                </a:ext>
              </a:extLst>
            </p:cNvPr>
            <p:cNvPicPr>
              <a:picLocks noChangeAspect="1"/>
            </p:cNvPicPr>
            <p:nvPr/>
          </p:nvPicPr>
          <p:blipFill>
            <a:blip r:embed="rId9"/>
            <a:stretch>
              <a:fillRect/>
            </a:stretch>
          </p:blipFill>
          <p:spPr>
            <a:xfrm>
              <a:off x="1942817" y="277831"/>
              <a:ext cx="1520944" cy="1825133"/>
            </a:xfrm>
            <a:prstGeom prst="rect">
              <a:avLst/>
            </a:prstGeom>
          </p:spPr>
        </p:pic>
        <p:pic>
          <p:nvPicPr>
            <p:cNvPr id="38" name="Immagine 37">
              <a:extLst>
                <a:ext uri="{FF2B5EF4-FFF2-40B4-BE49-F238E27FC236}">
                  <a16:creationId xmlns:a16="http://schemas.microsoft.com/office/drawing/2014/main" xmlns="" id="{7EDA303C-B04E-4A2E-83BD-55229784F188}"/>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0" b="99798" l="0" r="100000"/>
                      </a14:imgEffect>
                    </a14:imgLayer>
                  </a14:imgProps>
                </a:ext>
                <a:ext uri="{28A0092B-C50C-407E-A947-70E740481C1C}">
                  <a14:useLocalDpi xmlns:a14="http://schemas.microsoft.com/office/drawing/2010/main" val="0"/>
                </a:ext>
              </a:extLst>
            </a:blip>
            <a:stretch>
              <a:fillRect/>
            </a:stretch>
          </p:blipFill>
          <p:spPr>
            <a:xfrm>
              <a:off x="2350790" y="918807"/>
              <a:ext cx="648071" cy="556963"/>
            </a:xfrm>
            <a:prstGeom prst="rect">
              <a:avLst/>
            </a:prstGeom>
          </p:spPr>
        </p:pic>
      </p:grpSp>
      <p:pic>
        <p:nvPicPr>
          <p:cNvPr id="39" name="Immagine 38">
            <a:extLst>
              <a:ext uri="{FF2B5EF4-FFF2-40B4-BE49-F238E27FC236}">
                <a16:creationId xmlns:a16="http://schemas.microsoft.com/office/drawing/2014/main" xmlns="" id="{E7D6BA81-E8A8-452F-AD2D-3FEBB74675C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0481" y="475827"/>
            <a:ext cx="830138" cy="830138"/>
          </a:xfrm>
          <a:prstGeom prst="rect">
            <a:avLst/>
          </a:prstGeom>
        </p:spPr>
      </p:pic>
      <p:sp>
        <p:nvSpPr>
          <p:cNvPr id="40" name="Ovale 39">
            <a:extLst>
              <a:ext uri="{FF2B5EF4-FFF2-40B4-BE49-F238E27FC236}">
                <a16:creationId xmlns:a16="http://schemas.microsoft.com/office/drawing/2014/main" xmlns="" id="{D3A57A92-0CB5-4848-B936-C57AB9F027C3}"/>
              </a:ext>
            </a:extLst>
          </p:cNvPr>
          <p:cNvSpPr/>
          <p:nvPr/>
        </p:nvSpPr>
        <p:spPr>
          <a:xfrm>
            <a:off x="3923199" y="47416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500930"/>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753271"/>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sp>
        <p:nvSpPr>
          <p:cNvPr id="43" name="Rettangolo 42">
            <a:extLst>
              <a:ext uri="{FF2B5EF4-FFF2-40B4-BE49-F238E27FC236}">
                <a16:creationId xmlns:a16="http://schemas.microsoft.com/office/drawing/2014/main" xmlns="" id="{C71CE151-B083-4CED-B4FE-A4B2C50F22DA}"/>
              </a:ext>
            </a:extLst>
          </p:cNvPr>
          <p:cNvSpPr/>
          <p:nvPr/>
        </p:nvSpPr>
        <p:spPr>
          <a:xfrm>
            <a:off x="5015153" y="1420346"/>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 name="CasellaDiTesto 1">
            <a:extLst>
              <a:ext uri="{FF2B5EF4-FFF2-40B4-BE49-F238E27FC236}">
                <a16:creationId xmlns:a16="http://schemas.microsoft.com/office/drawing/2014/main" xmlns="" id="{6D9E5BD5-2D7F-467E-9288-A208601720A3}"/>
              </a:ext>
            </a:extLst>
          </p:cNvPr>
          <p:cNvSpPr txBox="1"/>
          <p:nvPr/>
        </p:nvSpPr>
        <p:spPr>
          <a:xfrm>
            <a:off x="6751731" y="3483944"/>
            <a:ext cx="5272302"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it-IT" sz="1800" b="1" dirty="0">
                <a:solidFill>
                  <a:srgbClr val="C00000"/>
                </a:solidFill>
                <a:latin typeface="Bahnschrift Light SemiCondensed" panose="020B0502040204020203" pitchFamily="34" charset="0"/>
              </a:rPr>
              <a:t>Coinvolge l’Agente e il Principale delegato</a:t>
            </a:r>
          </a:p>
          <a:p>
            <a:pPr marL="285750" indent="-285750">
              <a:buFont typeface="Arial" panose="020B0604020202020204" pitchFamily="34" charset="0"/>
              <a:buChar char="•"/>
            </a:pPr>
            <a:r>
              <a:rPr lang="it-IT" sz="1800" b="1" dirty="0">
                <a:solidFill>
                  <a:srgbClr val="C00000"/>
                </a:solidFill>
                <a:latin typeface="Bahnschrift Light SemiCondensed" panose="020B0502040204020203" pitchFamily="34" charset="0"/>
              </a:rPr>
              <a:t>Uno o più interessi secondari della sfera privata dell’Agente entrano in conflitto con gli interessi primari del principale delegato</a:t>
            </a:r>
          </a:p>
          <a:p>
            <a:pPr marL="285750" indent="-285750">
              <a:buFont typeface="Arial" panose="020B0604020202020204" pitchFamily="34" charset="0"/>
              <a:buChar char="•"/>
            </a:pPr>
            <a:r>
              <a:rPr lang="it-IT" sz="1800" b="1" dirty="0">
                <a:solidFill>
                  <a:srgbClr val="C00000"/>
                </a:solidFill>
                <a:latin typeface="Bahnschrift Light SemiCondensed" panose="020B0502040204020203" pitchFamily="34" charset="0"/>
              </a:rPr>
              <a:t>Minaccia l’imparzialità dell’azione amministrativa</a:t>
            </a:r>
            <a:endParaRPr lang="it-IT" sz="1800" b="1" dirty="0">
              <a:solidFill>
                <a:srgbClr val="C00000"/>
              </a:solidFill>
            </a:endParaRPr>
          </a:p>
        </p:txBody>
      </p:sp>
      <p:cxnSp>
        <p:nvCxnSpPr>
          <p:cNvPr id="6" name="Connettore 2 5">
            <a:extLst>
              <a:ext uri="{FF2B5EF4-FFF2-40B4-BE49-F238E27FC236}">
                <a16:creationId xmlns:a16="http://schemas.microsoft.com/office/drawing/2014/main" xmlns="" id="{0B28A58F-A961-4CE6-91AA-3FF66CC9044F}"/>
              </a:ext>
            </a:extLst>
          </p:cNvPr>
          <p:cNvCxnSpPr>
            <a:stCxn id="34" idx="2"/>
            <a:endCxn id="35" idx="7"/>
          </p:cNvCxnSpPr>
          <p:nvPr/>
        </p:nvCxnSpPr>
        <p:spPr>
          <a:xfrm flipH="1">
            <a:off x="1112796" y="4182593"/>
            <a:ext cx="1008345" cy="9027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Rettangolo 43">
            <a:extLst>
              <a:ext uri="{FF2B5EF4-FFF2-40B4-BE49-F238E27FC236}">
                <a16:creationId xmlns:a16="http://schemas.microsoft.com/office/drawing/2014/main" xmlns="" id="{DE05A11C-77AA-47FC-8D13-CF9CDFF9BD29}"/>
              </a:ext>
            </a:extLst>
          </p:cNvPr>
          <p:cNvSpPr/>
          <p:nvPr/>
        </p:nvSpPr>
        <p:spPr>
          <a:xfrm>
            <a:off x="87760" y="1740841"/>
            <a:ext cx="2460167" cy="2803966"/>
          </a:xfrm>
          <a:prstGeom prst="rect">
            <a:avLst/>
          </a:prstGeom>
          <a:noFill/>
          <a:ln w="571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pic>
        <p:nvPicPr>
          <p:cNvPr id="16" name="Immagine 15">
            <a:extLst>
              <a:ext uri="{FF2B5EF4-FFF2-40B4-BE49-F238E27FC236}">
                <a16:creationId xmlns:a16="http://schemas.microsoft.com/office/drawing/2014/main" xmlns="" id="{1132F584-2538-4AB0-9E73-743F2FD8AA8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77791" y="2589382"/>
            <a:ext cx="1251641" cy="1251641"/>
          </a:xfrm>
          <a:prstGeom prst="rect">
            <a:avLst/>
          </a:prstGeom>
        </p:spPr>
      </p:pic>
    </p:spTree>
    <p:extLst>
      <p:ext uri="{BB962C8B-B14F-4D97-AF65-F5344CB8AC3E}">
        <p14:creationId xmlns:p14="http://schemas.microsoft.com/office/powerpoint/2010/main" val="37165676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xmlns="" id="{41640548-1C29-44BC-9DB6-9D1E30582C5A}"/>
              </a:ext>
            </a:extLst>
          </p:cNvPr>
          <p:cNvSpPr txBox="1"/>
          <p:nvPr/>
        </p:nvSpPr>
        <p:spPr>
          <a:xfrm>
            <a:off x="9605382" y="395587"/>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pic>
        <p:nvPicPr>
          <p:cNvPr id="4" name="Picture 2">
            <a:extLst>
              <a:ext uri="{FF2B5EF4-FFF2-40B4-BE49-F238E27FC236}">
                <a16:creationId xmlns:a16="http://schemas.microsoft.com/office/drawing/2014/main" xmlns="" id="{BC30FFFB-847E-48E7-B91C-FAA60A644DD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50000"/>
          <a:stretch/>
        </p:blipFill>
        <p:spPr bwMode="auto">
          <a:xfrm>
            <a:off x="10187415" y="5535015"/>
            <a:ext cx="1735507" cy="1162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e 8">
            <a:extLst>
              <a:ext uri="{FF2B5EF4-FFF2-40B4-BE49-F238E27FC236}">
                <a16:creationId xmlns:a16="http://schemas.microsoft.com/office/drawing/2014/main" xmlns="" id="{DBF056E9-60E9-4AA8-AF86-A30AD9EDB8F4}"/>
              </a:ext>
            </a:extLst>
          </p:cNvPr>
          <p:cNvSpPr/>
          <p:nvPr/>
        </p:nvSpPr>
        <p:spPr>
          <a:xfrm>
            <a:off x="3862368" y="186274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433055"/>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2889510"/>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7544" y="2151568"/>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0950" y="3659002"/>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ttangolo 13">
            <a:extLst>
              <a:ext uri="{FF2B5EF4-FFF2-40B4-BE49-F238E27FC236}">
                <a16:creationId xmlns:a16="http://schemas.microsoft.com/office/drawing/2014/main" xmlns="" id="{0AFFC798-7006-451D-A676-8720F43C97F0}"/>
              </a:ext>
            </a:extLst>
          </p:cNvPr>
          <p:cNvSpPr/>
          <p:nvPr/>
        </p:nvSpPr>
        <p:spPr>
          <a:xfrm>
            <a:off x="3311092" y="261442"/>
            <a:ext cx="2897423" cy="6445005"/>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15" name="Rettangolo 14">
            <a:extLst>
              <a:ext uri="{FF2B5EF4-FFF2-40B4-BE49-F238E27FC236}">
                <a16:creationId xmlns:a16="http://schemas.microsoft.com/office/drawing/2014/main" xmlns="" id="{C5312E0A-73A2-4BDD-BB71-59AE65B6FCA8}"/>
              </a:ext>
            </a:extLst>
          </p:cNvPr>
          <p:cNvSpPr/>
          <p:nvPr/>
        </p:nvSpPr>
        <p:spPr>
          <a:xfrm>
            <a:off x="1787480" y="2570148"/>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7" name="CasellaDiTesto 26">
            <a:extLst>
              <a:ext uri="{FF2B5EF4-FFF2-40B4-BE49-F238E27FC236}">
                <a16:creationId xmlns:a16="http://schemas.microsoft.com/office/drawing/2014/main" xmlns="" id="{05DAB8AD-5384-4A8F-BACE-EEC036CF7222}"/>
              </a:ext>
            </a:extLst>
          </p:cNvPr>
          <p:cNvSpPr txBox="1"/>
          <p:nvPr/>
        </p:nvSpPr>
        <p:spPr>
          <a:xfrm>
            <a:off x="6753030" y="1224717"/>
            <a:ext cx="5280756" cy="212365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i="1" dirty="0">
                <a:latin typeface="Bahnschrift SemiCondensed" panose="020B0502040204020203" pitchFamily="34" charset="0"/>
              </a:rPr>
              <a:t>Il dottor Piazzo è il Presidente di una Commissione di concorso per un posto da funzionario amministrativo presso il Comune di Sistemato di Sopra.</a:t>
            </a:r>
          </a:p>
          <a:p>
            <a:r>
              <a:rPr lang="it-IT" i="1" dirty="0">
                <a:latin typeface="Bahnschrift SemiCondensed" panose="020B0502040204020203" pitchFamily="34" charset="0"/>
              </a:rPr>
              <a:t>Tra i candidati ammessi al concorso c’è anche sua figlia Assunta. </a:t>
            </a: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420586"/>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378662"/>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2958" y="5601632"/>
            <a:ext cx="1390650" cy="493713"/>
          </a:xfrm>
          <a:prstGeom prst="rect">
            <a:avLst/>
          </a:prstGeom>
          <a:solidFill>
            <a:schemeClr val="bg1"/>
          </a:solidFill>
          <a:ln>
            <a:solidFill>
              <a:schemeClr val="accent1"/>
            </a:solidFill>
          </a:ln>
          <a:effectLst/>
        </p:spPr>
      </p:pic>
      <p:sp>
        <p:nvSpPr>
          <p:cNvPr id="32" name="Rettangolo 31">
            <a:extLst>
              <a:ext uri="{FF2B5EF4-FFF2-40B4-BE49-F238E27FC236}">
                <a16:creationId xmlns:a16="http://schemas.microsoft.com/office/drawing/2014/main" xmlns="" id="{FE17DCB5-7170-4D4E-8D65-B84C2DD17A00}"/>
              </a:ext>
            </a:extLst>
          </p:cNvPr>
          <p:cNvSpPr/>
          <p:nvPr/>
        </p:nvSpPr>
        <p:spPr>
          <a:xfrm>
            <a:off x="5344624" y="5653694"/>
            <a:ext cx="680308" cy="413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IS</a:t>
            </a:r>
          </a:p>
        </p:txBody>
      </p:sp>
      <p:sp>
        <p:nvSpPr>
          <p:cNvPr id="34" name="Rettangolo 33">
            <a:extLst>
              <a:ext uri="{FF2B5EF4-FFF2-40B4-BE49-F238E27FC236}">
                <a16:creationId xmlns:a16="http://schemas.microsoft.com/office/drawing/2014/main" xmlns="" id="{0E098ABE-7346-4AA9-882C-F29258E78611}"/>
              </a:ext>
            </a:extLst>
          </p:cNvPr>
          <p:cNvSpPr/>
          <p:nvPr/>
        </p:nvSpPr>
        <p:spPr>
          <a:xfrm>
            <a:off x="1780987" y="3769548"/>
            <a:ext cx="680308" cy="413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IS</a:t>
            </a:r>
          </a:p>
        </p:txBody>
      </p:sp>
      <p:pic>
        <p:nvPicPr>
          <p:cNvPr id="28" name="Immagine 27">
            <a:extLst>
              <a:ext uri="{FF2B5EF4-FFF2-40B4-BE49-F238E27FC236}">
                <a16:creationId xmlns:a16="http://schemas.microsoft.com/office/drawing/2014/main" xmlns="" id="{4360B46D-E1C1-402D-9370-A44E058F0461}"/>
              </a:ext>
            </a:extLst>
          </p:cNvPr>
          <p:cNvPicPr>
            <a:picLocks noChangeAspect="1"/>
          </p:cNvPicPr>
          <p:nvPr/>
        </p:nvPicPr>
        <p:blipFill>
          <a:blip r:embed="rId6"/>
          <a:stretch>
            <a:fillRect/>
          </a:stretch>
        </p:blipFill>
        <p:spPr>
          <a:xfrm>
            <a:off x="262559" y="5020980"/>
            <a:ext cx="2235436" cy="1676577"/>
          </a:xfrm>
          <a:prstGeom prst="rect">
            <a:avLst/>
          </a:prstGeom>
        </p:spPr>
      </p:pic>
      <p:pic>
        <p:nvPicPr>
          <p:cNvPr id="33" name="Picture 2" descr="Risultati immagini per thoughtful man  clipart">
            <a:extLst>
              <a:ext uri="{FF2B5EF4-FFF2-40B4-BE49-F238E27FC236}">
                <a16:creationId xmlns:a16="http://schemas.microsoft.com/office/drawing/2014/main" xmlns="" id="{790DBF90-27AA-448B-8558-3791FD7362A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34" b="100000" l="47222" r="100000"/>
                    </a14:imgEffect>
                  </a14:imgLayer>
                </a14:imgProps>
              </a:ext>
              <a:ext uri="{28A0092B-C50C-407E-A947-70E740481C1C}">
                <a14:useLocalDpi xmlns:a14="http://schemas.microsoft.com/office/drawing/2010/main" val="0"/>
              </a:ext>
            </a:extLst>
          </a:blip>
          <a:srcRect l="47993"/>
          <a:stretch/>
        </p:blipFill>
        <p:spPr bwMode="auto">
          <a:xfrm>
            <a:off x="912604" y="3366516"/>
            <a:ext cx="705895" cy="1149941"/>
          </a:xfrm>
          <a:prstGeom prst="rect">
            <a:avLst/>
          </a:prstGeom>
          <a:noFill/>
          <a:extLst>
            <a:ext uri="{909E8E84-426E-40DD-AFC4-6F175D3DCCD1}">
              <a14:hiddenFill xmlns:a14="http://schemas.microsoft.com/office/drawing/2010/main">
                <a:solidFill>
                  <a:srgbClr val="FFFFFF"/>
                </a:solidFill>
              </a14:hiddenFill>
            </a:ext>
          </a:extLst>
        </p:spPr>
      </p:pic>
      <p:sp>
        <p:nvSpPr>
          <p:cNvPr id="35" name="Ovale 34">
            <a:extLst>
              <a:ext uri="{FF2B5EF4-FFF2-40B4-BE49-F238E27FC236}">
                <a16:creationId xmlns:a16="http://schemas.microsoft.com/office/drawing/2014/main" xmlns="" id="{74AE039B-3C34-413C-9F8A-CB86D4C22804}"/>
              </a:ext>
            </a:extLst>
          </p:cNvPr>
          <p:cNvSpPr/>
          <p:nvPr/>
        </p:nvSpPr>
        <p:spPr>
          <a:xfrm>
            <a:off x="621095" y="4996845"/>
            <a:ext cx="576064" cy="6044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6" name="Gruppo 35">
            <a:extLst>
              <a:ext uri="{FF2B5EF4-FFF2-40B4-BE49-F238E27FC236}">
                <a16:creationId xmlns:a16="http://schemas.microsoft.com/office/drawing/2014/main" xmlns="" id="{1885B7DB-D82F-4A1F-941D-E29D626C2223}"/>
              </a:ext>
            </a:extLst>
          </p:cNvPr>
          <p:cNvGrpSpPr/>
          <p:nvPr/>
        </p:nvGrpSpPr>
        <p:grpSpPr>
          <a:xfrm>
            <a:off x="782667" y="1862743"/>
            <a:ext cx="965767" cy="1077774"/>
            <a:chOff x="1942817" y="277831"/>
            <a:chExt cx="1520944" cy="1825133"/>
          </a:xfrm>
        </p:grpSpPr>
        <p:pic>
          <p:nvPicPr>
            <p:cNvPr id="37" name="Immagine 36">
              <a:extLst>
                <a:ext uri="{FF2B5EF4-FFF2-40B4-BE49-F238E27FC236}">
                  <a16:creationId xmlns:a16="http://schemas.microsoft.com/office/drawing/2014/main" xmlns="" id="{8B71AB66-9925-4DCE-94EB-9780170CCC02}"/>
                </a:ext>
              </a:extLst>
            </p:cNvPr>
            <p:cNvPicPr>
              <a:picLocks noChangeAspect="1"/>
            </p:cNvPicPr>
            <p:nvPr/>
          </p:nvPicPr>
          <p:blipFill>
            <a:blip r:embed="rId9"/>
            <a:stretch>
              <a:fillRect/>
            </a:stretch>
          </p:blipFill>
          <p:spPr>
            <a:xfrm>
              <a:off x="1942817" y="277831"/>
              <a:ext cx="1520944" cy="1825133"/>
            </a:xfrm>
            <a:prstGeom prst="rect">
              <a:avLst/>
            </a:prstGeom>
          </p:spPr>
        </p:pic>
        <p:pic>
          <p:nvPicPr>
            <p:cNvPr id="38" name="Immagine 37">
              <a:extLst>
                <a:ext uri="{FF2B5EF4-FFF2-40B4-BE49-F238E27FC236}">
                  <a16:creationId xmlns:a16="http://schemas.microsoft.com/office/drawing/2014/main" xmlns="" id="{7EDA303C-B04E-4A2E-83BD-55229784F188}"/>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0" b="99798" l="0" r="100000"/>
                      </a14:imgEffect>
                    </a14:imgLayer>
                  </a14:imgProps>
                </a:ext>
                <a:ext uri="{28A0092B-C50C-407E-A947-70E740481C1C}">
                  <a14:useLocalDpi xmlns:a14="http://schemas.microsoft.com/office/drawing/2010/main" val="0"/>
                </a:ext>
              </a:extLst>
            </a:blip>
            <a:stretch>
              <a:fillRect/>
            </a:stretch>
          </p:blipFill>
          <p:spPr>
            <a:xfrm>
              <a:off x="2350790" y="918807"/>
              <a:ext cx="648071" cy="556963"/>
            </a:xfrm>
            <a:prstGeom prst="rect">
              <a:avLst/>
            </a:prstGeom>
          </p:spPr>
        </p:pic>
      </p:grpSp>
      <p:pic>
        <p:nvPicPr>
          <p:cNvPr id="39" name="Immagine 38">
            <a:extLst>
              <a:ext uri="{FF2B5EF4-FFF2-40B4-BE49-F238E27FC236}">
                <a16:creationId xmlns:a16="http://schemas.microsoft.com/office/drawing/2014/main" xmlns="" id="{E7D6BA81-E8A8-452F-AD2D-3FEBB74675C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0481" y="475827"/>
            <a:ext cx="830138" cy="830138"/>
          </a:xfrm>
          <a:prstGeom prst="rect">
            <a:avLst/>
          </a:prstGeom>
        </p:spPr>
      </p:pic>
      <p:sp>
        <p:nvSpPr>
          <p:cNvPr id="40" name="Ovale 39">
            <a:extLst>
              <a:ext uri="{FF2B5EF4-FFF2-40B4-BE49-F238E27FC236}">
                <a16:creationId xmlns:a16="http://schemas.microsoft.com/office/drawing/2014/main" xmlns="" id="{D3A57A92-0CB5-4848-B936-C57AB9F027C3}"/>
              </a:ext>
            </a:extLst>
          </p:cNvPr>
          <p:cNvSpPr/>
          <p:nvPr/>
        </p:nvSpPr>
        <p:spPr>
          <a:xfrm>
            <a:off x="3923199" y="47416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500930"/>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753271"/>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sp>
        <p:nvSpPr>
          <p:cNvPr id="43" name="Rettangolo 42">
            <a:extLst>
              <a:ext uri="{FF2B5EF4-FFF2-40B4-BE49-F238E27FC236}">
                <a16:creationId xmlns:a16="http://schemas.microsoft.com/office/drawing/2014/main" xmlns="" id="{C71CE151-B083-4CED-B4FE-A4B2C50F22DA}"/>
              </a:ext>
            </a:extLst>
          </p:cNvPr>
          <p:cNvSpPr/>
          <p:nvPr/>
        </p:nvSpPr>
        <p:spPr>
          <a:xfrm>
            <a:off x="5015153" y="1420346"/>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 name="CasellaDiTesto 1">
            <a:extLst>
              <a:ext uri="{FF2B5EF4-FFF2-40B4-BE49-F238E27FC236}">
                <a16:creationId xmlns:a16="http://schemas.microsoft.com/office/drawing/2014/main" xmlns="" id="{6D9E5BD5-2D7F-467E-9288-A208601720A3}"/>
              </a:ext>
            </a:extLst>
          </p:cNvPr>
          <p:cNvSpPr txBox="1"/>
          <p:nvPr/>
        </p:nvSpPr>
        <p:spPr>
          <a:xfrm>
            <a:off x="6751731" y="3483944"/>
            <a:ext cx="5272302"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it-IT" sz="1800" b="1" dirty="0">
                <a:solidFill>
                  <a:srgbClr val="C00000"/>
                </a:solidFill>
                <a:latin typeface="Bahnschrift Light SemiCondensed" panose="020B0502040204020203" pitchFamily="34" charset="0"/>
              </a:rPr>
              <a:t>Si può sovrapporre al conflitto di interessi apparente.</a:t>
            </a:r>
          </a:p>
          <a:p>
            <a:pPr marL="285750" indent="-285750">
              <a:buFont typeface="Arial" panose="020B0604020202020204" pitchFamily="34" charset="0"/>
              <a:buChar char="•"/>
            </a:pPr>
            <a:r>
              <a:rPr lang="it-IT" sz="1800" b="1" dirty="0">
                <a:solidFill>
                  <a:srgbClr val="C00000"/>
                </a:solidFill>
                <a:latin typeface="Bahnschrift Light SemiCondensed" panose="020B0502040204020203" pitchFamily="34" charset="0"/>
              </a:rPr>
              <a:t>In questo caso, oltre alla minaccia all’imparzialità, avremo anche una minaccia alla percezione di imparzialità.</a:t>
            </a:r>
            <a:endParaRPr lang="it-IT" sz="1800" b="1" dirty="0">
              <a:solidFill>
                <a:srgbClr val="C00000"/>
              </a:solidFill>
            </a:endParaRPr>
          </a:p>
        </p:txBody>
      </p:sp>
      <p:cxnSp>
        <p:nvCxnSpPr>
          <p:cNvPr id="6" name="Connettore 2 5">
            <a:extLst>
              <a:ext uri="{FF2B5EF4-FFF2-40B4-BE49-F238E27FC236}">
                <a16:creationId xmlns:a16="http://schemas.microsoft.com/office/drawing/2014/main" xmlns="" id="{0B28A58F-A961-4CE6-91AA-3FF66CC9044F}"/>
              </a:ext>
            </a:extLst>
          </p:cNvPr>
          <p:cNvCxnSpPr>
            <a:stCxn id="34" idx="2"/>
            <a:endCxn id="35" idx="7"/>
          </p:cNvCxnSpPr>
          <p:nvPr/>
        </p:nvCxnSpPr>
        <p:spPr>
          <a:xfrm flipH="1">
            <a:off x="1112796" y="4182593"/>
            <a:ext cx="1008345" cy="9027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Rettangolo 43">
            <a:extLst>
              <a:ext uri="{FF2B5EF4-FFF2-40B4-BE49-F238E27FC236}">
                <a16:creationId xmlns:a16="http://schemas.microsoft.com/office/drawing/2014/main" xmlns="" id="{DE05A11C-77AA-47FC-8D13-CF9CDFF9BD29}"/>
              </a:ext>
            </a:extLst>
          </p:cNvPr>
          <p:cNvSpPr/>
          <p:nvPr/>
        </p:nvSpPr>
        <p:spPr>
          <a:xfrm>
            <a:off x="87760" y="1740841"/>
            <a:ext cx="2460167" cy="2803966"/>
          </a:xfrm>
          <a:prstGeom prst="rect">
            <a:avLst/>
          </a:prstGeom>
          <a:noFill/>
          <a:ln w="571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pic>
        <p:nvPicPr>
          <p:cNvPr id="16" name="Immagine 15">
            <a:extLst>
              <a:ext uri="{FF2B5EF4-FFF2-40B4-BE49-F238E27FC236}">
                <a16:creationId xmlns:a16="http://schemas.microsoft.com/office/drawing/2014/main" xmlns="" id="{1132F584-2538-4AB0-9E73-743F2FD8AA8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77791" y="2589382"/>
            <a:ext cx="1251641" cy="1251641"/>
          </a:xfrm>
          <a:prstGeom prst="rect">
            <a:avLst/>
          </a:prstGeom>
        </p:spPr>
      </p:pic>
      <p:pic>
        <p:nvPicPr>
          <p:cNvPr id="45" name="Picture 2">
            <a:extLst>
              <a:ext uri="{FF2B5EF4-FFF2-40B4-BE49-F238E27FC236}">
                <a16:creationId xmlns:a16="http://schemas.microsoft.com/office/drawing/2014/main" xmlns="" id="{D9EFE9DB-548D-4A89-A6A4-5E05BCF487CE}"/>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622" t="102" r="48906" b="49948"/>
          <a:stretch/>
        </p:blipFill>
        <p:spPr bwMode="auto">
          <a:xfrm>
            <a:off x="7021612" y="5416971"/>
            <a:ext cx="1820831" cy="1283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Segno di addizione 45">
            <a:extLst>
              <a:ext uri="{FF2B5EF4-FFF2-40B4-BE49-F238E27FC236}">
                <a16:creationId xmlns:a16="http://schemas.microsoft.com/office/drawing/2014/main" xmlns="" id="{AF124AA5-AA5C-4883-9003-55CE876656EC}"/>
              </a:ext>
            </a:extLst>
          </p:cNvPr>
          <p:cNvSpPr/>
          <p:nvPr/>
        </p:nvSpPr>
        <p:spPr>
          <a:xfrm>
            <a:off x="8824195" y="5296080"/>
            <a:ext cx="1296144" cy="1104815"/>
          </a:xfrm>
          <a:prstGeom prst="math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2433340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640D2E0B-14EE-4C04-A095-DA24CA4ED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094" y="765498"/>
            <a:ext cx="9290536" cy="5989372"/>
          </a:xfrm>
          <a:prstGeom prst="rect">
            <a:avLst/>
          </a:prstGeom>
          <a:effectLst/>
        </p:spPr>
      </p:pic>
      <p:sp>
        <p:nvSpPr>
          <p:cNvPr id="3" name="CasellaDiTesto 2">
            <a:extLst>
              <a:ext uri="{FF2B5EF4-FFF2-40B4-BE49-F238E27FC236}">
                <a16:creationId xmlns:a16="http://schemas.microsoft.com/office/drawing/2014/main" xmlns="" id="{41640548-1C29-44BC-9DB6-9D1E30582C5A}"/>
              </a:ext>
            </a:extLst>
          </p:cNvPr>
          <p:cNvSpPr txBox="1"/>
          <p:nvPr/>
        </p:nvSpPr>
        <p:spPr>
          <a:xfrm>
            <a:off x="9695606" y="395587"/>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pic>
        <p:nvPicPr>
          <p:cNvPr id="4" name="Picture 2">
            <a:extLst>
              <a:ext uri="{FF2B5EF4-FFF2-40B4-BE49-F238E27FC236}">
                <a16:creationId xmlns:a16="http://schemas.microsoft.com/office/drawing/2014/main" xmlns="" id="{BC30FFFB-847E-48E7-B91C-FAA60A644DD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50000"/>
          <a:stretch/>
        </p:blipFill>
        <p:spPr bwMode="auto">
          <a:xfrm>
            <a:off x="9551590" y="4941962"/>
            <a:ext cx="2472443"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a:extLst>
              <a:ext uri="{FF2B5EF4-FFF2-40B4-BE49-F238E27FC236}">
                <a16:creationId xmlns:a16="http://schemas.microsoft.com/office/drawing/2014/main" xmlns="" id="{EDEEEBD5-2B4C-43ED-B9AF-4313D3495531}"/>
              </a:ext>
            </a:extLst>
          </p:cNvPr>
          <p:cNvSpPr txBox="1"/>
          <p:nvPr/>
        </p:nvSpPr>
        <p:spPr>
          <a:xfrm>
            <a:off x="621094" y="946244"/>
            <a:ext cx="10298648" cy="5262979"/>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sz="2800" i="1" dirty="0">
                <a:latin typeface="Bahnschrift SemiCondensed" panose="020B0502040204020203" pitchFamily="34" charset="0"/>
              </a:rPr>
              <a:t>Il dottor Vendetta, pur vivendo in Regione Vandalia, è Ispettore sanitario di una delle ASL della Regione Tranquillia</a:t>
            </a:r>
            <a:r>
              <a:rPr lang="it-IT" sz="2800" i="1" dirty="0" smtClean="0">
                <a:latin typeface="Bahnschrift SemiCondensed" panose="020B0502040204020203" pitchFamily="34" charset="0"/>
              </a:rPr>
              <a:t>. </a:t>
            </a:r>
          </a:p>
          <a:p>
            <a:r>
              <a:rPr lang="it-IT" sz="2800" i="1" dirty="0">
                <a:latin typeface="Bahnschrift SemiCondensed" panose="020B0502040204020203" pitchFamily="34" charset="0"/>
              </a:rPr>
              <a:t>Purtroppo nella sua vita privata la figlia ha subito un grave episodio di stalking da parte del suo ex fidanzato, Bruno Bruto, che lei ha lasciato perché la picchiava. </a:t>
            </a:r>
            <a:endParaRPr lang="it-IT" sz="2800" i="1" dirty="0" smtClean="0">
              <a:latin typeface="Bahnschrift SemiCondensed" panose="020B0502040204020203" pitchFamily="34" charset="0"/>
            </a:endParaRPr>
          </a:p>
          <a:p>
            <a:r>
              <a:rPr lang="it-IT" sz="2800" i="1" dirty="0" smtClean="0">
                <a:latin typeface="Bahnschrift SemiCondensed" panose="020B0502040204020203" pitchFamily="34" charset="0"/>
              </a:rPr>
              <a:t>Grazie </a:t>
            </a:r>
            <a:r>
              <a:rPr lang="it-IT" sz="2800" i="1" dirty="0">
                <a:latin typeface="Bahnschrift SemiCondensed" panose="020B0502040204020203" pitchFamily="34" charset="0"/>
              </a:rPr>
              <a:t>anche all’opera indefessa e riservata di convincimento da parte del dottor Vendetta, la figlia ha infine deciso di denunciare Bruno Bruto, che è stato raggiunto da un divieto di avvicinamento alla ragazza</a:t>
            </a:r>
            <a:r>
              <a:rPr lang="it-IT" sz="2800" i="1" dirty="0" smtClean="0">
                <a:latin typeface="Bahnschrift SemiCondensed" panose="020B0502040204020203" pitchFamily="34" charset="0"/>
              </a:rPr>
              <a:t>.</a:t>
            </a:r>
          </a:p>
          <a:p>
            <a:r>
              <a:rPr lang="it-IT" sz="2800" i="1" dirty="0">
                <a:latin typeface="Bahnschrift SemiCondensed" panose="020B0502040204020203" pitchFamily="34" charset="0"/>
              </a:rPr>
              <a:t>Bruno Bruto, anche per cambiare aria, viene aiutato dai suoi genitori ad aprire un agriturismo … proprio in Regione </a:t>
            </a:r>
            <a:r>
              <a:rPr lang="it-IT" sz="2800" i="1" dirty="0" smtClean="0">
                <a:latin typeface="Bahnschrift SemiCondensed" panose="020B0502040204020203" pitchFamily="34" charset="0"/>
              </a:rPr>
              <a:t>Tranquillia.</a:t>
            </a:r>
          </a:p>
          <a:p>
            <a:r>
              <a:rPr lang="it-IT" sz="2800" i="1" dirty="0" smtClean="0">
                <a:latin typeface="Bahnschrift SemiCondensed" panose="020B0502040204020203" pitchFamily="34" charset="0"/>
              </a:rPr>
              <a:t>Un </a:t>
            </a:r>
            <a:r>
              <a:rPr lang="it-IT" sz="2800" i="1" dirty="0">
                <a:latin typeface="Bahnschrift SemiCondensed" panose="020B0502040204020203" pitchFamily="34" charset="0"/>
              </a:rPr>
              <a:t>giorno il dottor Vendetta viene incaricato di effettuare una ispezione presso l’agriturismo di Bruno Bruto.</a:t>
            </a:r>
            <a:endParaRPr lang="it-IT" sz="2800" i="1" dirty="0">
              <a:latin typeface="Bahnschrift SemiCondensed" panose="020B0502040204020203" pitchFamily="34" charset="0"/>
            </a:endParaRPr>
          </a:p>
        </p:txBody>
      </p:sp>
    </p:spTree>
    <p:extLst>
      <p:ext uri="{BB962C8B-B14F-4D97-AF65-F5344CB8AC3E}">
        <p14:creationId xmlns:p14="http://schemas.microsoft.com/office/powerpoint/2010/main" val="23920909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xmlns="" id="{41640548-1C29-44BC-9DB6-9D1E30582C5A}"/>
              </a:ext>
            </a:extLst>
          </p:cNvPr>
          <p:cNvSpPr txBox="1"/>
          <p:nvPr/>
        </p:nvSpPr>
        <p:spPr>
          <a:xfrm>
            <a:off x="9605382" y="395587"/>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pic>
        <p:nvPicPr>
          <p:cNvPr id="4" name="Picture 2">
            <a:extLst>
              <a:ext uri="{FF2B5EF4-FFF2-40B4-BE49-F238E27FC236}">
                <a16:creationId xmlns:a16="http://schemas.microsoft.com/office/drawing/2014/main" xmlns="" id="{BC30FFFB-847E-48E7-B91C-FAA60A644DD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50000"/>
          <a:stretch/>
        </p:blipFill>
        <p:spPr bwMode="auto">
          <a:xfrm>
            <a:off x="9551590" y="4941962"/>
            <a:ext cx="2472443"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e 8">
            <a:extLst>
              <a:ext uri="{FF2B5EF4-FFF2-40B4-BE49-F238E27FC236}">
                <a16:creationId xmlns:a16="http://schemas.microsoft.com/office/drawing/2014/main" xmlns="" id="{DBF056E9-60E9-4AA8-AF86-A30AD9EDB8F4}"/>
              </a:ext>
            </a:extLst>
          </p:cNvPr>
          <p:cNvSpPr/>
          <p:nvPr/>
        </p:nvSpPr>
        <p:spPr>
          <a:xfrm>
            <a:off x="3862368" y="186274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433055"/>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2889510"/>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7544" y="2151568"/>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0950" y="3659002"/>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ttangolo 13">
            <a:extLst>
              <a:ext uri="{FF2B5EF4-FFF2-40B4-BE49-F238E27FC236}">
                <a16:creationId xmlns:a16="http://schemas.microsoft.com/office/drawing/2014/main" xmlns="" id="{0AFFC798-7006-451D-A676-8720F43C97F0}"/>
              </a:ext>
            </a:extLst>
          </p:cNvPr>
          <p:cNvSpPr/>
          <p:nvPr/>
        </p:nvSpPr>
        <p:spPr>
          <a:xfrm>
            <a:off x="3311092" y="261442"/>
            <a:ext cx="2897423" cy="6445005"/>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15" name="Rettangolo 14">
            <a:extLst>
              <a:ext uri="{FF2B5EF4-FFF2-40B4-BE49-F238E27FC236}">
                <a16:creationId xmlns:a16="http://schemas.microsoft.com/office/drawing/2014/main" xmlns="" id="{C5312E0A-73A2-4BDD-BB71-59AE65B6FCA8}"/>
              </a:ext>
            </a:extLst>
          </p:cNvPr>
          <p:cNvSpPr/>
          <p:nvPr/>
        </p:nvSpPr>
        <p:spPr>
          <a:xfrm>
            <a:off x="4810009" y="2915818"/>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7" name="CasellaDiTesto 26">
            <a:extLst>
              <a:ext uri="{FF2B5EF4-FFF2-40B4-BE49-F238E27FC236}">
                <a16:creationId xmlns:a16="http://schemas.microsoft.com/office/drawing/2014/main" xmlns="" id="{05DAB8AD-5384-4A8F-BACE-EEC036CF7222}"/>
              </a:ext>
            </a:extLst>
          </p:cNvPr>
          <p:cNvSpPr txBox="1"/>
          <p:nvPr/>
        </p:nvSpPr>
        <p:spPr>
          <a:xfrm>
            <a:off x="6753030" y="1224717"/>
            <a:ext cx="5280756"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2400" i="1" dirty="0">
                <a:latin typeface="Bahnschrift SemiCondensed" panose="020B0502040204020203" pitchFamily="34" charset="0"/>
              </a:rPr>
              <a:t>Un giorno il dottor Vendetta viene incaricato di effettuare una ispezione presso l’agriturismo di Bruno Bruto</a:t>
            </a:r>
            <a:r>
              <a:rPr lang="it-IT" sz="2400" i="1" dirty="0" smtClean="0">
                <a:latin typeface="Bahnschrift SemiCondensed" panose="020B0502040204020203" pitchFamily="34" charset="0"/>
              </a:rPr>
              <a:t>... </a:t>
            </a:r>
            <a:endParaRPr lang="it-IT" sz="2400" i="1" dirty="0">
              <a:latin typeface="Bahnschrift SemiCondensed" panose="020B0502040204020203" pitchFamily="34" charset="0"/>
            </a:endParaRP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420586"/>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378662"/>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2958" y="5601632"/>
            <a:ext cx="1390650" cy="493713"/>
          </a:xfrm>
          <a:prstGeom prst="rect">
            <a:avLst/>
          </a:prstGeom>
          <a:solidFill>
            <a:schemeClr val="bg1"/>
          </a:solidFill>
          <a:ln>
            <a:solidFill>
              <a:schemeClr val="accent1"/>
            </a:solidFill>
          </a:ln>
          <a:effectLst/>
        </p:spPr>
      </p:pic>
      <p:sp>
        <p:nvSpPr>
          <p:cNvPr id="32" name="Rettangolo 31">
            <a:extLst>
              <a:ext uri="{FF2B5EF4-FFF2-40B4-BE49-F238E27FC236}">
                <a16:creationId xmlns:a16="http://schemas.microsoft.com/office/drawing/2014/main" xmlns="" id="{FE17DCB5-7170-4D4E-8D65-B84C2DD17A00}"/>
              </a:ext>
            </a:extLst>
          </p:cNvPr>
          <p:cNvSpPr/>
          <p:nvPr/>
        </p:nvSpPr>
        <p:spPr>
          <a:xfrm>
            <a:off x="5344624" y="5653694"/>
            <a:ext cx="680308" cy="413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IS</a:t>
            </a:r>
          </a:p>
        </p:txBody>
      </p:sp>
      <p:sp>
        <p:nvSpPr>
          <p:cNvPr id="34" name="Rettangolo 33">
            <a:extLst>
              <a:ext uri="{FF2B5EF4-FFF2-40B4-BE49-F238E27FC236}">
                <a16:creationId xmlns:a16="http://schemas.microsoft.com/office/drawing/2014/main" xmlns="" id="{0E098ABE-7346-4AA9-882C-F29258E78611}"/>
              </a:ext>
            </a:extLst>
          </p:cNvPr>
          <p:cNvSpPr/>
          <p:nvPr/>
        </p:nvSpPr>
        <p:spPr>
          <a:xfrm>
            <a:off x="5383313" y="3680833"/>
            <a:ext cx="680308" cy="413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IS</a:t>
            </a:r>
          </a:p>
        </p:txBody>
      </p:sp>
      <p:sp>
        <p:nvSpPr>
          <p:cNvPr id="35" name="Ovale 34">
            <a:extLst>
              <a:ext uri="{FF2B5EF4-FFF2-40B4-BE49-F238E27FC236}">
                <a16:creationId xmlns:a16="http://schemas.microsoft.com/office/drawing/2014/main" xmlns="" id="{74AE039B-3C34-413C-9F8A-CB86D4C22804}"/>
              </a:ext>
            </a:extLst>
          </p:cNvPr>
          <p:cNvSpPr/>
          <p:nvPr/>
        </p:nvSpPr>
        <p:spPr>
          <a:xfrm>
            <a:off x="621095" y="4996845"/>
            <a:ext cx="576064" cy="6044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9" name="Immagine 38">
            <a:extLst>
              <a:ext uri="{FF2B5EF4-FFF2-40B4-BE49-F238E27FC236}">
                <a16:creationId xmlns:a16="http://schemas.microsoft.com/office/drawing/2014/main" xmlns="" id="{E7D6BA81-E8A8-452F-AD2D-3FEBB74675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481" y="475827"/>
            <a:ext cx="830138" cy="830138"/>
          </a:xfrm>
          <a:prstGeom prst="rect">
            <a:avLst/>
          </a:prstGeom>
        </p:spPr>
      </p:pic>
      <p:sp>
        <p:nvSpPr>
          <p:cNvPr id="40" name="Ovale 39">
            <a:extLst>
              <a:ext uri="{FF2B5EF4-FFF2-40B4-BE49-F238E27FC236}">
                <a16:creationId xmlns:a16="http://schemas.microsoft.com/office/drawing/2014/main" xmlns="" id="{D3A57A92-0CB5-4848-B936-C57AB9F027C3}"/>
              </a:ext>
            </a:extLst>
          </p:cNvPr>
          <p:cNvSpPr/>
          <p:nvPr/>
        </p:nvSpPr>
        <p:spPr>
          <a:xfrm>
            <a:off x="3923199" y="47416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500930"/>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753271"/>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sp>
        <p:nvSpPr>
          <p:cNvPr id="43" name="Rettangolo 42">
            <a:extLst>
              <a:ext uri="{FF2B5EF4-FFF2-40B4-BE49-F238E27FC236}">
                <a16:creationId xmlns:a16="http://schemas.microsoft.com/office/drawing/2014/main" xmlns="" id="{C71CE151-B083-4CED-B4FE-A4B2C50F22DA}"/>
              </a:ext>
            </a:extLst>
          </p:cNvPr>
          <p:cNvSpPr/>
          <p:nvPr/>
        </p:nvSpPr>
        <p:spPr>
          <a:xfrm>
            <a:off x="5015153" y="1420346"/>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 name="AutoShape 2" descr="VENDET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667" y="3316414"/>
            <a:ext cx="1076325"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ASL_TRANQUILLI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856" y="1723301"/>
            <a:ext cx="1171575" cy="10096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ENDETTA_FIGLI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62758" y="4283922"/>
            <a:ext cx="981075" cy="9715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RUNO_BRUT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0868" y="5420586"/>
            <a:ext cx="97155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9815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xmlns="" id="{D342DFBB-1C35-40E2-9685-70A6167B05E9}"/>
              </a:ext>
            </a:extLst>
          </p:cNvPr>
          <p:cNvPicPr>
            <a:picLocks noChangeAspect="1"/>
          </p:cNvPicPr>
          <p:nvPr/>
        </p:nvPicPr>
        <p:blipFill>
          <a:blip r:embed="rId2"/>
          <a:stretch>
            <a:fillRect/>
          </a:stretch>
        </p:blipFill>
        <p:spPr>
          <a:xfrm>
            <a:off x="-1" y="1240"/>
            <a:ext cx="12190413" cy="6857107"/>
          </a:xfrm>
          <a:prstGeom prst="rect">
            <a:avLst/>
          </a:prstGeom>
        </p:spPr>
      </p:pic>
      <p:pic>
        <p:nvPicPr>
          <p:cNvPr id="2" name="Immagine 1">
            <a:extLst>
              <a:ext uri="{FF2B5EF4-FFF2-40B4-BE49-F238E27FC236}">
                <a16:creationId xmlns:a16="http://schemas.microsoft.com/office/drawing/2014/main" xmlns="" id="{C3A94E04-9821-4669-B65B-2505A4634784}"/>
              </a:ext>
            </a:extLst>
          </p:cNvPr>
          <p:cNvPicPr>
            <a:picLocks noChangeAspect="1"/>
          </p:cNvPicPr>
          <p:nvPr/>
        </p:nvPicPr>
        <p:blipFill rotWithShape="1">
          <a:blip r:embed="rId3"/>
          <a:srcRect t="36788" r="102" b="30182"/>
          <a:stretch/>
        </p:blipFill>
        <p:spPr>
          <a:xfrm>
            <a:off x="400763" y="2529694"/>
            <a:ext cx="11388886" cy="1800200"/>
          </a:xfrm>
          <a:prstGeom prst="rect">
            <a:avLst/>
          </a:prstGeom>
        </p:spPr>
      </p:pic>
      <p:sp>
        <p:nvSpPr>
          <p:cNvPr id="5" name="CasellaDiTesto 4">
            <a:extLst>
              <a:ext uri="{FF2B5EF4-FFF2-40B4-BE49-F238E27FC236}">
                <a16:creationId xmlns:a16="http://schemas.microsoft.com/office/drawing/2014/main" xmlns="" id="{1691ACAF-22A9-4BA1-96C9-7153AB5FDCF1}"/>
              </a:ext>
            </a:extLst>
          </p:cNvPr>
          <p:cNvSpPr txBox="1"/>
          <p:nvPr/>
        </p:nvSpPr>
        <p:spPr>
          <a:xfrm>
            <a:off x="2998862" y="1629594"/>
            <a:ext cx="6048672" cy="707886"/>
          </a:xfrm>
          <a:prstGeom prst="rect">
            <a:avLst/>
          </a:prstGeom>
          <a:blipFill dpi="0" rotWithShape="1">
            <a:blip r:embed="rId4"/>
            <a:srcRect/>
            <a:stretch>
              <a:fillRect l="8000"/>
            </a:stretch>
          </a:blip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it-IT" sz="4000" b="1" dirty="0">
                <a:solidFill>
                  <a:srgbClr val="FFFF00"/>
                </a:solidFill>
                <a:latin typeface="Arial Narrow" panose="020B0606020202030204" pitchFamily="34" charset="0"/>
              </a:rPr>
              <a:t>IL CONFLITTO DI INTERESSI</a:t>
            </a:r>
          </a:p>
        </p:txBody>
      </p:sp>
      <p:sp>
        <p:nvSpPr>
          <p:cNvPr id="6" name="CasellaDiTesto 5">
            <a:extLst>
              <a:ext uri="{FF2B5EF4-FFF2-40B4-BE49-F238E27FC236}">
                <a16:creationId xmlns:a16="http://schemas.microsoft.com/office/drawing/2014/main" xmlns="" id="{4640D43F-B80C-47A9-9ADD-0AC6E56483B6}"/>
              </a:ext>
            </a:extLst>
          </p:cNvPr>
          <p:cNvSpPr txBox="1"/>
          <p:nvPr/>
        </p:nvSpPr>
        <p:spPr>
          <a:xfrm>
            <a:off x="3070870" y="4522108"/>
            <a:ext cx="6048672" cy="523220"/>
          </a:xfrm>
          <a:prstGeom prst="rect">
            <a:avLst/>
          </a:prstGeom>
          <a:blipFill dpi="0" rotWithShape="1">
            <a:blip r:embed="rId4"/>
            <a:srcRect/>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it-IT" sz="2800" b="1" dirty="0">
                <a:solidFill>
                  <a:srgbClr val="FFFF00"/>
                </a:solidFill>
                <a:latin typeface="Arial Narrow" panose="020B0606020202030204" pitchFamily="34" charset="0"/>
              </a:rPr>
              <a:t>un caleidoscopio di situazioni a rischio</a:t>
            </a:r>
          </a:p>
        </p:txBody>
      </p:sp>
    </p:spTree>
    <p:extLst>
      <p:ext uri="{BB962C8B-B14F-4D97-AF65-F5344CB8AC3E}">
        <p14:creationId xmlns:p14="http://schemas.microsoft.com/office/powerpoint/2010/main" val="5496438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Connettore 1 32"/>
          <p:cNvCxnSpPr>
            <a:stCxn id="2050" idx="2"/>
          </p:cNvCxnSpPr>
          <p:nvPr/>
        </p:nvCxnSpPr>
        <p:spPr>
          <a:xfrm flipH="1">
            <a:off x="2553296" y="4167702"/>
            <a:ext cx="450429" cy="9902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a:stCxn id="1027" idx="2"/>
            <a:endCxn id="1032" idx="2"/>
          </p:cNvCxnSpPr>
          <p:nvPr/>
        </p:nvCxnSpPr>
        <p:spPr>
          <a:xfrm>
            <a:off x="1320830" y="4221289"/>
            <a:ext cx="1232466" cy="10341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xmlns="" id="{41640548-1C29-44BC-9DB6-9D1E30582C5A}"/>
              </a:ext>
            </a:extLst>
          </p:cNvPr>
          <p:cNvSpPr txBox="1"/>
          <p:nvPr/>
        </p:nvSpPr>
        <p:spPr>
          <a:xfrm>
            <a:off x="9605382" y="395587"/>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pic>
        <p:nvPicPr>
          <p:cNvPr id="4" name="Picture 2">
            <a:extLst>
              <a:ext uri="{FF2B5EF4-FFF2-40B4-BE49-F238E27FC236}">
                <a16:creationId xmlns:a16="http://schemas.microsoft.com/office/drawing/2014/main" xmlns="" id="{BC30FFFB-847E-48E7-B91C-FAA60A644DD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50000"/>
          <a:stretch/>
        </p:blipFill>
        <p:spPr bwMode="auto">
          <a:xfrm>
            <a:off x="9551590" y="4941962"/>
            <a:ext cx="2472443"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e 8">
            <a:extLst>
              <a:ext uri="{FF2B5EF4-FFF2-40B4-BE49-F238E27FC236}">
                <a16:creationId xmlns:a16="http://schemas.microsoft.com/office/drawing/2014/main" xmlns="" id="{DBF056E9-60E9-4AA8-AF86-A30AD9EDB8F4}"/>
              </a:ext>
            </a:extLst>
          </p:cNvPr>
          <p:cNvSpPr/>
          <p:nvPr/>
        </p:nvSpPr>
        <p:spPr>
          <a:xfrm>
            <a:off x="3862368" y="186274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433055"/>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2889510"/>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7544" y="2151568"/>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0950" y="3659002"/>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ttangolo 13">
            <a:extLst>
              <a:ext uri="{FF2B5EF4-FFF2-40B4-BE49-F238E27FC236}">
                <a16:creationId xmlns:a16="http://schemas.microsoft.com/office/drawing/2014/main" xmlns="" id="{0AFFC798-7006-451D-A676-8720F43C97F0}"/>
              </a:ext>
            </a:extLst>
          </p:cNvPr>
          <p:cNvSpPr/>
          <p:nvPr/>
        </p:nvSpPr>
        <p:spPr>
          <a:xfrm>
            <a:off x="3311092" y="261442"/>
            <a:ext cx="2897423" cy="6445005"/>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15" name="Rettangolo 14">
            <a:extLst>
              <a:ext uri="{FF2B5EF4-FFF2-40B4-BE49-F238E27FC236}">
                <a16:creationId xmlns:a16="http://schemas.microsoft.com/office/drawing/2014/main" xmlns="" id="{C5312E0A-73A2-4BDD-BB71-59AE65B6FCA8}"/>
              </a:ext>
            </a:extLst>
          </p:cNvPr>
          <p:cNvSpPr/>
          <p:nvPr/>
        </p:nvSpPr>
        <p:spPr>
          <a:xfrm>
            <a:off x="4810009" y="2915818"/>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7" name="CasellaDiTesto 26">
            <a:extLst>
              <a:ext uri="{FF2B5EF4-FFF2-40B4-BE49-F238E27FC236}">
                <a16:creationId xmlns:a16="http://schemas.microsoft.com/office/drawing/2014/main" xmlns="" id="{05DAB8AD-5384-4A8F-BACE-EEC036CF7222}"/>
              </a:ext>
            </a:extLst>
          </p:cNvPr>
          <p:cNvSpPr txBox="1"/>
          <p:nvPr/>
        </p:nvSpPr>
        <p:spPr>
          <a:xfrm>
            <a:off x="6753030" y="1224717"/>
            <a:ext cx="5280756"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2400" i="1" dirty="0">
                <a:latin typeface="Bahnschrift SemiCondensed" panose="020B0502040204020203" pitchFamily="34" charset="0"/>
              </a:rPr>
              <a:t>Un giorno il dottor Vendetta viene incaricato di effettuare una ispezione presso l’agriturismo di Bruno Bruto</a:t>
            </a:r>
            <a:r>
              <a:rPr lang="it-IT" sz="2400" i="1" dirty="0" smtClean="0">
                <a:latin typeface="Bahnschrift SemiCondensed" panose="020B0502040204020203" pitchFamily="34" charset="0"/>
              </a:rPr>
              <a:t>... </a:t>
            </a:r>
            <a:endParaRPr lang="it-IT" sz="2400" i="1" dirty="0">
              <a:latin typeface="Bahnschrift SemiCondensed" panose="020B0502040204020203" pitchFamily="34" charset="0"/>
            </a:endParaRP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420586"/>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378662"/>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2958" y="5601632"/>
            <a:ext cx="1390650" cy="493713"/>
          </a:xfrm>
          <a:prstGeom prst="rect">
            <a:avLst/>
          </a:prstGeom>
          <a:solidFill>
            <a:schemeClr val="bg1"/>
          </a:solidFill>
          <a:ln>
            <a:solidFill>
              <a:schemeClr val="accent1"/>
            </a:solidFill>
          </a:ln>
          <a:effectLst/>
        </p:spPr>
      </p:pic>
      <p:sp>
        <p:nvSpPr>
          <p:cNvPr id="32" name="Rettangolo 31">
            <a:extLst>
              <a:ext uri="{FF2B5EF4-FFF2-40B4-BE49-F238E27FC236}">
                <a16:creationId xmlns:a16="http://schemas.microsoft.com/office/drawing/2014/main" xmlns="" id="{FE17DCB5-7170-4D4E-8D65-B84C2DD17A00}"/>
              </a:ext>
            </a:extLst>
          </p:cNvPr>
          <p:cNvSpPr/>
          <p:nvPr/>
        </p:nvSpPr>
        <p:spPr>
          <a:xfrm>
            <a:off x="5344624" y="5653694"/>
            <a:ext cx="680308" cy="413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IS</a:t>
            </a:r>
          </a:p>
        </p:txBody>
      </p:sp>
      <p:sp>
        <p:nvSpPr>
          <p:cNvPr id="34" name="Rettangolo 33">
            <a:extLst>
              <a:ext uri="{FF2B5EF4-FFF2-40B4-BE49-F238E27FC236}">
                <a16:creationId xmlns:a16="http://schemas.microsoft.com/office/drawing/2014/main" xmlns="" id="{0E098ABE-7346-4AA9-882C-F29258E78611}"/>
              </a:ext>
            </a:extLst>
          </p:cNvPr>
          <p:cNvSpPr/>
          <p:nvPr/>
        </p:nvSpPr>
        <p:spPr>
          <a:xfrm>
            <a:off x="5383313" y="3680833"/>
            <a:ext cx="680308" cy="413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IS</a:t>
            </a:r>
          </a:p>
        </p:txBody>
      </p:sp>
      <p:sp>
        <p:nvSpPr>
          <p:cNvPr id="35" name="Ovale 34">
            <a:extLst>
              <a:ext uri="{FF2B5EF4-FFF2-40B4-BE49-F238E27FC236}">
                <a16:creationId xmlns:a16="http://schemas.microsoft.com/office/drawing/2014/main" xmlns="" id="{74AE039B-3C34-413C-9F8A-CB86D4C22804}"/>
              </a:ext>
            </a:extLst>
          </p:cNvPr>
          <p:cNvSpPr/>
          <p:nvPr/>
        </p:nvSpPr>
        <p:spPr>
          <a:xfrm>
            <a:off x="621095" y="4996845"/>
            <a:ext cx="576064" cy="6044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9" name="Immagine 38">
            <a:extLst>
              <a:ext uri="{FF2B5EF4-FFF2-40B4-BE49-F238E27FC236}">
                <a16:creationId xmlns:a16="http://schemas.microsoft.com/office/drawing/2014/main" xmlns="" id="{E7D6BA81-E8A8-452F-AD2D-3FEBB74675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481" y="475827"/>
            <a:ext cx="830138" cy="830138"/>
          </a:xfrm>
          <a:prstGeom prst="rect">
            <a:avLst/>
          </a:prstGeom>
        </p:spPr>
      </p:pic>
      <p:sp>
        <p:nvSpPr>
          <p:cNvPr id="40" name="Ovale 39">
            <a:extLst>
              <a:ext uri="{FF2B5EF4-FFF2-40B4-BE49-F238E27FC236}">
                <a16:creationId xmlns:a16="http://schemas.microsoft.com/office/drawing/2014/main" xmlns="" id="{D3A57A92-0CB5-4848-B936-C57AB9F027C3}"/>
              </a:ext>
            </a:extLst>
          </p:cNvPr>
          <p:cNvSpPr/>
          <p:nvPr/>
        </p:nvSpPr>
        <p:spPr>
          <a:xfrm>
            <a:off x="3923199" y="47416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500930"/>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753271"/>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sp>
        <p:nvSpPr>
          <p:cNvPr id="43" name="Rettangolo 42">
            <a:extLst>
              <a:ext uri="{FF2B5EF4-FFF2-40B4-BE49-F238E27FC236}">
                <a16:creationId xmlns:a16="http://schemas.microsoft.com/office/drawing/2014/main" xmlns="" id="{C71CE151-B083-4CED-B4FE-A4B2C50F22DA}"/>
              </a:ext>
            </a:extLst>
          </p:cNvPr>
          <p:cNvSpPr/>
          <p:nvPr/>
        </p:nvSpPr>
        <p:spPr>
          <a:xfrm>
            <a:off x="5015153" y="1420346"/>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 name="AutoShape 2" descr="VENDET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667" y="3316414"/>
            <a:ext cx="1076325"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ASL_TRANQUILLI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856" y="1723301"/>
            <a:ext cx="1171575" cy="10096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ENDETTA_FIGLI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62758" y="4283922"/>
            <a:ext cx="981075" cy="9715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RUNO_BRUT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0868" y="5420586"/>
            <a:ext cx="9715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87950" y="3644013"/>
            <a:ext cx="631549" cy="523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32519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50000"/>
          <a:stretch/>
        </p:blipFill>
        <p:spPr bwMode="auto">
          <a:xfrm>
            <a:off x="9008205" y="4653930"/>
            <a:ext cx="2904804" cy="1945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e 2"/>
          <p:cNvSpPr/>
          <p:nvPr/>
        </p:nvSpPr>
        <p:spPr>
          <a:xfrm>
            <a:off x="1607502" y="191683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4" name="Ovale 3"/>
          <p:cNvSpPr/>
          <p:nvPr/>
        </p:nvSpPr>
        <p:spPr>
          <a:xfrm>
            <a:off x="1703512" y="3491506"/>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sp>
        <p:nvSpPr>
          <p:cNvPr id="5" name="Ovale 4"/>
          <p:cNvSpPr/>
          <p:nvPr/>
        </p:nvSpPr>
        <p:spPr>
          <a:xfrm>
            <a:off x="1799523" y="5165482"/>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6" name="Connettore 1 5"/>
          <p:cNvCxnSpPr>
            <a:stCxn id="3" idx="4"/>
            <a:endCxn id="4" idx="0"/>
          </p:cNvCxnSpPr>
          <p:nvPr/>
        </p:nvCxnSpPr>
        <p:spPr>
          <a:xfrm>
            <a:off x="2301586" y="2943599"/>
            <a:ext cx="24385" cy="547906"/>
          </a:xfrm>
          <a:prstGeom prst="line">
            <a:avLst/>
          </a:prstGeom>
          <a:noFill/>
          <a:ln w="12700" cap="flat" cmpd="sng" algn="ctr">
            <a:solidFill>
              <a:sysClr val="windowText" lastClr="000000"/>
            </a:solidFill>
            <a:prstDash val="solid"/>
            <a:miter lim="800000"/>
          </a:ln>
          <a:effectLst/>
        </p:spPr>
      </p:cxnSp>
      <p:cxnSp>
        <p:nvCxnSpPr>
          <p:cNvPr id="7" name="Connettore 1 6"/>
          <p:cNvCxnSpPr>
            <a:stCxn id="4" idx="4"/>
            <a:endCxn id="5" idx="0"/>
          </p:cNvCxnSpPr>
          <p:nvPr/>
        </p:nvCxnSpPr>
        <p:spPr>
          <a:xfrm>
            <a:off x="2325971" y="4437113"/>
            <a:ext cx="16768" cy="728369"/>
          </a:xfrm>
          <a:prstGeom prst="line">
            <a:avLst/>
          </a:prstGeom>
          <a:noFill/>
          <a:ln w="12700" cap="flat" cmpd="sng" algn="ctr">
            <a:solidFill>
              <a:sysClr val="windowText" lastClr="000000"/>
            </a:solidFill>
            <a:prstDash val="solid"/>
            <a:miter lim="800000"/>
          </a:ln>
          <a:effectLst/>
        </p:spPr>
      </p:cxnSp>
      <p:sp>
        <p:nvSpPr>
          <p:cNvPr id="8" name="Ovale 7"/>
          <p:cNvSpPr/>
          <p:nvPr/>
        </p:nvSpPr>
        <p:spPr>
          <a:xfrm>
            <a:off x="1607502" y="530026"/>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9" name="Connettore 1 8"/>
          <p:cNvCxnSpPr>
            <a:stCxn id="8" idx="4"/>
            <a:endCxn id="3" idx="0"/>
          </p:cNvCxnSpPr>
          <p:nvPr/>
        </p:nvCxnSpPr>
        <p:spPr>
          <a:xfrm>
            <a:off x="2301585" y="1556792"/>
            <a:ext cx="0" cy="360040"/>
          </a:xfrm>
          <a:prstGeom prst="line">
            <a:avLst/>
          </a:prstGeom>
          <a:noFill/>
          <a:ln w="19050" cap="flat" cmpd="sng" algn="ctr">
            <a:solidFill>
              <a:sysClr val="windowText" lastClr="000000"/>
            </a:solidFill>
            <a:prstDash val="solid"/>
            <a:miter lim="800000"/>
          </a:ln>
          <a:effectLst/>
        </p:spPr>
      </p:cxnSp>
      <p:sp>
        <p:nvSpPr>
          <p:cNvPr id="10" name="CasellaDiTesto 9"/>
          <p:cNvSpPr txBox="1"/>
          <p:nvPr/>
        </p:nvSpPr>
        <p:spPr>
          <a:xfrm>
            <a:off x="1342678" y="837506"/>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2678" y="2205658"/>
            <a:ext cx="2090737" cy="506413"/>
          </a:xfrm>
          <a:prstGeom prst="rect">
            <a:avLst/>
          </a:prstGeom>
          <a:solidFill>
            <a:schemeClr val="bg1"/>
          </a:solidFill>
          <a:ln>
            <a:solidFill>
              <a:schemeClr val="accent1"/>
            </a:solidFill>
          </a:ln>
          <a:effectLst/>
        </p:spPr>
      </p:pic>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0453" y="3717826"/>
            <a:ext cx="162242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7405" y="5346528"/>
            <a:ext cx="1390650" cy="493713"/>
          </a:xfrm>
          <a:prstGeom prst="rect">
            <a:avLst/>
          </a:prstGeom>
          <a:solidFill>
            <a:schemeClr val="bg1"/>
          </a:solidFill>
          <a:ln>
            <a:solidFill>
              <a:schemeClr val="accent1"/>
            </a:solidFill>
          </a:ln>
          <a:effectLst/>
        </p:spPr>
      </p:pic>
      <p:pic>
        <p:nvPicPr>
          <p:cNvPr id="14" name="Immagine 13">
            <a:extLst>
              <a:ext uri="{FF2B5EF4-FFF2-40B4-BE49-F238E27FC236}">
                <a16:creationId xmlns:a16="http://schemas.microsoft.com/office/drawing/2014/main" xmlns="" id="{352283D9-74B7-4DD5-BCFC-0E4407788637}"/>
              </a:ext>
            </a:extLst>
          </p:cNvPr>
          <p:cNvPicPr>
            <a:picLocks noChangeAspect="1"/>
          </p:cNvPicPr>
          <p:nvPr/>
        </p:nvPicPr>
        <p:blipFill>
          <a:blip r:embed="rId6"/>
          <a:stretch>
            <a:fillRect/>
          </a:stretch>
        </p:blipFill>
        <p:spPr>
          <a:xfrm>
            <a:off x="497190" y="2007472"/>
            <a:ext cx="845488" cy="845488"/>
          </a:xfrm>
          <a:prstGeom prst="rect">
            <a:avLst/>
          </a:prstGeom>
        </p:spPr>
      </p:pic>
      <p:pic>
        <p:nvPicPr>
          <p:cNvPr id="15" name="Immagine 14">
            <a:extLst>
              <a:ext uri="{FF2B5EF4-FFF2-40B4-BE49-F238E27FC236}">
                <a16:creationId xmlns:a16="http://schemas.microsoft.com/office/drawing/2014/main" xmlns="" id="{1909E733-45B1-4862-A478-107F575922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190" y="3347443"/>
            <a:ext cx="864096" cy="864096"/>
          </a:xfrm>
          <a:prstGeom prst="rect">
            <a:avLst/>
          </a:prstGeom>
        </p:spPr>
      </p:pic>
      <p:pic>
        <p:nvPicPr>
          <p:cNvPr id="16" name="Immagine 15">
            <a:extLst>
              <a:ext uri="{FF2B5EF4-FFF2-40B4-BE49-F238E27FC236}">
                <a16:creationId xmlns:a16="http://schemas.microsoft.com/office/drawing/2014/main" xmlns="" id="{C86EB502-8C5D-4C3D-95EA-A1921D6A72C8}"/>
              </a:ext>
            </a:extLst>
          </p:cNvPr>
          <p:cNvPicPr>
            <a:picLocks noChangeAspect="1"/>
          </p:cNvPicPr>
          <p:nvPr/>
        </p:nvPicPr>
        <p:blipFill>
          <a:blip r:embed="rId8"/>
          <a:stretch>
            <a:fillRect/>
          </a:stretch>
        </p:blipFill>
        <p:spPr>
          <a:xfrm>
            <a:off x="497190" y="5140682"/>
            <a:ext cx="971896" cy="971896"/>
          </a:xfrm>
          <a:prstGeom prst="rect">
            <a:avLst/>
          </a:prstGeom>
        </p:spPr>
      </p:pic>
      <p:pic>
        <p:nvPicPr>
          <p:cNvPr id="17" name="Immagin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7190" y="607103"/>
            <a:ext cx="830138" cy="830138"/>
          </a:xfrm>
          <a:prstGeom prst="rect">
            <a:avLst/>
          </a:prstGeom>
        </p:spPr>
      </p:pic>
      <p:sp>
        <p:nvSpPr>
          <p:cNvPr id="18" name="CasellaDiTesto 17"/>
          <p:cNvSpPr txBox="1"/>
          <p:nvPr/>
        </p:nvSpPr>
        <p:spPr>
          <a:xfrm>
            <a:off x="4310194" y="1837297"/>
            <a:ext cx="6897579" cy="2554545"/>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it-IT" sz="2000" dirty="0">
                <a:latin typeface="Bahnschrift Light SemiCondensed" panose="020B0502040204020203" pitchFamily="34" charset="0"/>
              </a:rPr>
              <a:t>Si definisce ESOGENO perché viene generato dagli interessi supportati dalla rete di relazioni della sfera privata dell’Agente</a:t>
            </a:r>
          </a:p>
          <a:p>
            <a:pPr marL="285750" indent="-285750">
              <a:buFont typeface="Arial" panose="020B0604020202020204" pitchFamily="34" charset="0"/>
              <a:buChar char="•"/>
            </a:pPr>
            <a:r>
              <a:rPr lang="it-IT" sz="2000" dirty="0">
                <a:latin typeface="Bahnschrift Light SemiCondensed" panose="020B0502040204020203" pitchFamily="34" charset="0"/>
              </a:rPr>
              <a:t>E’ la tipologia di conflitto di interessi più nota</a:t>
            </a:r>
          </a:p>
          <a:p>
            <a:pPr marL="285750" indent="-285750">
              <a:buFont typeface="Arial" panose="020B0604020202020204" pitchFamily="34" charset="0"/>
              <a:buChar char="•"/>
            </a:pPr>
            <a:r>
              <a:rPr lang="it-IT" sz="2000" dirty="0">
                <a:latin typeface="Bahnschrift Light SemiCondensed" panose="020B0502040204020203" pitchFamily="34" charset="0"/>
              </a:rPr>
              <a:t>Coinvolge l’Agente e il Principale delegato</a:t>
            </a:r>
          </a:p>
          <a:p>
            <a:pPr marL="285750" indent="-285750">
              <a:buFont typeface="Arial" panose="020B0604020202020204" pitchFamily="34" charset="0"/>
              <a:buChar char="•"/>
            </a:pPr>
            <a:r>
              <a:rPr lang="it-IT" sz="2000" dirty="0">
                <a:latin typeface="Bahnschrift Light SemiCondensed" panose="020B0502040204020203" pitchFamily="34" charset="0"/>
              </a:rPr>
              <a:t>Uno o più interessi secondari della sfera privata dell’Agente entrano in conflitto con gli interessi primari del principale delegato</a:t>
            </a:r>
          </a:p>
          <a:p>
            <a:pPr marL="285750" indent="-285750">
              <a:buFont typeface="Arial" panose="020B0604020202020204" pitchFamily="34" charset="0"/>
              <a:buChar char="•"/>
            </a:pPr>
            <a:r>
              <a:rPr lang="it-IT" sz="2000" dirty="0">
                <a:latin typeface="Bahnschrift Light SemiCondensed" panose="020B0502040204020203" pitchFamily="34" charset="0"/>
              </a:rPr>
              <a:t>Minaccia l’imparzialità dell’azione amministrativa</a:t>
            </a:r>
          </a:p>
        </p:txBody>
      </p:sp>
      <p:sp>
        <p:nvSpPr>
          <p:cNvPr id="19" name="Titolo 1"/>
          <p:cNvSpPr txBox="1">
            <a:spLocks/>
          </p:cNvSpPr>
          <p:nvPr/>
        </p:nvSpPr>
        <p:spPr>
          <a:xfrm>
            <a:off x="4583038" y="424983"/>
            <a:ext cx="6306811" cy="8250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C00000"/>
                </a:solidFill>
                <a:latin typeface="Bahnschrift SemiBold Condensed"/>
              </a:rPr>
              <a:t>Conflitto di interessi ESOGENO (1)</a:t>
            </a:r>
            <a:endParaRPr lang="it-IT" dirty="0">
              <a:solidFill>
                <a:prstClr val="black"/>
              </a:solidFill>
              <a:latin typeface="Bahnschrift SemiBold Condensed"/>
            </a:endParaRPr>
          </a:p>
        </p:txBody>
      </p:sp>
      <p:sp>
        <p:nvSpPr>
          <p:cNvPr id="20" name="Rettangolo 19"/>
          <p:cNvSpPr/>
          <p:nvPr/>
        </p:nvSpPr>
        <p:spPr>
          <a:xfrm>
            <a:off x="497190" y="1736813"/>
            <a:ext cx="3365768" cy="3064484"/>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21" name="Rettangolo 20"/>
          <p:cNvSpPr/>
          <p:nvPr/>
        </p:nvSpPr>
        <p:spPr>
          <a:xfrm>
            <a:off x="2966626" y="2914569"/>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3" name="Rettangolo 22"/>
          <p:cNvSpPr/>
          <p:nvPr/>
        </p:nvSpPr>
        <p:spPr>
          <a:xfrm>
            <a:off x="2966626" y="4221882"/>
            <a:ext cx="680308" cy="413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IS</a:t>
            </a:r>
          </a:p>
        </p:txBody>
      </p:sp>
    </p:spTree>
    <p:extLst>
      <p:ext uri="{BB962C8B-B14F-4D97-AF65-F5344CB8AC3E}">
        <p14:creationId xmlns:p14="http://schemas.microsoft.com/office/powerpoint/2010/main" val="22974465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50000"/>
          <a:stretch/>
        </p:blipFill>
        <p:spPr bwMode="auto">
          <a:xfrm>
            <a:off x="9008205" y="4653930"/>
            <a:ext cx="2904804" cy="1945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e 2"/>
          <p:cNvSpPr/>
          <p:nvPr/>
        </p:nvSpPr>
        <p:spPr>
          <a:xfrm>
            <a:off x="1607502" y="191683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4" name="Ovale 3"/>
          <p:cNvSpPr/>
          <p:nvPr/>
        </p:nvSpPr>
        <p:spPr>
          <a:xfrm>
            <a:off x="1703512" y="3491506"/>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sp>
        <p:nvSpPr>
          <p:cNvPr id="5" name="Ovale 4"/>
          <p:cNvSpPr/>
          <p:nvPr/>
        </p:nvSpPr>
        <p:spPr>
          <a:xfrm>
            <a:off x="1799523" y="5165482"/>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6" name="Connettore 1 5"/>
          <p:cNvCxnSpPr>
            <a:stCxn id="3" idx="4"/>
            <a:endCxn id="4" idx="0"/>
          </p:cNvCxnSpPr>
          <p:nvPr/>
        </p:nvCxnSpPr>
        <p:spPr>
          <a:xfrm>
            <a:off x="2301586" y="2943599"/>
            <a:ext cx="24385" cy="547906"/>
          </a:xfrm>
          <a:prstGeom prst="line">
            <a:avLst/>
          </a:prstGeom>
          <a:noFill/>
          <a:ln w="12700" cap="flat" cmpd="sng" algn="ctr">
            <a:solidFill>
              <a:sysClr val="windowText" lastClr="000000"/>
            </a:solidFill>
            <a:prstDash val="solid"/>
            <a:miter lim="800000"/>
          </a:ln>
          <a:effectLst/>
        </p:spPr>
      </p:cxnSp>
      <p:cxnSp>
        <p:nvCxnSpPr>
          <p:cNvPr id="7" name="Connettore 1 6"/>
          <p:cNvCxnSpPr>
            <a:stCxn id="4" idx="4"/>
            <a:endCxn id="5" idx="0"/>
          </p:cNvCxnSpPr>
          <p:nvPr/>
        </p:nvCxnSpPr>
        <p:spPr>
          <a:xfrm>
            <a:off x="2325971" y="4437113"/>
            <a:ext cx="16768" cy="728369"/>
          </a:xfrm>
          <a:prstGeom prst="line">
            <a:avLst/>
          </a:prstGeom>
          <a:noFill/>
          <a:ln w="12700" cap="flat" cmpd="sng" algn="ctr">
            <a:solidFill>
              <a:sysClr val="windowText" lastClr="000000"/>
            </a:solidFill>
            <a:prstDash val="solid"/>
            <a:miter lim="800000"/>
          </a:ln>
          <a:effectLst/>
        </p:spPr>
      </p:cxnSp>
      <p:sp>
        <p:nvSpPr>
          <p:cNvPr id="8" name="Ovale 7"/>
          <p:cNvSpPr/>
          <p:nvPr/>
        </p:nvSpPr>
        <p:spPr>
          <a:xfrm>
            <a:off x="1607502" y="530026"/>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9" name="Connettore 1 8"/>
          <p:cNvCxnSpPr>
            <a:stCxn id="8" idx="4"/>
            <a:endCxn id="3" idx="0"/>
          </p:cNvCxnSpPr>
          <p:nvPr/>
        </p:nvCxnSpPr>
        <p:spPr>
          <a:xfrm>
            <a:off x="2301585" y="1556792"/>
            <a:ext cx="0" cy="360040"/>
          </a:xfrm>
          <a:prstGeom prst="line">
            <a:avLst/>
          </a:prstGeom>
          <a:noFill/>
          <a:ln w="19050" cap="flat" cmpd="sng" algn="ctr">
            <a:solidFill>
              <a:sysClr val="windowText" lastClr="000000"/>
            </a:solidFill>
            <a:prstDash val="solid"/>
            <a:miter lim="800000"/>
          </a:ln>
          <a:effectLst/>
        </p:spPr>
      </p:cxnSp>
      <p:sp>
        <p:nvSpPr>
          <p:cNvPr id="10" name="CasellaDiTesto 9"/>
          <p:cNvSpPr txBox="1"/>
          <p:nvPr/>
        </p:nvSpPr>
        <p:spPr>
          <a:xfrm>
            <a:off x="1342678" y="837506"/>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2678" y="2205658"/>
            <a:ext cx="2090737" cy="506413"/>
          </a:xfrm>
          <a:prstGeom prst="rect">
            <a:avLst/>
          </a:prstGeom>
          <a:solidFill>
            <a:schemeClr val="bg1"/>
          </a:solidFill>
          <a:ln>
            <a:solidFill>
              <a:schemeClr val="accent1"/>
            </a:solidFill>
          </a:ln>
          <a:effectLst/>
        </p:spPr>
      </p:pic>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0453" y="3717826"/>
            <a:ext cx="162242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7405" y="5346528"/>
            <a:ext cx="1390650" cy="493713"/>
          </a:xfrm>
          <a:prstGeom prst="rect">
            <a:avLst/>
          </a:prstGeom>
          <a:solidFill>
            <a:schemeClr val="bg1"/>
          </a:solidFill>
          <a:ln>
            <a:solidFill>
              <a:schemeClr val="accent1"/>
            </a:solidFill>
          </a:ln>
          <a:effectLst/>
        </p:spPr>
      </p:pic>
      <p:pic>
        <p:nvPicPr>
          <p:cNvPr id="14" name="Immagine 13">
            <a:extLst>
              <a:ext uri="{FF2B5EF4-FFF2-40B4-BE49-F238E27FC236}">
                <a16:creationId xmlns:a16="http://schemas.microsoft.com/office/drawing/2014/main" xmlns="" id="{352283D9-74B7-4DD5-BCFC-0E4407788637}"/>
              </a:ext>
            </a:extLst>
          </p:cNvPr>
          <p:cNvPicPr>
            <a:picLocks noChangeAspect="1"/>
          </p:cNvPicPr>
          <p:nvPr/>
        </p:nvPicPr>
        <p:blipFill>
          <a:blip r:embed="rId6"/>
          <a:stretch>
            <a:fillRect/>
          </a:stretch>
        </p:blipFill>
        <p:spPr>
          <a:xfrm>
            <a:off x="497190" y="2007472"/>
            <a:ext cx="845488" cy="845488"/>
          </a:xfrm>
          <a:prstGeom prst="rect">
            <a:avLst/>
          </a:prstGeom>
        </p:spPr>
      </p:pic>
      <p:pic>
        <p:nvPicPr>
          <p:cNvPr id="15" name="Immagine 14">
            <a:extLst>
              <a:ext uri="{FF2B5EF4-FFF2-40B4-BE49-F238E27FC236}">
                <a16:creationId xmlns:a16="http://schemas.microsoft.com/office/drawing/2014/main" xmlns="" id="{1909E733-45B1-4862-A478-107F575922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190" y="3347443"/>
            <a:ext cx="864096" cy="864096"/>
          </a:xfrm>
          <a:prstGeom prst="rect">
            <a:avLst/>
          </a:prstGeom>
        </p:spPr>
      </p:pic>
      <p:pic>
        <p:nvPicPr>
          <p:cNvPr id="16" name="Immagine 15">
            <a:extLst>
              <a:ext uri="{FF2B5EF4-FFF2-40B4-BE49-F238E27FC236}">
                <a16:creationId xmlns:a16="http://schemas.microsoft.com/office/drawing/2014/main" xmlns="" id="{C86EB502-8C5D-4C3D-95EA-A1921D6A72C8}"/>
              </a:ext>
            </a:extLst>
          </p:cNvPr>
          <p:cNvPicPr>
            <a:picLocks noChangeAspect="1"/>
          </p:cNvPicPr>
          <p:nvPr/>
        </p:nvPicPr>
        <p:blipFill>
          <a:blip r:embed="rId8"/>
          <a:stretch>
            <a:fillRect/>
          </a:stretch>
        </p:blipFill>
        <p:spPr>
          <a:xfrm>
            <a:off x="497190" y="5140682"/>
            <a:ext cx="971896" cy="971896"/>
          </a:xfrm>
          <a:prstGeom prst="rect">
            <a:avLst/>
          </a:prstGeom>
        </p:spPr>
      </p:pic>
      <p:pic>
        <p:nvPicPr>
          <p:cNvPr id="17" name="Immagin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7190" y="607103"/>
            <a:ext cx="830138" cy="830138"/>
          </a:xfrm>
          <a:prstGeom prst="rect">
            <a:avLst/>
          </a:prstGeom>
        </p:spPr>
      </p:pic>
      <p:sp>
        <p:nvSpPr>
          <p:cNvPr id="18" name="CasellaDiTesto 17"/>
          <p:cNvSpPr txBox="1"/>
          <p:nvPr/>
        </p:nvSpPr>
        <p:spPr>
          <a:xfrm>
            <a:off x="4598227" y="2565698"/>
            <a:ext cx="6897579" cy="1631216"/>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it-IT" sz="2000" dirty="0">
                <a:latin typeface="Bahnschrift Light SemiCondensed" panose="020B0502040204020203" pitchFamily="34" charset="0"/>
              </a:rPr>
              <a:t>Il conflitto di interessi ESOGENO è caratteristico di quei ruoli pubblici che gestiscono interessi delegati</a:t>
            </a:r>
          </a:p>
          <a:p>
            <a:pPr marL="285750" indent="-285750">
              <a:buFont typeface="Arial" panose="020B0604020202020204" pitchFamily="34" charset="0"/>
              <a:buChar char="•"/>
            </a:pPr>
            <a:r>
              <a:rPr lang="it-IT" sz="2000" dirty="0">
                <a:latin typeface="Bahnschrift Light SemiCondensed" panose="020B0502040204020203" pitchFamily="34" charset="0"/>
              </a:rPr>
              <a:t>Può quindi essere innescato anche dal Principale delegato</a:t>
            </a:r>
          </a:p>
          <a:p>
            <a:pPr marL="285750" indent="-285750">
              <a:buFont typeface="Arial" panose="020B0604020202020204" pitchFamily="34" charset="0"/>
              <a:buChar char="•"/>
            </a:pPr>
            <a:r>
              <a:rPr lang="it-IT" sz="2000" dirty="0">
                <a:latin typeface="Bahnschrift Light SemiCondensed" panose="020B0502040204020203" pitchFamily="34" charset="0"/>
              </a:rPr>
              <a:t>In questo caso, un interesse della sfera privata del Principale Delegato entra in conflitto con un suo interesse primario</a:t>
            </a:r>
          </a:p>
        </p:txBody>
      </p:sp>
      <p:sp>
        <p:nvSpPr>
          <p:cNvPr id="19" name="Titolo 1"/>
          <p:cNvSpPr txBox="1">
            <a:spLocks/>
          </p:cNvSpPr>
          <p:nvPr/>
        </p:nvSpPr>
        <p:spPr>
          <a:xfrm>
            <a:off x="4583038" y="424983"/>
            <a:ext cx="6306811" cy="8250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C00000"/>
                </a:solidFill>
                <a:latin typeface="Bahnschrift SemiBold Condensed"/>
              </a:rPr>
              <a:t>Conflitto di interessi ESOGENO (2)</a:t>
            </a:r>
            <a:endParaRPr lang="it-IT" dirty="0">
              <a:solidFill>
                <a:prstClr val="black"/>
              </a:solidFill>
              <a:latin typeface="Bahnschrift SemiBold Condensed"/>
            </a:endParaRPr>
          </a:p>
        </p:txBody>
      </p:sp>
      <p:sp>
        <p:nvSpPr>
          <p:cNvPr id="20" name="Rettangolo 19"/>
          <p:cNvSpPr/>
          <p:nvPr/>
        </p:nvSpPr>
        <p:spPr>
          <a:xfrm>
            <a:off x="497190" y="1736813"/>
            <a:ext cx="3725808" cy="1754692"/>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21" name="Rettangolo 20"/>
          <p:cNvSpPr/>
          <p:nvPr/>
        </p:nvSpPr>
        <p:spPr>
          <a:xfrm>
            <a:off x="2555143" y="2969908"/>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3" name="Rettangolo 22"/>
          <p:cNvSpPr/>
          <p:nvPr/>
        </p:nvSpPr>
        <p:spPr>
          <a:xfrm>
            <a:off x="3356714" y="2969908"/>
            <a:ext cx="680308" cy="413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IS</a:t>
            </a:r>
          </a:p>
        </p:txBody>
      </p:sp>
    </p:spTree>
    <p:extLst>
      <p:ext uri="{BB962C8B-B14F-4D97-AF65-F5344CB8AC3E}">
        <p14:creationId xmlns:p14="http://schemas.microsoft.com/office/powerpoint/2010/main" val="21122976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1" t="55159" r="51935"/>
          <a:stretch/>
        </p:blipFill>
        <p:spPr bwMode="auto">
          <a:xfrm>
            <a:off x="442461" y="461319"/>
            <a:ext cx="11439345" cy="5934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837615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640D2E0B-14EE-4C04-A095-DA24CA4ED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9206" y="750353"/>
            <a:ext cx="9290536" cy="5989372"/>
          </a:xfrm>
          <a:prstGeom prst="rect">
            <a:avLst/>
          </a:prstGeom>
          <a:effectLst/>
        </p:spPr>
      </p:pic>
      <p:pic>
        <p:nvPicPr>
          <p:cNvPr id="6" name="Picture 2">
            <a:extLst>
              <a:ext uri="{FF2B5EF4-FFF2-40B4-BE49-F238E27FC236}">
                <a16:creationId xmlns:a16="http://schemas.microsoft.com/office/drawing/2014/main" xmlns="" id="{B5E9F4A9-4499-4086-B8AD-67CCD2EBCC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00" t="50858" r="49691" b="-808"/>
          <a:stretch/>
        </p:blipFill>
        <p:spPr bwMode="auto">
          <a:xfrm>
            <a:off x="190550" y="4823939"/>
            <a:ext cx="2609086"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a:extLst>
              <a:ext uri="{FF2B5EF4-FFF2-40B4-BE49-F238E27FC236}">
                <a16:creationId xmlns:a16="http://schemas.microsoft.com/office/drawing/2014/main" xmlns="" id="{41640548-1C29-44BC-9DB6-9D1E30582C5A}"/>
              </a:ext>
            </a:extLst>
          </p:cNvPr>
          <p:cNvSpPr txBox="1"/>
          <p:nvPr/>
        </p:nvSpPr>
        <p:spPr>
          <a:xfrm>
            <a:off x="9695606" y="395587"/>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sp>
        <p:nvSpPr>
          <p:cNvPr id="7" name="CasellaDiTesto 6">
            <a:extLst>
              <a:ext uri="{FF2B5EF4-FFF2-40B4-BE49-F238E27FC236}">
                <a16:creationId xmlns:a16="http://schemas.microsoft.com/office/drawing/2014/main" xmlns="" id="{EDEEEBD5-2B4C-43ED-B9AF-4313D3495531}"/>
              </a:ext>
            </a:extLst>
          </p:cNvPr>
          <p:cNvSpPr txBox="1"/>
          <p:nvPr/>
        </p:nvSpPr>
        <p:spPr>
          <a:xfrm>
            <a:off x="406574" y="943526"/>
            <a:ext cx="11170195" cy="4031873"/>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sz="3200" i="1" dirty="0">
                <a:latin typeface="Bahnschrift SemiCondensed" panose="020B0502040204020203" pitchFamily="34" charset="0"/>
              </a:rPr>
              <a:t>Il dr. Odoardo Onico è primario presso l’A.O. «Santa Digita» ed è specializzato nella cura dell’unghia incarnita (</a:t>
            </a:r>
            <a:r>
              <a:rPr lang="it-IT" sz="3200" i="1" dirty="0" err="1">
                <a:latin typeface="Bahnschrift SemiCondensed" panose="020B0502040204020203" pitchFamily="34" charset="0"/>
              </a:rPr>
              <a:t>onicocriptosi</a:t>
            </a:r>
            <a:r>
              <a:rPr lang="it-IT" sz="3200" i="1" dirty="0">
                <a:latin typeface="Bahnschrift SemiCondensed" panose="020B0502040204020203" pitchFamily="34" charset="0"/>
              </a:rPr>
              <a:t>). </a:t>
            </a:r>
          </a:p>
          <a:p>
            <a:r>
              <a:rPr lang="it-IT" sz="3200" i="1" dirty="0">
                <a:latin typeface="Bahnschrift SemiCondensed" panose="020B0502040204020203" pitchFamily="34" charset="0"/>
              </a:rPr>
              <a:t>E’ anche presidente  Associazione «Famiglie con l’unghia incarnita» .</a:t>
            </a:r>
          </a:p>
          <a:p>
            <a:r>
              <a:rPr lang="it-IT" sz="3200" i="1" dirty="0">
                <a:latin typeface="Bahnschrift SemiCondensed" panose="020B0502040204020203" pitchFamily="34" charset="0"/>
              </a:rPr>
              <a:t>Un associato si reca nel reparto del dr. Onico per un intervento ambulatoriale di </a:t>
            </a:r>
            <a:r>
              <a:rPr lang="it-IT" sz="3200" i="1" dirty="0" err="1">
                <a:latin typeface="Bahnschrift SemiCondensed" panose="020B0502040204020203" pitchFamily="34" charset="0"/>
              </a:rPr>
              <a:t>fenolizzazione</a:t>
            </a:r>
            <a:r>
              <a:rPr lang="it-IT" sz="3200" i="1" dirty="0">
                <a:latin typeface="Bahnschrift SemiCondensed" panose="020B0502040204020203" pitchFamily="34" charset="0"/>
              </a:rPr>
              <a:t>, che viene eseguito da un collaboratore della sua équipe. Uscendo dall’ambulatorio, l’associato vede il dr. Onico ed esclama: «Presidente! In quanto associato mi aspettavo che mi avrebbe operato Lei!»</a:t>
            </a:r>
          </a:p>
        </p:txBody>
      </p:sp>
    </p:spTree>
    <p:extLst>
      <p:ext uri="{BB962C8B-B14F-4D97-AF65-F5344CB8AC3E}">
        <p14:creationId xmlns:p14="http://schemas.microsoft.com/office/powerpoint/2010/main" val="271450907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xmlns="" id="{41640548-1C29-44BC-9DB6-9D1E30582C5A}"/>
              </a:ext>
            </a:extLst>
          </p:cNvPr>
          <p:cNvSpPr txBox="1"/>
          <p:nvPr/>
        </p:nvSpPr>
        <p:spPr>
          <a:xfrm>
            <a:off x="9605382" y="395587"/>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sp>
        <p:nvSpPr>
          <p:cNvPr id="9" name="Ovale 8">
            <a:extLst>
              <a:ext uri="{FF2B5EF4-FFF2-40B4-BE49-F238E27FC236}">
                <a16:creationId xmlns:a16="http://schemas.microsoft.com/office/drawing/2014/main" xmlns="" id="{DBF056E9-60E9-4AA8-AF86-A30AD9EDB8F4}"/>
              </a:ext>
            </a:extLst>
          </p:cNvPr>
          <p:cNvSpPr/>
          <p:nvPr/>
        </p:nvSpPr>
        <p:spPr>
          <a:xfrm>
            <a:off x="3862368" y="186274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433055"/>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2889510"/>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544" y="2151568"/>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50" y="3659002"/>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ttangolo 13">
            <a:extLst>
              <a:ext uri="{FF2B5EF4-FFF2-40B4-BE49-F238E27FC236}">
                <a16:creationId xmlns:a16="http://schemas.microsoft.com/office/drawing/2014/main" xmlns="" id="{0AFFC798-7006-451D-A676-8720F43C97F0}"/>
              </a:ext>
            </a:extLst>
          </p:cNvPr>
          <p:cNvSpPr/>
          <p:nvPr/>
        </p:nvSpPr>
        <p:spPr>
          <a:xfrm>
            <a:off x="3311092" y="261442"/>
            <a:ext cx="2897423" cy="6445005"/>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15" name="Rettangolo 14">
            <a:extLst>
              <a:ext uri="{FF2B5EF4-FFF2-40B4-BE49-F238E27FC236}">
                <a16:creationId xmlns:a16="http://schemas.microsoft.com/office/drawing/2014/main" xmlns="" id="{C5312E0A-73A2-4BDD-BB71-59AE65B6FCA8}"/>
              </a:ext>
            </a:extLst>
          </p:cNvPr>
          <p:cNvSpPr/>
          <p:nvPr/>
        </p:nvSpPr>
        <p:spPr>
          <a:xfrm>
            <a:off x="4810009" y="2915818"/>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7" name="CasellaDiTesto 26">
            <a:extLst>
              <a:ext uri="{FF2B5EF4-FFF2-40B4-BE49-F238E27FC236}">
                <a16:creationId xmlns:a16="http://schemas.microsoft.com/office/drawing/2014/main" xmlns="" id="{05DAB8AD-5384-4A8F-BACE-EEC036CF7222}"/>
              </a:ext>
            </a:extLst>
          </p:cNvPr>
          <p:cNvSpPr txBox="1"/>
          <p:nvPr/>
        </p:nvSpPr>
        <p:spPr>
          <a:xfrm>
            <a:off x="6311230" y="261442"/>
            <a:ext cx="5722556" cy="34163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2400" i="1" dirty="0">
                <a:latin typeface="Bahnschrift SemiCondensed" panose="020B0502040204020203" pitchFamily="34" charset="0"/>
              </a:rPr>
              <a:t>Il dr. Odoardo Onico è primario [...]</a:t>
            </a:r>
          </a:p>
          <a:p>
            <a:r>
              <a:rPr lang="it-IT" sz="2400" i="1" dirty="0">
                <a:latin typeface="Bahnschrift SemiCondensed" panose="020B0502040204020203" pitchFamily="34" charset="0"/>
              </a:rPr>
              <a:t>E’ anche presidente  Associazione «Famiglie con l’unghia incarnita» .</a:t>
            </a:r>
          </a:p>
          <a:p>
            <a:r>
              <a:rPr lang="it-IT" sz="2400" i="1" dirty="0">
                <a:latin typeface="Bahnschrift SemiCondensed" panose="020B0502040204020203" pitchFamily="34" charset="0"/>
              </a:rPr>
              <a:t>Un associato si reca nel reparto del dr. Onico per un intervento ambulatoriale di </a:t>
            </a:r>
            <a:r>
              <a:rPr lang="it-IT" sz="2400" i="1" dirty="0" err="1">
                <a:latin typeface="Bahnschrift SemiCondensed" panose="020B0502040204020203" pitchFamily="34" charset="0"/>
              </a:rPr>
              <a:t>fenolizzazione</a:t>
            </a:r>
            <a:r>
              <a:rPr lang="it-IT" sz="2400" i="1" dirty="0">
                <a:latin typeface="Bahnschrift SemiCondensed" panose="020B0502040204020203" pitchFamily="34" charset="0"/>
              </a:rPr>
              <a:t>, [...]  Uscendo dall’ambulatorio, l’associato vede il dr. Onico ed esclama: «Presidente! In quanto associato mi aspettavo che mi avrebbe operato Lei!»</a:t>
            </a: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420586"/>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378662"/>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958" y="5601632"/>
            <a:ext cx="1390650" cy="493713"/>
          </a:xfrm>
          <a:prstGeom prst="rect">
            <a:avLst/>
          </a:prstGeom>
          <a:solidFill>
            <a:schemeClr val="bg1"/>
          </a:solidFill>
          <a:ln>
            <a:solidFill>
              <a:schemeClr val="accent1"/>
            </a:solidFill>
          </a:ln>
          <a:effectLst/>
        </p:spPr>
      </p:pic>
      <p:sp>
        <p:nvSpPr>
          <p:cNvPr id="32" name="Rettangolo 31">
            <a:extLst>
              <a:ext uri="{FF2B5EF4-FFF2-40B4-BE49-F238E27FC236}">
                <a16:creationId xmlns:a16="http://schemas.microsoft.com/office/drawing/2014/main" xmlns="" id="{FE17DCB5-7170-4D4E-8D65-B84C2DD17A00}"/>
              </a:ext>
            </a:extLst>
          </p:cNvPr>
          <p:cNvSpPr/>
          <p:nvPr/>
        </p:nvSpPr>
        <p:spPr>
          <a:xfrm>
            <a:off x="5344624" y="5653694"/>
            <a:ext cx="680308" cy="413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IS</a:t>
            </a:r>
          </a:p>
        </p:txBody>
      </p:sp>
      <p:pic>
        <p:nvPicPr>
          <p:cNvPr id="39" name="Immagine 38">
            <a:extLst>
              <a:ext uri="{FF2B5EF4-FFF2-40B4-BE49-F238E27FC236}">
                <a16:creationId xmlns:a16="http://schemas.microsoft.com/office/drawing/2014/main" xmlns="" id="{E7D6BA81-E8A8-452F-AD2D-3FEBB74675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481" y="475827"/>
            <a:ext cx="830138" cy="830138"/>
          </a:xfrm>
          <a:prstGeom prst="rect">
            <a:avLst/>
          </a:prstGeom>
        </p:spPr>
      </p:pic>
      <p:sp>
        <p:nvSpPr>
          <p:cNvPr id="40" name="Ovale 39">
            <a:extLst>
              <a:ext uri="{FF2B5EF4-FFF2-40B4-BE49-F238E27FC236}">
                <a16:creationId xmlns:a16="http://schemas.microsoft.com/office/drawing/2014/main" xmlns="" id="{D3A57A92-0CB5-4848-B936-C57AB9F027C3}"/>
              </a:ext>
            </a:extLst>
          </p:cNvPr>
          <p:cNvSpPr/>
          <p:nvPr/>
        </p:nvSpPr>
        <p:spPr>
          <a:xfrm>
            <a:off x="3923199" y="47416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500930"/>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753271"/>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sp>
        <p:nvSpPr>
          <p:cNvPr id="43" name="Rettangolo 42">
            <a:extLst>
              <a:ext uri="{FF2B5EF4-FFF2-40B4-BE49-F238E27FC236}">
                <a16:creationId xmlns:a16="http://schemas.microsoft.com/office/drawing/2014/main" xmlns="" id="{C71CE151-B083-4CED-B4FE-A4B2C50F22DA}"/>
              </a:ext>
            </a:extLst>
          </p:cNvPr>
          <p:cNvSpPr/>
          <p:nvPr/>
        </p:nvSpPr>
        <p:spPr>
          <a:xfrm>
            <a:off x="5015153" y="1420346"/>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pic>
        <p:nvPicPr>
          <p:cNvPr id="2" name="Immagine 1">
            <a:extLst>
              <a:ext uri="{FF2B5EF4-FFF2-40B4-BE49-F238E27FC236}">
                <a16:creationId xmlns:a16="http://schemas.microsoft.com/office/drawing/2014/main" xmlns="" id="{39544F83-250A-4105-A725-5523E927C9B2}"/>
              </a:ext>
            </a:extLst>
          </p:cNvPr>
          <p:cNvPicPr>
            <a:picLocks noChangeAspect="1"/>
          </p:cNvPicPr>
          <p:nvPr/>
        </p:nvPicPr>
        <p:blipFill>
          <a:blip r:embed="rId6"/>
          <a:stretch>
            <a:fillRect/>
          </a:stretch>
        </p:blipFill>
        <p:spPr>
          <a:xfrm>
            <a:off x="574001" y="1860970"/>
            <a:ext cx="1383098" cy="1035988"/>
          </a:xfrm>
          <a:prstGeom prst="rect">
            <a:avLst/>
          </a:prstGeom>
        </p:spPr>
      </p:pic>
      <p:pic>
        <p:nvPicPr>
          <p:cNvPr id="44" name="Picture 2">
            <a:extLst>
              <a:ext uri="{FF2B5EF4-FFF2-40B4-BE49-F238E27FC236}">
                <a16:creationId xmlns:a16="http://schemas.microsoft.com/office/drawing/2014/main" xmlns="" id="{0CB467E3-63AC-4CAE-9B1B-11399C87BD8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400" t="50858" r="49691" b="-808"/>
          <a:stretch/>
        </p:blipFill>
        <p:spPr bwMode="auto">
          <a:xfrm>
            <a:off x="9384567" y="4876572"/>
            <a:ext cx="2609086"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100000" l="10000" r="90000"/>
                    </a14:imgEffect>
                  </a14:imgLayer>
                </a14:imgProps>
              </a:ext>
              <a:ext uri="{28A0092B-C50C-407E-A947-70E740481C1C}">
                <a14:useLocalDpi xmlns:a14="http://schemas.microsoft.com/office/drawing/2010/main" val="0"/>
              </a:ext>
            </a:extLst>
          </a:blip>
          <a:srcRect l="13431" t="29080" r="16180"/>
          <a:stretch/>
        </p:blipFill>
        <p:spPr bwMode="auto">
          <a:xfrm>
            <a:off x="441924" y="4568879"/>
            <a:ext cx="2050025" cy="2065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41972" r="94411">
                        <a14:foregroundMark x1="76220" y1="50000" x2="76220" y2="50000"/>
                        <a14:foregroundMark x1="65041" y1="73827" x2="65041" y2="73827"/>
                        <a14:foregroundMark x1="56606" y1="94224" x2="56606" y2="94224"/>
                        <a14:foregroundMark x1="56606" y1="94224" x2="56606" y2="94224"/>
                        <a14:foregroundMark x1="84654" y1="77798" x2="84654" y2="77798"/>
                        <a14:foregroundMark x1="57520" y1="95126" x2="83333" y2="78520"/>
                        <a14:foregroundMark x1="77134" y1="73827" x2="77134" y2="73827"/>
                        <a14:foregroundMark x1="76626" y1="73827" x2="83740" y2="76895"/>
                        <a14:foregroundMark x1="47764" y1="78520" x2="47764" y2="78520"/>
                        <a14:foregroundMark x1="47256" y1="78520" x2="54370" y2="91155"/>
                        <a14:foregroundMark x1="49085" y1="92780" x2="49085" y2="92780"/>
                        <a14:foregroundMark x1="45122" y1="89531" x2="45122" y2="89531"/>
                        <a14:foregroundMark x1="44207" y1="86462" x2="44207" y2="86462"/>
                        <a14:backgroundMark x1="71748" y1="11372" x2="71748" y2="11372"/>
                        <a14:backgroundMark x1="81504" y1="23285" x2="81504" y2="23285"/>
                        <a14:backgroundMark x1="78455" y1="35018" x2="78455" y2="35018"/>
                      </a14:backgroundRemoval>
                    </a14:imgEffect>
                  </a14:imgLayer>
                </a14:imgProps>
              </a:ext>
              <a:ext uri="{28A0092B-C50C-407E-A947-70E740481C1C}">
                <a14:useLocalDpi xmlns:a14="http://schemas.microsoft.com/office/drawing/2010/main" val="0"/>
              </a:ext>
            </a:extLst>
          </a:blip>
          <a:srcRect l="42413" r="6605"/>
          <a:stretch/>
        </p:blipFill>
        <p:spPr bwMode="auto">
          <a:xfrm>
            <a:off x="683470" y="3161282"/>
            <a:ext cx="1273629" cy="1406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59907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xmlns="" id="{41640548-1C29-44BC-9DB6-9D1E30582C5A}"/>
              </a:ext>
            </a:extLst>
          </p:cNvPr>
          <p:cNvSpPr txBox="1"/>
          <p:nvPr/>
        </p:nvSpPr>
        <p:spPr>
          <a:xfrm>
            <a:off x="9605382" y="395587"/>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sp>
        <p:nvSpPr>
          <p:cNvPr id="9" name="Ovale 8">
            <a:extLst>
              <a:ext uri="{FF2B5EF4-FFF2-40B4-BE49-F238E27FC236}">
                <a16:creationId xmlns:a16="http://schemas.microsoft.com/office/drawing/2014/main" xmlns="" id="{DBF056E9-60E9-4AA8-AF86-A30AD9EDB8F4}"/>
              </a:ext>
            </a:extLst>
          </p:cNvPr>
          <p:cNvSpPr/>
          <p:nvPr/>
        </p:nvSpPr>
        <p:spPr>
          <a:xfrm>
            <a:off x="3862368" y="186274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433055"/>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2889510"/>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544" y="2151568"/>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50" y="3659002"/>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ttangolo 13">
            <a:extLst>
              <a:ext uri="{FF2B5EF4-FFF2-40B4-BE49-F238E27FC236}">
                <a16:creationId xmlns:a16="http://schemas.microsoft.com/office/drawing/2014/main" xmlns="" id="{0AFFC798-7006-451D-A676-8720F43C97F0}"/>
              </a:ext>
            </a:extLst>
          </p:cNvPr>
          <p:cNvSpPr/>
          <p:nvPr/>
        </p:nvSpPr>
        <p:spPr>
          <a:xfrm>
            <a:off x="3311092" y="261442"/>
            <a:ext cx="2897423" cy="6445005"/>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15" name="Rettangolo 14">
            <a:extLst>
              <a:ext uri="{FF2B5EF4-FFF2-40B4-BE49-F238E27FC236}">
                <a16:creationId xmlns:a16="http://schemas.microsoft.com/office/drawing/2014/main" xmlns="" id="{C5312E0A-73A2-4BDD-BB71-59AE65B6FCA8}"/>
              </a:ext>
            </a:extLst>
          </p:cNvPr>
          <p:cNvSpPr/>
          <p:nvPr/>
        </p:nvSpPr>
        <p:spPr>
          <a:xfrm>
            <a:off x="4810009" y="2915818"/>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7" name="CasellaDiTesto 26">
            <a:extLst>
              <a:ext uri="{FF2B5EF4-FFF2-40B4-BE49-F238E27FC236}">
                <a16:creationId xmlns:a16="http://schemas.microsoft.com/office/drawing/2014/main" xmlns="" id="{05DAB8AD-5384-4A8F-BACE-EEC036CF7222}"/>
              </a:ext>
            </a:extLst>
          </p:cNvPr>
          <p:cNvSpPr txBox="1"/>
          <p:nvPr/>
        </p:nvSpPr>
        <p:spPr>
          <a:xfrm>
            <a:off x="6311230" y="909514"/>
            <a:ext cx="5722556" cy="255454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2000" i="1" dirty="0">
                <a:latin typeface="Bahnschrift SemiCondensed" panose="020B0502040204020203" pitchFamily="34" charset="0"/>
              </a:rPr>
              <a:t>Il dr. Odoardo Onico è primario [...]</a:t>
            </a:r>
          </a:p>
          <a:p>
            <a:r>
              <a:rPr lang="it-IT" sz="2000" i="1" dirty="0">
                <a:latin typeface="Bahnschrift SemiCondensed" panose="020B0502040204020203" pitchFamily="34" charset="0"/>
              </a:rPr>
              <a:t>E’ anche presidente  Associazione «Famiglie con l’unghia incarnita» .</a:t>
            </a:r>
          </a:p>
          <a:p>
            <a:r>
              <a:rPr lang="it-IT" sz="2000" i="1" dirty="0">
                <a:latin typeface="Bahnschrift SemiCondensed" panose="020B0502040204020203" pitchFamily="34" charset="0"/>
              </a:rPr>
              <a:t>Un associato si reca nel reparto del dr. Onico per un intervento ambulatoriale di </a:t>
            </a:r>
            <a:r>
              <a:rPr lang="it-IT" sz="2000" i="1" dirty="0" err="1">
                <a:latin typeface="Bahnschrift SemiCondensed" panose="020B0502040204020203" pitchFamily="34" charset="0"/>
              </a:rPr>
              <a:t>fenolizzazione</a:t>
            </a:r>
            <a:r>
              <a:rPr lang="it-IT" sz="2000" i="1" dirty="0">
                <a:latin typeface="Bahnschrift SemiCondensed" panose="020B0502040204020203" pitchFamily="34" charset="0"/>
              </a:rPr>
              <a:t>, [...]  Uscendo dall’ambulatorio, l’associato vede il dr. Onico ed esclama: «Presidente! In quanto associato mi aspettavo che mi avrebbe operato Lei!»</a:t>
            </a: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420586"/>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378662"/>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958" y="5601632"/>
            <a:ext cx="1390650" cy="493713"/>
          </a:xfrm>
          <a:prstGeom prst="rect">
            <a:avLst/>
          </a:prstGeom>
          <a:solidFill>
            <a:schemeClr val="bg1"/>
          </a:solidFill>
          <a:ln>
            <a:solidFill>
              <a:schemeClr val="accent1"/>
            </a:solidFill>
          </a:ln>
          <a:effectLst/>
        </p:spPr>
      </p:pic>
      <p:pic>
        <p:nvPicPr>
          <p:cNvPr id="39" name="Immagine 38">
            <a:extLst>
              <a:ext uri="{FF2B5EF4-FFF2-40B4-BE49-F238E27FC236}">
                <a16:creationId xmlns:a16="http://schemas.microsoft.com/office/drawing/2014/main" xmlns="" id="{E7D6BA81-E8A8-452F-AD2D-3FEBB74675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481" y="475827"/>
            <a:ext cx="830138" cy="830138"/>
          </a:xfrm>
          <a:prstGeom prst="rect">
            <a:avLst/>
          </a:prstGeom>
        </p:spPr>
      </p:pic>
      <p:sp>
        <p:nvSpPr>
          <p:cNvPr id="40" name="Ovale 39">
            <a:extLst>
              <a:ext uri="{FF2B5EF4-FFF2-40B4-BE49-F238E27FC236}">
                <a16:creationId xmlns:a16="http://schemas.microsoft.com/office/drawing/2014/main" xmlns="" id="{D3A57A92-0CB5-4848-B936-C57AB9F027C3}"/>
              </a:ext>
            </a:extLst>
          </p:cNvPr>
          <p:cNvSpPr/>
          <p:nvPr/>
        </p:nvSpPr>
        <p:spPr>
          <a:xfrm>
            <a:off x="3923199" y="47416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500930"/>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753271"/>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sp>
        <p:nvSpPr>
          <p:cNvPr id="43" name="Rettangolo 42">
            <a:extLst>
              <a:ext uri="{FF2B5EF4-FFF2-40B4-BE49-F238E27FC236}">
                <a16:creationId xmlns:a16="http://schemas.microsoft.com/office/drawing/2014/main" xmlns="" id="{C71CE151-B083-4CED-B4FE-A4B2C50F22DA}"/>
              </a:ext>
            </a:extLst>
          </p:cNvPr>
          <p:cNvSpPr/>
          <p:nvPr/>
        </p:nvSpPr>
        <p:spPr>
          <a:xfrm>
            <a:off x="5015153" y="1420346"/>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pic>
        <p:nvPicPr>
          <p:cNvPr id="2" name="Immagine 1">
            <a:extLst>
              <a:ext uri="{FF2B5EF4-FFF2-40B4-BE49-F238E27FC236}">
                <a16:creationId xmlns:a16="http://schemas.microsoft.com/office/drawing/2014/main" xmlns="" id="{39544F83-250A-4105-A725-5523E927C9B2}"/>
              </a:ext>
            </a:extLst>
          </p:cNvPr>
          <p:cNvPicPr>
            <a:picLocks noChangeAspect="1"/>
          </p:cNvPicPr>
          <p:nvPr/>
        </p:nvPicPr>
        <p:blipFill>
          <a:blip r:embed="rId6"/>
          <a:stretch>
            <a:fillRect/>
          </a:stretch>
        </p:blipFill>
        <p:spPr>
          <a:xfrm>
            <a:off x="574001" y="1860970"/>
            <a:ext cx="1383098" cy="1035988"/>
          </a:xfrm>
          <a:prstGeom prst="rect">
            <a:avLst/>
          </a:prstGeom>
        </p:spPr>
      </p:pic>
      <p:pic>
        <p:nvPicPr>
          <p:cNvPr id="44" name="Picture 2">
            <a:extLst>
              <a:ext uri="{FF2B5EF4-FFF2-40B4-BE49-F238E27FC236}">
                <a16:creationId xmlns:a16="http://schemas.microsoft.com/office/drawing/2014/main" xmlns="" id="{0CB467E3-63AC-4CAE-9B1B-11399C87BD8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400" t="50858" r="49691" b="-808"/>
          <a:stretch/>
        </p:blipFill>
        <p:spPr bwMode="auto">
          <a:xfrm>
            <a:off x="9384567" y="4876572"/>
            <a:ext cx="2609086"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100000" l="10000" r="90000"/>
                    </a14:imgEffect>
                  </a14:imgLayer>
                </a14:imgProps>
              </a:ext>
              <a:ext uri="{28A0092B-C50C-407E-A947-70E740481C1C}">
                <a14:useLocalDpi xmlns:a14="http://schemas.microsoft.com/office/drawing/2010/main" val="0"/>
              </a:ext>
            </a:extLst>
          </a:blip>
          <a:srcRect l="13431" t="29080" r="16180"/>
          <a:stretch/>
        </p:blipFill>
        <p:spPr bwMode="auto">
          <a:xfrm>
            <a:off x="441924" y="4568879"/>
            <a:ext cx="2050025" cy="2065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41972" r="94411">
                        <a14:foregroundMark x1="76220" y1="50000" x2="76220" y2="50000"/>
                        <a14:foregroundMark x1="65041" y1="73827" x2="65041" y2="73827"/>
                        <a14:foregroundMark x1="56606" y1="94224" x2="56606" y2="94224"/>
                        <a14:foregroundMark x1="56606" y1="94224" x2="56606" y2="94224"/>
                        <a14:foregroundMark x1="84654" y1="77798" x2="84654" y2="77798"/>
                        <a14:foregroundMark x1="57520" y1="95126" x2="83333" y2="78520"/>
                        <a14:foregroundMark x1="77134" y1="73827" x2="77134" y2="73827"/>
                        <a14:foregroundMark x1="76626" y1="73827" x2="83740" y2="76895"/>
                        <a14:foregroundMark x1="47764" y1="78520" x2="47764" y2="78520"/>
                        <a14:foregroundMark x1="47256" y1="78520" x2="54370" y2="91155"/>
                        <a14:foregroundMark x1="49085" y1="92780" x2="49085" y2="92780"/>
                        <a14:foregroundMark x1="45122" y1="89531" x2="45122" y2="89531"/>
                        <a14:foregroundMark x1="44207" y1="86462" x2="44207" y2="86462"/>
                        <a14:backgroundMark x1="71748" y1="11372" x2="71748" y2="11372"/>
                        <a14:backgroundMark x1="81504" y1="23285" x2="81504" y2="23285"/>
                        <a14:backgroundMark x1="78455" y1="35018" x2="78455" y2="35018"/>
                      </a14:backgroundRemoval>
                    </a14:imgEffect>
                  </a14:imgLayer>
                </a14:imgProps>
              </a:ext>
              <a:ext uri="{28A0092B-C50C-407E-A947-70E740481C1C}">
                <a14:useLocalDpi xmlns:a14="http://schemas.microsoft.com/office/drawing/2010/main" val="0"/>
              </a:ext>
            </a:extLst>
          </a:blip>
          <a:srcRect l="42413" r="6605"/>
          <a:stretch/>
        </p:blipFill>
        <p:spPr bwMode="auto">
          <a:xfrm>
            <a:off x="683470" y="3161282"/>
            <a:ext cx="1273629" cy="1406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CasellaDiTesto 23">
            <a:extLst>
              <a:ext uri="{FF2B5EF4-FFF2-40B4-BE49-F238E27FC236}">
                <a16:creationId xmlns:a16="http://schemas.microsoft.com/office/drawing/2014/main" xmlns="" id="{2DC5437D-4334-4D0D-BE83-08474FCE8AA8}"/>
              </a:ext>
            </a:extLst>
          </p:cNvPr>
          <p:cNvSpPr txBox="1"/>
          <p:nvPr/>
        </p:nvSpPr>
        <p:spPr>
          <a:xfrm>
            <a:off x="6311230" y="3860909"/>
            <a:ext cx="4094704"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2000" b="1" dirty="0">
                <a:solidFill>
                  <a:srgbClr val="C00000"/>
                </a:solidFill>
                <a:latin typeface="Bahnschrift Light SemiCondensed" panose="020B0502040204020203" pitchFamily="34" charset="0"/>
              </a:rPr>
              <a:t>Il conflitto di interessi INERENTE è un conflitto di interessi innescato dal Destinatario</a:t>
            </a:r>
            <a:endParaRPr lang="it-IT" sz="2000" b="1" dirty="0">
              <a:solidFill>
                <a:srgbClr val="C00000"/>
              </a:solidFill>
            </a:endParaRPr>
          </a:p>
        </p:txBody>
      </p:sp>
      <p:sp>
        <p:nvSpPr>
          <p:cNvPr id="26" name="Rettangolo 25">
            <a:extLst>
              <a:ext uri="{FF2B5EF4-FFF2-40B4-BE49-F238E27FC236}">
                <a16:creationId xmlns:a16="http://schemas.microsoft.com/office/drawing/2014/main" xmlns="" id="{FE17DCB5-7170-4D4E-8D65-B84C2DD17A00}"/>
              </a:ext>
            </a:extLst>
          </p:cNvPr>
          <p:cNvSpPr/>
          <p:nvPr/>
        </p:nvSpPr>
        <p:spPr>
          <a:xfrm>
            <a:off x="2151796" y="5601632"/>
            <a:ext cx="680308" cy="413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IS</a:t>
            </a:r>
          </a:p>
        </p:txBody>
      </p:sp>
    </p:spTree>
    <p:extLst>
      <p:ext uri="{BB962C8B-B14F-4D97-AF65-F5344CB8AC3E}">
        <p14:creationId xmlns:p14="http://schemas.microsoft.com/office/powerpoint/2010/main" val="25468089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xmlns="" id="{41640548-1C29-44BC-9DB6-9D1E30582C5A}"/>
              </a:ext>
            </a:extLst>
          </p:cNvPr>
          <p:cNvSpPr txBox="1"/>
          <p:nvPr/>
        </p:nvSpPr>
        <p:spPr>
          <a:xfrm>
            <a:off x="9605382" y="395587"/>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sp>
        <p:nvSpPr>
          <p:cNvPr id="9" name="Ovale 8">
            <a:extLst>
              <a:ext uri="{FF2B5EF4-FFF2-40B4-BE49-F238E27FC236}">
                <a16:creationId xmlns:a16="http://schemas.microsoft.com/office/drawing/2014/main" xmlns="" id="{DBF056E9-60E9-4AA8-AF86-A30AD9EDB8F4}"/>
              </a:ext>
            </a:extLst>
          </p:cNvPr>
          <p:cNvSpPr/>
          <p:nvPr/>
        </p:nvSpPr>
        <p:spPr>
          <a:xfrm>
            <a:off x="3862368" y="186274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433055"/>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2889510"/>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544" y="2151568"/>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50" y="3659002"/>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ttangolo 13">
            <a:extLst>
              <a:ext uri="{FF2B5EF4-FFF2-40B4-BE49-F238E27FC236}">
                <a16:creationId xmlns:a16="http://schemas.microsoft.com/office/drawing/2014/main" xmlns="" id="{0AFFC798-7006-451D-A676-8720F43C97F0}"/>
              </a:ext>
            </a:extLst>
          </p:cNvPr>
          <p:cNvSpPr/>
          <p:nvPr/>
        </p:nvSpPr>
        <p:spPr>
          <a:xfrm>
            <a:off x="3311092" y="261442"/>
            <a:ext cx="2897423" cy="6445005"/>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15" name="Rettangolo 14">
            <a:extLst>
              <a:ext uri="{FF2B5EF4-FFF2-40B4-BE49-F238E27FC236}">
                <a16:creationId xmlns:a16="http://schemas.microsoft.com/office/drawing/2014/main" xmlns="" id="{C5312E0A-73A2-4BDD-BB71-59AE65B6FCA8}"/>
              </a:ext>
            </a:extLst>
          </p:cNvPr>
          <p:cNvSpPr/>
          <p:nvPr/>
        </p:nvSpPr>
        <p:spPr>
          <a:xfrm>
            <a:off x="1957099" y="2172441"/>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7" name="CasellaDiTesto 26">
            <a:extLst>
              <a:ext uri="{FF2B5EF4-FFF2-40B4-BE49-F238E27FC236}">
                <a16:creationId xmlns:a16="http://schemas.microsoft.com/office/drawing/2014/main" xmlns="" id="{05DAB8AD-5384-4A8F-BACE-EEC036CF7222}"/>
              </a:ext>
            </a:extLst>
          </p:cNvPr>
          <p:cNvSpPr txBox="1"/>
          <p:nvPr/>
        </p:nvSpPr>
        <p:spPr>
          <a:xfrm>
            <a:off x="6311230" y="909514"/>
            <a:ext cx="5722556" cy="255454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2000" i="1" dirty="0">
                <a:latin typeface="Bahnschrift SemiCondensed" panose="020B0502040204020203" pitchFamily="34" charset="0"/>
              </a:rPr>
              <a:t>Il dr. Odoardo Onico è primario [...]</a:t>
            </a:r>
          </a:p>
          <a:p>
            <a:r>
              <a:rPr lang="it-IT" sz="2000" i="1" dirty="0">
                <a:latin typeface="Bahnschrift SemiCondensed" panose="020B0502040204020203" pitchFamily="34" charset="0"/>
              </a:rPr>
              <a:t>E’ anche presidente  Associazione «Famiglie con l’unghia incarnita» .</a:t>
            </a:r>
          </a:p>
          <a:p>
            <a:r>
              <a:rPr lang="it-IT" sz="2000" i="1" dirty="0">
                <a:latin typeface="Bahnschrift SemiCondensed" panose="020B0502040204020203" pitchFamily="34" charset="0"/>
              </a:rPr>
              <a:t>Un associato si reca nel reparto del dr. Onico per un intervento ambulatoriale di </a:t>
            </a:r>
            <a:r>
              <a:rPr lang="it-IT" sz="2000" i="1" dirty="0" err="1">
                <a:latin typeface="Bahnschrift SemiCondensed" panose="020B0502040204020203" pitchFamily="34" charset="0"/>
              </a:rPr>
              <a:t>fenolizzazione</a:t>
            </a:r>
            <a:r>
              <a:rPr lang="it-IT" sz="2000" i="1" dirty="0">
                <a:latin typeface="Bahnschrift SemiCondensed" panose="020B0502040204020203" pitchFamily="34" charset="0"/>
              </a:rPr>
              <a:t>, [...]  Uscendo dall’ambulatorio, l’associato vede il dr. Onico ed esclama: «Presidente! In quanto associato mi aspettavo che mi avrebbe operato Lei!»</a:t>
            </a: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420586"/>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378662"/>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958" y="5601632"/>
            <a:ext cx="1390650" cy="493713"/>
          </a:xfrm>
          <a:prstGeom prst="rect">
            <a:avLst/>
          </a:prstGeom>
          <a:solidFill>
            <a:schemeClr val="bg1"/>
          </a:solidFill>
          <a:ln>
            <a:solidFill>
              <a:schemeClr val="accent1"/>
            </a:solidFill>
          </a:ln>
          <a:effectLst/>
        </p:spPr>
      </p:pic>
      <p:pic>
        <p:nvPicPr>
          <p:cNvPr id="39" name="Immagine 38">
            <a:extLst>
              <a:ext uri="{FF2B5EF4-FFF2-40B4-BE49-F238E27FC236}">
                <a16:creationId xmlns:a16="http://schemas.microsoft.com/office/drawing/2014/main" xmlns="" id="{E7D6BA81-E8A8-452F-AD2D-3FEBB74675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481" y="475827"/>
            <a:ext cx="830138" cy="830138"/>
          </a:xfrm>
          <a:prstGeom prst="rect">
            <a:avLst/>
          </a:prstGeom>
        </p:spPr>
      </p:pic>
      <p:sp>
        <p:nvSpPr>
          <p:cNvPr id="40" name="Ovale 39">
            <a:extLst>
              <a:ext uri="{FF2B5EF4-FFF2-40B4-BE49-F238E27FC236}">
                <a16:creationId xmlns:a16="http://schemas.microsoft.com/office/drawing/2014/main" xmlns="" id="{D3A57A92-0CB5-4848-B936-C57AB9F027C3}"/>
              </a:ext>
            </a:extLst>
          </p:cNvPr>
          <p:cNvSpPr/>
          <p:nvPr/>
        </p:nvSpPr>
        <p:spPr>
          <a:xfrm>
            <a:off x="3923199" y="47416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500930"/>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753271"/>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sp>
        <p:nvSpPr>
          <p:cNvPr id="43" name="Rettangolo 42">
            <a:extLst>
              <a:ext uri="{FF2B5EF4-FFF2-40B4-BE49-F238E27FC236}">
                <a16:creationId xmlns:a16="http://schemas.microsoft.com/office/drawing/2014/main" xmlns="" id="{C71CE151-B083-4CED-B4FE-A4B2C50F22DA}"/>
              </a:ext>
            </a:extLst>
          </p:cNvPr>
          <p:cNvSpPr/>
          <p:nvPr/>
        </p:nvSpPr>
        <p:spPr>
          <a:xfrm>
            <a:off x="1957099" y="731414"/>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pic>
        <p:nvPicPr>
          <p:cNvPr id="2" name="Immagine 1">
            <a:extLst>
              <a:ext uri="{FF2B5EF4-FFF2-40B4-BE49-F238E27FC236}">
                <a16:creationId xmlns:a16="http://schemas.microsoft.com/office/drawing/2014/main" xmlns="" id="{39544F83-250A-4105-A725-5523E927C9B2}"/>
              </a:ext>
            </a:extLst>
          </p:cNvPr>
          <p:cNvPicPr>
            <a:picLocks noChangeAspect="1"/>
          </p:cNvPicPr>
          <p:nvPr/>
        </p:nvPicPr>
        <p:blipFill>
          <a:blip r:embed="rId6"/>
          <a:stretch>
            <a:fillRect/>
          </a:stretch>
        </p:blipFill>
        <p:spPr>
          <a:xfrm>
            <a:off x="574001" y="1860970"/>
            <a:ext cx="1383098" cy="1035988"/>
          </a:xfrm>
          <a:prstGeom prst="rect">
            <a:avLst/>
          </a:prstGeom>
        </p:spPr>
      </p:pic>
      <p:pic>
        <p:nvPicPr>
          <p:cNvPr id="44" name="Picture 2">
            <a:extLst>
              <a:ext uri="{FF2B5EF4-FFF2-40B4-BE49-F238E27FC236}">
                <a16:creationId xmlns:a16="http://schemas.microsoft.com/office/drawing/2014/main" xmlns="" id="{0CB467E3-63AC-4CAE-9B1B-11399C87BD8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400" t="50858" r="49691" b="-808"/>
          <a:stretch/>
        </p:blipFill>
        <p:spPr bwMode="auto">
          <a:xfrm>
            <a:off x="9384567" y="4876572"/>
            <a:ext cx="2609086"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100000" l="10000" r="90000"/>
                    </a14:imgEffect>
                  </a14:imgLayer>
                </a14:imgProps>
              </a:ext>
              <a:ext uri="{28A0092B-C50C-407E-A947-70E740481C1C}">
                <a14:useLocalDpi xmlns:a14="http://schemas.microsoft.com/office/drawing/2010/main" val="0"/>
              </a:ext>
            </a:extLst>
          </a:blip>
          <a:srcRect l="13431" t="29080" r="16180"/>
          <a:stretch/>
        </p:blipFill>
        <p:spPr bwMode="auto">
          <a:xfrm>
            <a:off x="441924" y="4568879"/>
            <a:ext cx="2050025" cy="2065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41972" r="94411">
                        <a14:foregroundMark x1="76220" y1="50000" x2="76220" y2="50000"/>
                        <a14:foregroundMark x1="65041" y1="73827" x2="65041" y2="73827"/>
                        <a14:foregroundMark x1="56606" y1="94224" x2="56606" y2="94224"/>
                        <a14:foregroundMark x1="56606" y1="94224" x2="56606" y2="94224"/>
                        <a14:foregroundMark x1="84654" y1="77798" x2="84654" y2="77798"/>
                        <a14:foregroundMark x1="57520" y1="95126" x2="83333" y2="78520"/>
                        <a14:foregroundMark x1="77134" y1="73827" x2="77134" y2="73827"/>
                        <a14:foregroundMark x1="76626" y1="73827" x2="83740" y2="76895"/>
                        <a14:foregroundMark x1="47764" y1="78520" x2="47764" y2="78520"/>
                        <a14:foregroundMark x1="47256" y1="78520" x2="54370" y2="91155"/>
                        <a14:foregroundMark x1="49085" y1="92780" x2="49085" y2="92780"/>
                        <a14:foregroundMark x1="45122" y1="89531" x2="45122" y2="89531"/>
                        <a14:foregroundMark x1="44207" y1="86462" x2="44207" y2="86462"/>
                        <a14:backgroundMark x1="71748" y1="11372" x2="71748" y2="11372"/>
                        <a14:backgroundMark x1="81504" y1="23285" x2="81504" y2="23285"/>
                        <a14:backgroundMark x1="78455" y1="35018" x2="78455" y2="35018"/>
                      </a14:backgroundRemoval>
                    </a14:imgEffect>
                  </a14:imgLayer>
                </a14:imgProps>
              </a:ext>
              <a:ext uri="{28A0092B-C50C-407E-A947-70E740481C1C}">
                <a14:useLocalDpi xmlns:a14="http://schemas.microsoft.com/office/drawing/2010/main" val="0"/>
              </a:ext>
            </a:extLst>
          </a:blip>
          <a:srcRect l="42413" r="6605"/>
          <a:stretch/>
        </p:blipFill>
        <p:spPr bwMode="auto">
          <a:xfrm>
            <a:off x="683470" y="3161282"/>
            <a:ext cx="1273629" cy="1406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ttangolo 25">
            <a:extLst>
              <a:ext uri="{FF2B5EF4-FFF2-40B4-BE49-F238E27FC236}">
                <a16:creationId xmlns:a16="http://schemas.microsoft.com/office/drawing/2014/main" xmlns="" id="{FE17DCB5-7170-4D4E-8D65-B84C2DD17A00}"/>
              </a:ext>
            </a:extLst>
          </p:cNvPr>
          <p:cNvSpPr/>
          <p:nvPr/>
        </p:nvSpPr>
        <p:spPr>
          <a:xfrm>
            <a:off x="1990750" y="5518026"/>
            <a:ext cx="680308" cy="413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IS</a:t>
            </a:r>
          </a:p>
        </p:txBody>
      </p:sp>
      <p:sp>
        <p:nvSpPr>
          <p:cNvPr id="28" name="CasellaDiTesto 27">
            <a:extLst>
              <a:ext uri="{FF2B5EF4-FFF2-40B4-BE49-F238E27FC236}">
                <a16:creationId xmlns:a16="http://schemas.microsoft.com/office/drawing/2014/main" xmlns="" id="{2DC5437D-4334-4D0D-BE83-08474FCE8AA8}"/>
              </a:ext>
            </a:extLst>
          </p:cNvPr>
          <p:cNvSpPr txBox="1"/>
          <p:nvPr/>
        </p:nvSpPr>
        <p:spPr>
          <a:xfrm>
            <a:off x="6318840" y="3645818"/>
            <a:ext cx="5272302"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it-IT" sz="1600" b="1" dirty="0">
                <a:solidFill>
                  <a:srgbClr val="C00000"/>
                </a:solidFill>
                <a:latin typeface="Bahnschrift Light SemiCondensed" panose="020B0502040204020203" pitchFamily="34" charset="0"/>
              </a:rPr>
              <a:t>Gli interessi secondari di un destinatario tendono a entrare in conflitto con gli interessi primari dei Principali</a:t>
            </a:r>
          </a:p>
          <a:p>
            <a:pPr marL="285750" indent="-285750">
              <a:buFont typeface="Arial" panose="020B0604020202020204" pitchFamily="34" charset="0"/>
              <a:buChar char="•"/>
            </a:pPr>
            <a:r>
              <a:rPr lang="it-IT" sz="1600" b="1" dirty="0">
                <a:solidFill>
                  <a:srgbClr val="C00000"/>
                </a:solidFill>
                <a:latin typeface="Bahnschrift Light SemiCondensed" panose="020B0502040204020203" pitchFamily="34" charset="0"/>
              </a:rPr>
              <a:t>L’Agente pubblico deve arginare questa tendenza</a:t>
            </a:r>
          </a:p>
          <a:p>
            <a:pPr marL="285750" indent="-285750">
              <a:buFont typeface="Arial" panose="020B0604020202020204" pitchFamily="34" charset="0"/>
              <a:buChar char="•"/>
            </a:pPr>
            <a:r>
              <a:rPr lang="it-IT" sz="1600" b="1" dirty="0">
                <a:solidFill>
                  <a:srgbClr val="C00000"/>
                </a:solidFill>
                <a:latin typeface="Bahnschrift Light SemiCondensed" panose="020B0502040204020203" pitchFamily="34" charset="0"/>
              </a:rPr>
              <a:t>Se non lo fa il destinatario può sviluppare una ASPETTATIVA DI PARZIALITA’</a:t>
            </a:r>
          </a:p>
        </p:txBody>
      </p:sp>
      <p:sp>
        <p:nvSpPr>
          <p:cNvPr id="33" name="Rettangolo 32">
            <a:extLst>
              <a:ext uri="{FF2B5EF4-FFF2-40B4-BE49-F238E27FC236}">
                <a16:creationId xmlns:a16="http://schemas.microsoft.com/office/drawing/2014/main" xmlns="" id="{13976C58-611F-41AB-8B4C-E00F8ED2680B}"/>
              </a:ext>
            </a:extLst>
          </p:cNvPr>
          <p:cNvSpPr/>
          <p:nvPr/>
        </p:nvSpPr>
        <p:spPr>
          <a:xfrm>
            <a:off x="87760" y="261442"/>
            <a:ext cx="2549647" cy="6336703"/>
          </a:xfrm>
          <a:prstGeom prst="rect">
            <a:avLst/>
          </a:prstGeom>
          <a:noFill/>
          <a:ln w="571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pic>
        <p:nvPicPr>
          <p:cNvPr id="34" name="Immagine 33">
            <a:extLst>
              <a:ext uri="{FF2B5EF4-FFF2-40B4-BE49-F238E27FC236}">
                <a16:creationId xmlns:a16="http://schemas.microsoft.com/office/drawing/2014/main" xmlns="" id="{7FB8582C-719A-40CC-9567-9A45D62FF0C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59451" y="3526894"/>
            <a:ext cx="1251641" cy="1251641"/>
          </a:xfrm>
          <a:prstGeom prst="rect">
            <a:avLst/>
          </a:prstGeom>
        </p:spPr>
      </p:pic>
      <p:sp>
        <p:nvSpPr>
          <p:cNvPr id="35" name="Ovale 34">
            <a:extLst>
              <a:ext uri="{FF2B5EF4-FFF2-40B4-BE49-F238E27FC236}">
                <a16:creationId xmlns:a16="http://schemas.microsoft.com/office/drawing/2014/main" xmlns="" id="{5A2E7954-EEB1-4E61-A186-C6123A1EDCC6}"/>
              </a:ext>
            </a:extLst>
          </p:cNvPr>
          <p:cNvSpPr/>
          <p:nvPr/>
        </p:nvSpPr>
        <p:spPr>
          <a:xfrm>
            <a:off x="598078" y="3017088"/>
            <a:ext cx="1232811" cy="1761447"/>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60580436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640D2E0B-14EE-4C04-A095-DA24CA4ED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9206" y="750353"/>
            <a:ext cx="9290536" cy="5989372"/>
          </a:xfrm>
          <a:prstGeom prst="rect">
            <a:avLst/>
          </a:prstGeom>
          <a:effectLst/>
        </p:spPr>
      </p:pic>
      <p:sp>
        <p:nvSpPr>
          <p:cNvPr id="3" name="CasellaDiTesto 2">
            <a:extLst>
              <a:ext uri="{FF2B5EF4-FFF2-40B4-BE49-F238E27FC236}">
                <a16:creationId xmlns:a16="http://schemas.microsoft.com/office/drawing/2014/main" xmlns="" id="{41640548-1C29-44BC-9DB6-9D1E30582C5A}"/>
              </a:ext>
            </a:extLst>
          </p:cNvPr>
          <p:cNvSpPr txBox="1"/>
          <p:nvPr/>
        </p:nvSpPr>
        <p:spPr>
          <a:xfrm>
            <a:off x="9695606" y="395587"/>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sp>
        <p:nvSpPr>
          <p:cNvPr id="7" name="CasellaDiTesto 6">
            <a:extLst>
              <a:ext uri="{FF2B5EF4-FFF2-40B4-BE49-F238E27FC236}">
                <a16:creationId xmlns:a16="http://schemas.microsoft.com/office/drawing/2014/main" xmlns="" id="{EDEEEBD5-2B4C-43ED-B9AF-4313D3495531}"/>
              </a:ext>
            </a:extLst>
          </p:cNvPr>
          <p:cNvSpPr txBox="1"/>
          <p:nvPr/>
        </p:nvSpPr>
        <p:spPr>
          <a:xfrm>
            <a:off x="2810705" y="1341562"/>
            <a:ext cx="8530868" cy="3539430"/>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sz="3200" i="1" dirty="0">
                <a:latin typeface="Bahnschrift SemiCondensed" panose="020B0502040204020203" pitchFamily="34" charset="0"/>
              </a:rPr>
              <a:t>Il dottor Piacente è un professionista clinico dell’Ospedale di Nebbioso.</a:t>
            </a:r>
          </a:p>
          <a:p>
            <a:r>
              <a:rPr lang="it-IT" sz="3200" i="1" dirty="0">
                <a:latin typeface="Bahnschrift SemiCondensed" panose="020B0502040204020203" pitchFamily="34" charset="0"/>
              </a:rPr>
              <a:t>Una ditta produttrice di farmaci lo invita a partecipare ad un Convegno internazionale in un prestigioso resort  caraibico in cui ha la possibilità di portare anche i suoi familiari ed intrattenersi per l’intero weekend successivo.</a:t>
            </a:r>
          </a:p>
        </p:txBody>
      </p:sp>
      <p:pic>
        <p:nvPicPr>
          <p:cNvPr id="6" name="Picture 2">
            <a:extLst>
              <a:ext uri="{FF2B5EF4-FFF2-40B4-BE49-F238E27FC236}">
                <a16:creationId xmlns:a16="http://schemas.microsoft.com/office/drawing/2014/main" xmlns="" id="{B5E9F4A9-4499-4086-B8AD-67CCD2EBCC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00" t="50858" r="49691" b="-808"/>
          <a:stretch/>
        </p:blipFill>
        <p:spPr bwMode="auto">
          <a:xfrm>
            <a:off x="190550" y="4823939"/>
            <a:ext cx="2609086"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45200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xmlns="" id="{41640548-1C29-44BC-9DB6-9D1E30582C5A}"/>
              </a:ext>
            </a:extLst>
          </p:cNvPr>
          <p:cNvSpPr txBox="1"/>
          <p:nvPr/>
        </p:nvSpPr>
        <p:spPr>
          <a:xfrm>
            <a:off x="9605382" y="395587"/>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sp>
        <p:nvSpPr>
          <p:cNvPr id="9" name="Ovale 8">
            <a:extLst>
              <a:ext uri="{FF2B5EF4-FFF2-40B4-BE49-F238E27FC236}">
                <a16:creationId xmlns:a16="http://schemas.microsoft.com/office/drawing/2014/main" xmlns="" id="{DBF056E9-60E9-4AA8-AF86-A30AD9EDB8F4}"/>
              </a:ext>
            </a:extLst>
          </p:cNvPr>
          <p:cNvSpPr/>
          <p:nvPr/>
        </p:nvSpPr>
        <p:spPr>
          <a:xfrm>
            <a:off x="3862368" y="186274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433055"/>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2889510"/>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544" y="2151568"/>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50" y="3659002"/>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ttangolo 13">
            <a:extLst>
              <a:ext uri="{FF2B5EF4-FFF2-40B4-BE49-F238E27FC236}">
                <a16:creationId xmlns:a16="http://schemas.microsoft.com/office/drawing/2014/main" xmlns="" id="{0AFFC798-7006-451D-A676-8720F43C97F0}"/>
              </a:ext>
            </a:extLst>
          </p:cNvPr>
          <p:cNvSpPr/>
          <p:nvPr/>
        </p:nvSpPr>
        <p:spPr>
          <a:xfrm>
            <a:off x="3311092" y="261442"/>
            <a:ext cx="2897423" cy="6445005"/>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15" name="Rettangolo 14">
            <a:extLst>
              <a:ext uri="{FF2B5EF4-FFF2-40B4-BE49-F238E27FC236}">
                <a16:creationId xmlns:a16="http://schemas.microsoft.com/office/drawing/2014/main" xmlns="" id="{C5312E0A-73A2-4BDD-BB71-59AE65B6FCA8}"/>
              </a:ext>
            </a:extLst>
          </p:cNvPr>
          <p:cNvSpPr/>
          <p:nvPr/>
        </p:nvSpPr>
        <p:spPr>
          <a:xfrm>
            <a:off x="4810009" y="2915818"/>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7" name="CasellaDiTesto 26">
            <a:extLst>
              <a:ext uri="{FF2B5EF4-FFF2-40B4-BE49-F238E27FC236}">
                <a16:creationId xmlns:a16="http://schemas.microsoft.com/office/drawing/2014/main" xmlns="" id="{05DAB8AD-5384-4A8F-BACE-EEC036CF7222}"/>
              </a:ext>
            </a:extLst>
          </p:cNvPr>
          <p:cNvSpPr txBox="1"/>
          <p:nvPr/>
        </p:nvSpPr>
        <p:spPr>
          <a:xfrm>
            <a:off x="6753030" y="1224717"/>
            <a:ext cx="5280756" cy="246221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i="1" dirty="0">
                <a:latin typeface="Bahnschrift SemiCondensed" panose="020B0502040204020203" pitchFamily="34" charset="0"/>
              </a:rPr>
              <a:t>Il dottor Piacente è un professionista clinico dell’Ospedale di Nebbioso.</a:t>
            </a:r>
          </a:p>
          <a:p>
            <a:r>
              <a:rPr lang="it-IT" i="1" dirty="0">
                <a:latin typeface="Bahnschrift SemiCondensed" panose="020B0502040204020203" pitchFamily="34" charset="0"/>
              </a:rPr>
              <a:t>Una ditta produttrice di farmaci lo invita a partecipare ad un Convegno internazionale in un prestigioso resort  caraibico in cui ha la possibilità di portare anche i suoi familiari ed intrattenersi per l’intero weekend successivo.</a:t>
            </a: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420586"/>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378662"/>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958" y="5601632"/>
            <a:ext cx="1390650" cy="493713"/>
          </a:xfrm>
          <a:prstGeom prst="rect">
            <a:avLst/>
          </a:prstGeom>
          <a:solidFill>
            <a:schemeClr val="bg1"/>
          </a:solidFill>
          <a:ln>
            <a:solidFill>
              <a:schemeClr val="accent1"/>
            </a:solidFill>
          </a:ln>
          <a:effectLst/>
        </p:spPr>
      </p:pic>
      <p:sp>
        <p:nvSpPr>
          <p:cNvPr id="32" name="Rettangolo 31">
            <a:extLst>
              <a:ext uri="{FF2B5EF4-FFF2-40B4-BE49-F238E27FC236}">
                <a16:creationId xmlns:a16="http://schemas.microsoft.com/office/drawing/2014/main" xmlns="" id="{FE17DCB5-7170-4D4E-8D65-B84C2DD17A00}"/>
              </a:ext>
            </a:extLst>
          </p:cNvPr>
          <p:cNvSpPr/>
          <p:nvPr/>
        </p:nvSpPr>
        <p:spPr>
          <a:xfrm>
            <a:off x="5344624" y="5653694"/>
            <a:ext cx="680308" cy="413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IS</a:t>
            </a:r>
          </a:p>
        </p:txBody>
      </p:sp>
      <p:sp>
        <p:nvSpPr>
          <p:cNvPr id="34" name="Rettangolo 33">
            <a:extLst>
              <a:ext uri="{FF2B5EF4-FFF2-40B4-BE49-F238E27FC236}">
                <a16:creationId xmlns:a16="http://schemas.microsoft.com/office/drawing/2014/main" xmlns="" id="{0E098ABE-7346-4AA9-882C-F29258E78611}"/>
              </a:ext>
            </a:extLst>
          </p:cNvPr>
          <p:cNvSpPr/>
          <p:nvPr/>
        </p:nvSpPr>
        <p:spPr>
          <a:xfrm>
            <a:off x="5383313" y="3680833"/>
            <a:ext cx="680308" cy="413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IS</a:t>
            </a:r>
          </a:p>
        </p:txBody>
      </p:sp>
      <p:pic>
        <p:nvPicPr>
          <p:cNvPr id="39" name="Immagine 38">
            <a:extLst>
              <a:ext uri="{FF2B5EF4-FFF2-40B4-BE49-F238E27FC236}">
                <a16:creationId xmlns:a16="http://schemas.microsoft.com/office/drawing/2014/main" xmlns="" id="{E7D6BA81-E8A8-452F-AD2D-3FEBB74675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481" y="475827"/>
            <a:ext cx="830138" cy="830138"/>
          </a:xfrm>
          <a:prstGeom prst="rect">
            <a:avLst/>
          </a:prstGeom>
        </p:spPr>
      </p:pic>
      <p:sp>
        <p:nvSpPr>
          <p:cNvPr id="40" name="Ovale 39">
            <a:extLst>
              <a:ext uri="{FF2B5EF4-FFF2-40B4-BE49-F238E27FC236}">
                <a16:creationId xmlns:a16="http://schemas.microsoft.com/office/drawing/2014/main" xmlns="" id="{D3A57A92-0CB5-4848-B936-C57AB9F027C3}"/>
              </a:ext>
            </a:extLst>
          </p:cNvPr>
          <p:cNvSpPr/>
          <p:nvPr/>
        </p:nvSpPr>
        <p:spPr>
          <a:xfrm>
            <a:off x="3923199" y="47416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500930"/>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753271"/>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sp>
        <p:nvSpPr>
          <p:cNvPr id="43" name="Rettangolo 42">
            <a:extLst>
              <a:ext uri="{FF2B5EF4-FFF2-40B4-BE49-F238E27FC236}">
                <a16:creationId xmlns:a16="http://schemas.microsoft.com/office/drawing/2014/main" xmlns="" id="{C71CE151-B083-4CED-B4FE-A4B2C50F22DA}"/>
              </a:ext>
            </a:extLst>
          </p:cNvPr>
          <p:cNvSpPr/>
          <p:nvPr/>
        </p:nvSpPr>
        <p:spPr>
          <a:xfrm>
            <a:off x="5015153" y="1420346"/>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pic>
        <p:nvPicPr>
          <p:cNvPr id="2" name="Immagine 1">
            <a:extLst>
              <a:ext uri="{FF2B5EF4-FFF2-40B4-BE49-F238E27FC236}">
                <a16:creationId xmlns:a16="http://schemas.microsoft.com/office/drawing/2014/main" xmlns="" id="{39544F83-250A-4105-A725-5523E927C9B2}"/>
              </a:ext>
            </a:extLst>
          </p:cNvPr>
          <p:cNvPicPr>
            <a:picLocks noChangeAspect="1"/>
          </p:cNvPicPr>
          <p:nvPr/>
        </p:nvPicPr>
        <p:blipFill>
          <a:blip r:embed="rId6"/>
          <a:stretch>
            <a:fillRect/>
          </a:stretch>
        </p:blipFill>
        <p:spPr>
          <a:xfrm>
            <a:off x="574001" y="1860970"/>
            <a:ext cx="1383098" cy="1035988"/>
          </a:xfrm>
          <a:prstGeom prst="rect">
            <a:avLst/>
          </a:prstGeom>
        </p:spPr>
      </p:pic>
      <p:pic>
        <p:nvPicPr>
          <p:cNvPr id="6" name="Immagine 5">
            <a:extLst>
              <a:ext uri="{FF2B5EF4-FFF2-40B4-BE49-F238E27FC236}">
                <a16:creationId xmlns:a16="http://schemas.microsoft.com/office/drawing/2014/main" xmlns="" id="{8F730575-206E-423B-8633-EDEFCCB9EF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8293" y="3295845"/>
            <a:ext cx="814514" cy="1183019"/>
          </a:xfrm>
          <a:prstGeom prst="rect">
            <a:avLst/>
          </a:prstGeom>
        </p:spPr>
      </p:pic>
      <p:pic>
        <p:nvPicPr>
          <p:cNvPr id="7" name="Immagine 6">
            <a:extLst>
              <a:ext uri="{FF2B5EF4-FFF2-40B4-BE49-F238E27FC236}">
                <a16:creationId xmlns:a16="http://schemas.microsoft.com/office/drawing/2014/main" xmlns="" id="{DB8F2E39-444E-4C84-9F7F-401FF600D3A1}"/>
              </a:ext>
            </a:extLst>
          </p:cNvPr>
          <p:cNvPicPr>
            <a:picLocks noChangeAspect="1"/>
          </p:cNvPicPr>
          <p:nvPr/>
        </p:nvPicPr>
        <p:blipFill>
          <a:blip r:embed="rId8"/>
          <a:stretch>
            <a:fillRect/>
          </a:stretch>
        </p:blipFill>
        <p:spPr>
          <a:xfrm>
            <a:off x="700210" y="5187846"/>
            <a:ext cx="1130679" cy="1344740"/>
          </a:xfrm>
          <a:prstGeom prst="rect">
            <a:avLst/>
          </a:prstGeom>
        </p:spPr>
      </p:pic>
      <p:pic>
        <p:nvPicPr>
          <p:cNvPr id="44" name="Picture 2">
            <a:extLst>
              <a:ext uri="{FF2B5EF4-FFF2-40B4-BE49-F238E27FC236}">
                <a16:creationId xmlns:a16="http://schemas.microsoft.com/office/drawing/2014/main" xmlns="" id="{0CB467E3-63AC-4CAE-9B1B-11399C87BD8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400" t="50858" r="49691" b="-808"/>
          <a:stretch/>
        </p:blipFill>
        <p:spPr bwMode="auto">
          <a:xfrm>
            <a:off x="9384567" y="4876572"/>
            <a:ext cx="2609086"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60077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980943" y="289438"/>
          <a:ext cx="8348544" cy="6191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5426379" y="1390631"/>
            <a:ext cx="4276261" cy="300043"/>
          </a:xfrm>
          <a:prstGeom prst="rect">
            <a:avLst/>
          </a:prstGeom>
          <a:effectLst>
            <a:glow rad="1397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1350" b="1" dirty="0">
                <a:solidFill>
                  <a:srgbClr val="800000"/>
                </a:solidFill>
                <a:latin typeface="Arial Narrow" panose="020B0606020202030204" pitchFamily="34" charset="0"/>
              </a:rPr>
              <a:t>La definizione di conflitto di interessi di ANAC nel PNA 2019</a:t>
            </a:r>
          </a:p>
        </p:txBody>
      </p:sp>
      <p:pic>
        <p:nvPicPr>
          <p:cNvPr id="3" name="Immagine 2">
            <a:extLst>
              <a:ext uri="{FF2B5EF4-FFF2-40B4-BE49-F238E27FC236}">
                <a16:creationId xmlns:a16="http://schemas.microsoft.com/office/drawing/2014/main" xmlns="" id="{B6D558B4-4262-4AD3-8464-BC1658B0C3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550" y="5302002"/>
            <a:ext cx="4514850" cy="1009650"/>
          </a:xfrm>
          <a:prstGeom prst="rect">
            <a:avLst/>
          </a:prstGeom>
        </p:spPr>
      </p:pic>
    </p:spTree>
    <p:extLst>
      <p:ext uri="{BB962C8B-B14F-4D97-AF65-F5344CB8AC3E}">
        <p14:creationId xmlns:p14="http://schemas.microsoft.com/office/powerpoint/2010/main" val="394034079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xmlns="" id="{41640548-1C29-44BC-9DB6-9D1E30582C5A}"/>
              </a:ext>
            </a:extLst>
          </p:cNvPr>
          <p:cNvSpPr txBox="1"/>
          <p:nvPr/>
        </p:nvSpPr>
        <p:spPr>
          <a:xfrm>
            <a:off x="9605382" y="395587"/>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sp>
        <p:nvSpPr>
          <p:cNvPr id="9" name="Ovale 8">
            <a:extLst>
              <a:ext uri="{FF2B5EF4-FFF2-40B4-BE49-F238E27FC236}">
                <a16:creationId xmlns:a16="http://schemas.microsoft.com/office/drawing/2014/main" xmlns="" id="{DBF056E9-60E9-4AA8-AF86-A30AD9EDB8F4}"/>
              </a:ext>
            </a:extLst>
          </p:cNvPr>
          <p:cNvSpPr/>
          <p:nvPr/>
        </p:nvSpPr>
        <p:spPr>
          <a:xfrm>
            <a:off x="3862368" y="186274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433055"/>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2889510"/>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544" y="2151568"/>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50" y="3659002"/>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ttangolo 13">
            <a:extLst>
              <a:ext uri="{FF2B5EF4-FFF2-40B4-BE49-F238E27FC236}">
                <a16:creationId xmlns:a16="http://schemas.microsoft.com/office/drawing/2014/main" xmlns="" id="{0AFFC798-7006-451D-A676-8720F43C97F0}"/>
              </a:ext>
            </a:extLst>
          </p:cNvPr>
          <p:cNvSpPr/>
          <p:nvPr/>
        </p:nvSpPr>
        <p:spPr>
          <a:xfrm>
            <a:off x="3311092" y="261442"/>
            <a:ext cx="2897423" cy="6445005"/>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15" name="Rettangolo 14">
            <a:extLst>
              <a:ext uri="{FF2B5EF4-FFF2-40B4-BE49-F238E27FC236}">
                <a16:creationId xmlns:a16="http://schemas.microsoft.com/office/drawing/2014/main" xmlns="" id="{C5312E0A-73A2-4BDD-BB71-59AE65B6FCA8}"/>
              </a:ext>
            </a:extLst>
          </p:cNvPr>
          <p:cNvSpPr/>
          <p:nvPr/>
        </p:nvSpPr>
        <p:spPr>
          <a:xfrm>
            <a:off x="4810009" y="2915818"/>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7" name="CasellaDiTesto 26">
            <a:extLst>
              <a:ext uri="{FF2B5EF4-FFF2-40B4-BE49-F238E27FC236}">
                <a16:creationId xmlns:a16="http://schemas.microsoft.com/office/drawing/2014/main" xmlns="" id="{05DAB8AD-5384-4A8F-BACE-EEC036CF7222}"/>
              </a:ext>
            </a:extLst>
          </p:cNvPr>
          <p:cNvSpPr txBox="1"/>
          <p:nvPr/>
        </p:nvSpPr>
        <p:spPr>
          <a:xfrm>
            <a:off x="6743277" y="890896"/>
            <a:ext cx="5280756" cy="246221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i="1" dirty="0">
                <a:latin typeface="Bahnschrift SemiCondensed" panose="020B0502040204020203" pitchFamily="34" charset="0"/>
              </a:rPr>
              <a:t>Il dottor Piacente è un professionista clinico dell’Ospedale di Nebbioso.</a:t>
            </a:r>
          </a:p>
          <a:p>
            <a:r>
              <a:rPr lang="it-IT" i="1" dirty="0">
                <a:latin typeface="Bahnschrift SemiCondensed" panose="020B0502040204020203" pitchFamily="34" charset="0"/>
              </a:rPr>
              <a:t>Una ditta produttrice di farmaci lo invita a partecipare ad un Convegno internazionale in un prestigioso resort  caraibico in cui ha la possibilità di portare anche i suoi familiari ed intrattenersi per l’intero weekend successivo.</a:t>
            </a: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420586"/>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378662"/>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958" y="5601632"/>
            <a:ext cx="1390650" cy="493713"/>
          </a:xfrm>
          <a:prstGeom prst="rect">
            <a:avLst/>
          </a:prstGeom>
          <a:solidFill>
            <a:schemeClr val="bg1"/>
          </a:solidFill>
          <a:ln>
            <a:solidFill>
              <a:schemeClr val="accent1"/>
            </a:solidFill>
          </a:ln>
          <a:effectLst/>
        </p:spPr>
      </p:pic>
      <p:sp>
        <p:nvSpPr>
          <p:cNvPr id="32" name="Rettangolo 31">
            <a:extLst>
              <a:ext uri="{FF2B5EF4-FFF2-40B4-BE49-F238E27FC236}">
                <a16:creationId xmlns:a16="http://schemas.microsoft.com/office/drawing/2014/main" xmlns="" id="{FE17DCB5-7170-4D4E-8D65-B84C2DD17A00}"/>
              </a:ext>
            </a:extLst>
          </p:cNvPr>
          <p:cNvSpPr/>
          <p:nvPr/>
        </p:nvSpPr>
        <p:spPr>
          <a:xfrm>
            <a:off x="2151796" y="5601632"/>
            <a:ext cx="680308" cy="413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IS</a:t>
            </a:r>
          </a:p>
        </p:txBody>
      </p:sp>
      <p:sp>
        <p:nvSpPr>
          <p:cNvPr id="34" name="Rettangolo 33">
            <a:extLst>
              <a:ext uri="{FF2B5EF4-FFF2-40B4-BE49-F238E27FC236}">
                <a16:creationId xmlns:a16="http://schemas.microsoft.com/office/drawing/2014/main" xmlns="" id="{0E098ABE-7346-4AA9-882C-F29258E78611}"/>
              </a:ext>
            </a:extLst>
          </p:cNvPr>
          <p:cNvSpPr/>
          <p:nvPr/>
        </p:nvSpPr>
        <p:spPr>
          <a:xfrm>
            <a:off x="5383313" y="3680833"/>
            <a:ext cx="680308" cy="413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IS</a:t>
            </a:r>
          </a:p>
        </p:txBody>
      </p:sp>
      <p:pic>
        <p:nvPicPr>
          <p:cNvPr id="39" name="Immagine 38">
            <a:extLst>
              <a:ext uri="{FF2B5EF4-FFF2-40B4-BE49-F238E27FC236}">
                <a16:creationId xmlns:a16="http://schemas.microsoft.com/office/drawing/2014/main" xmlns="" id="{E7D6BA81-E8A8-452F-AD2D-3FEBB74675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481" y="475827"/>
            <a:ext cx="830138" cy="830138"/>
          </a:xfrm>
          <a:prstGeom prst="rect">
            <a:avLst/>
          </a:prstGeom>
        </p:spPr>
      </p:pic>
      <p:sp>
        <p:nvSpPr>
          <p:cNvPr id="40" name="Ovale 39">
            <a:extLst>
              <a:ext uri="{FF2B5EF4-FFF2-40B4-BE49-F238E27FC236}">
                <a16:creationId xmlns:a16="http://schemas.microsoft.com/office/drawing/2014/main" xmlns="" id="{D3A57A92-0CB5-4848-B936-C57AB9F027C3}"/>
              </a:ext>
            </a:extLst>
          </p:cNvPr>
          <p:cNvSpPr/>
          <p:nvPr/>
        </p:nvSpPr>
        <p:spPr>
          <a:xfrm>
            <a:off x="3923199" y="47416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500930"/>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753271"/>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sp>
        <p:nvSpPr>
          <p:cNvPr id="43" name="Rettangolo 42">
            <a:extLst>
              <a:ext uri="{FF2B5EF4-FFF2-40B4-BE49-F238E27FC236}">
                <a16:creationId xmlns:a16="http://schemas.microsoft.com/office/drawing/2014/main" xmlns="" id="{C71CE151-B083-4CED-B4FE-A4B2C50F22DA}"/>
              </a:ext>
            </a:extLst>
          </p:cNvPr>
          <p:cNvSpPr/>
          <p:nvPr/>
        </p:nvSpPr>
        <p:spPr>
          <a:xfrm>
            <a:off x="5015153" y="1420346"/>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pic>
        <p:nvPicPr>
          <p:cNvPr id="2" name="Immagine 1">
            <a:extLst>
              <a:ext uri="{FF2B5EF4-FFF2-40B4-BE49-F238E27FC236}">
                <a16:creationId xmlns:a16="http://schemas.microsoft.com/office/drawing/2014/main" xmlns="" id="{39544F83-250A-4105-A725-5523E927C9B2}"/>
              </a:ext>
            </a:extLst>
          </p:cNvPr>
          <p:cNvPicPr>
            <a:picLocks noChangeAspect="1"/>
          </p:cNvPicPr>
          <p:nvPr/>
        </p:nvPicPr>
        <p:blipFill>
          <a:blip r:embed="rId6"/>
          <a:stretch>
            <a:fillRect/>
          </a:stretch>
        </p:blipFill>
        <p:spPr>
          <a:xfrm>
            <a:off x="574001" y="1860970"/>
            <a:ext cx="1383098" cy="1035988"/>
          </a:xfrm>
          <a:prstGeom prst="rect">
            <a:avLst/>
          </a:prstGeom>
        </p:spPr>
      </p:pic>
      <p:pic>
        <p:nvPicPr>
          <p:cNvPr id="6" name="Immagine 5">
            <a:extLst>
              <a:ext uri="{FF2B5EF4-FFF2-40B4-BE49-F238E27FC236}">
                <a16:creationId xmlns:a16="http://schemas.microsoft.com/office/drawing/2014/main" xmlns="" id="{8F730575-206E-423B-8633-EDEFCCB9EF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8293" y="3295845"/>
            <a:ext cx="814514" cy="1183019"/>
          </a:xfrm>
          <a:prstGeom prst="rect">
            <a:avLst/>
          </a:prstGeom>
        </p:spPr>
      </p:pic>
      <p:pic>
        <p:nvPicPr>
          <p:cNvPr id="7" name="Immagine 6">
            <a:extLst>
              <a:ext uri="{FF2B5EF4-FFF2-40B4-BE49-F238E27FC236}">
                <a16:creationId xmlns:a16="http://schemas.microsoft.com/office/drawing/2014/main" xmlns="" id="{DB8F2E39-444E-4C84-9F7F-401FF600D3A1}"/>
              </a:ext>
            </a:extLst>
          </p:cNvPr>
          <p:cNvPicPr>
            <a:picLocks noChangeAspect="1"/>
          </p:cNvPicPr>
          <p:nvPr/>
        </p:nvPicPr>
        <p:blipFill>
          <a:blip r:embed="rId8"/>
          <a:stretch>
            <a:fillRect/>
          </a:stretch>
        </p:blipFill>
        <p:spPr>
          <a:xfrm>
            <a:off x="700210" y="5187846"/>
            <a:ext cx="1130679" cy="1344740"/>
          </a:xfrm>
          <a:prstGeom prst="rect">
            <a:avLst/>
          </a:prstGeom>
        </p:spPr>
      </p:pic>
      <p:sp>
        <p:nvSpPr>
          <p:cNvPr id="25" name="CasellaDiTesto 24">
            <a:extLst>
              <a:ext uri="{FF2B5EF4-FFF2-40B4-BE49-F238E27FC236}">
                <a16:creationId xmlns:a16="http://schemas.microsoft.com/office/drawing/2014/main" xmlns="" id="{2DC5437D-4334-4D0D-BE83-08474FCE8AA8}"/>
              </a:ext>
            </a:extLst>
          </p:cNvPr>
          <p:cNvSpPr txBox="1"/>
          <p:nvPr/>
        </p:nvSpPr>
        <p:spPr>
          <a:xfrm>
            <a:off x="6751731" y="3483944"/>
            <a:ext cx="4094704"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2000" b="1" dirty="0">
                <a:solidFill>
                  <a:srgbClr val="C00000"/>
                </a:solidFill>
                <a:latin typeface="Bahnschrift Light SemiCondensed" panose="020B0502040204020203" pitchFamily="34" charset="0"/>
              </a:rPr>
              <a:t>Il conflitto di interessi INERENTE è un conflitto di interessi innescato dal Destinatario</a:t>
            </a:r>
            <a:endParaRPr lang="it-IT" sz="2000" b="1" dirty="0">
              <a:solidFill>
                <a:srgbClr val="C00000"/>
              </a:solidFill>
            </a:endParaRPr>
          </a:p>
        </p:txBody>
      </p:sp>
      <p:pic>
        <p:nvPicPr>
          <p:cNvPr id="26" name="Picture 2">
            <a:extLst>
              <a:ext uri="{FF2B5EF4-FFF2-40B4-BE49-F238E27FC236}">
                <a16:creationId xmlns:a16="http://schemas.microsoft.com/office/drawing/2014/main" xmlns="" id="{10D26D26-6A7F-4370-A221-A448BCC747B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400" t="50858" r="49691" b="-808"/>
          <a:stretch/>
        </p:blipFill>
        <p:spPr bwMode="auto">
          <a:xfrm>
            <a:off x="9384567" y="4876572"/>
            <a:ext cx="2609086"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631362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xmlns="" id="{41640548-1C29-44BC-9DB6-9D1E30582C5A}"/>
              </a:ext>
            </a:extLst>
          </p:cNvPr>
          <p:cNvSpPr txBox="1"/>
          <p:nvPr/>
        </p:nvSpPr>
        <p:spPr>
          <a:xfrm>
            <a:off x="9605382" y="395587"/>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sp>
        <p:nvSpPr>
          <p:cNvPr id="9" name="Ovale 8">
            <a:extLst>
              <a:ext uri="{FF2B5EF4-FFF2-40B4-BE49-F238E27FC236}">
                <a16:creationId xmlns:a16="http://schemas.microsoft.com/office/drawing/2014/main" xmlns="" id="{DBF056E9-60E9-4AA8-AF86-A30AD9EDB8F4}"/>
              </a:ext>
            </a:extLst>
          </p:cNvPr>
          <p:cNvSpPr/>
          <p:nvPr/>
        </p:nvSpPr>
        <p:spPr>
          <a:xfrm>
            <a:off x="3862368" y="186274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433055"/>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2889510"/>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544" y="2151568"/>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50" y="3659002"/>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ttangolo 13">
            <a:extLst>
              <a:ext uri="{FF2B5EF4-FFF2-40B4-BE49-F238E27FC236}">
                <a16:creationId xmlns:a16="http://schemas.microsoft.com/office/drawing/2014/main" xmlns="" id="{0AFFC798-7006-451D-A676-8720F43C97F0}"/>
              </a:ext>
            </a:extLst>
          </p:cNvPr>
          <p:cNvSpPr/>
          <p:nvPr/>
        </p:nvSpPr>
        <p:spPr>
          <a:xfrm>
            <a:off x="3311092" y="261442"/>
            <a:ext cx="2897423" cy="6445005"/>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27" name="CasellaDiTesto 26">
            <a:extLst>
              <a:ext uri="{FF2B5EF4-FFF2-40B4-BE49-F238E27FC236}">
                <a16:creationId xmlns:a16="http://schemas.microsoft.com/office/drawing/2014/main" xmlns="" id="{05DAB8AD-5384-4A8F-BACE-EEC036CF7222}"/>
              </a:ext>
            </a:extLst>
          </p:cNvPr>
          <p:cNvSpPr txBox="1"/>
          <p:nvPr/>
        </p:nvSpPr>
        <p:spPr>
          <a:xfrm>
            <a:off x="6743277" y="890896"/>
            <a:ext cx="5280756" cy="246221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i="1" dirty="0">
                <a:latin typeface="Bahnschrift SemiCondensed" panose="020B0502040204020203" pitchFamily="34" charset="0"/>
              </a:rPr>
              <a:t>Il dottor Piacente è un professionista clinico dell’Ospedale di Nebbioso.</a:t>
            </a:r>
          </a:p>
          <a:p>
            <a:r>
              <a:rPr lang="it-IT" i="1" dirty="0">
                <a:latin typeface="Bahnschrift SemiCondensed" panose="020B0502040204020203" pitchFamily="34" charset="0"/>
              </a:rPr>
              <a:t>Una ditta produttrice di farmaci lo invita a partecipare ad un Convegno internazionale in un prestigioso resort  caraibico in cui ha la possibilità di portare anche i suoi familiari ed intrattenersi per l’intero weekend successivo.</a:t>
            </a: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420586"/>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378662"/>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958" y="5601632"/>
            <a:ext cx="1390650" cy="493713"/>
          </a:xfrm>
          <a:prstGeom prst="rect">
            <a:avLst/>
          </a:prstGeom>
          <a:solidFill>
            <a:schemeClr val="bg1"/>
          </a:solidFill>
          <a:ln>
            <a:solidFill>
              <a:schemeClr val="accent1"/>
            </a:solidFill>
          </a:ln>
          <a:effectLst/>
        </p:spPr>
      </p:pic>
      <p:sp>
        <p:nvSpPr>
          <p:cNvPr id="32" name="Rettangolo 31">
            <a:extLst>
              <a:ext uri="{FF2B5EF4-FFF2-40B4-BE49-F238E27FC236}">
                <a16:creationId xmlns:a16="http://schemas.microsoft.com/office/drawing/2014/main" xmlns="" id="{FE17DCB5-7170-4D4E-8D65-B84C2DD17A00}"/>
              </a:ext>
            </a:extLst>
          </p:cNvPr>
          <p:cNvSpPr/>
          <p:nvPr/>
        </p:nvSpPr>
        <p:spPr>
          <a:xfrm>
            <a:off x="1859830" y="5541595"/>
            <a:ext cx="680308" cy="413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IS</a:t>
            </a:r>
          </a:p>
        </p:txBody>
      </p:sp>
      <p:sp>
        <p:nvSpPr>
          <p:cNvPr id="34" name="Rettangolo 33">
            <a:extLst>
              <a:ext uri="{FF2B5EF4-FFF2-40B4-BE49-F238E27FC236}">
                <a16:creationId xmlns:a16="http://schemas.microsoft.com/office/drawing/2014/main" xmlns="" id="{0E098ABE-7346-4AA9-882C-F29258E78611}"/>
              </a:ext>
            </a:extLst>
          </p:cNvPr>
          <p:cNvSpPr/>
          <p:nvPr/>
        </p:nvSpPr>
        <p:spPr>
          <a:xfrm>
            <a:off x="5383313" y="3680833"/>
            <a:ext cx="680308" cy="413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IS</a:t>
            </a:r>
          </a:p>
        </p:txBody>
      </p:sp>
      <p:pic>
        <p:nvPicPr>
          <p:cNvPr id="39" name="Immagine 38">
            <a:extLst>
              <a:ext uri="{FF2B5EF4-FFF2-40B4-BE49-F238E27FC236}">
                <a16:creationId xmlns:a16="http://schemas.microsoft.com/office/drawing/2014/main" xmlns="" id="{E7D6BA81-E8A8-452F-AD2D-3FEBB74675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481" y="475827"/>
            <a:ext cx="830138" cy="830138"/>
          </a:xfrm>
          <a:prstGeom prst="rect">
            <a:avLst/>
          </a:prstGeom>
        </p:spPr>
      </p:pic>
      <p:sp>
        <p:nvSpPr>
          <p:cNvPr id="40" name="Ovale 39">
            <a:extLst>
              <a:ext uri="{FF2B5EF4-FFF2-40B4-BE49-F238E27FC236}">
                <a16:creationId xmlns:a16="http://schemas.microsoft.com/office/drawing/2014/main" xmlns="" id="{D3A57A92-0CB5-4848-B936-C57AB9F027C3}"/>
              </a:ext>
            </a:extLst>
          </p:cNvPr>
          <p:cNvSpPr/>
          <p:nvPr/>
        </p:nvSpPr>
        <p:spPr>
          <a:xfrm>
            <a:off x="3923199" y="47416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500930"/>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753271"/>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sp>
        <p:nvSpPr>
          <p:cNvPr id="43" name="Rettangolo 42">
            <a:extLst>
              <a:ext uri="{FF2B5EF4-FFF2-40B4-BE49-F238E27FC236}">
                <a16:creationId xmlns:a16="http://schemas.microsoft.com/office/drawing/2014/main" xmlns="" id="{C71CE151-B083-4CED-B4FE-A4B2C50F22DA}"/>
              </a:ext>
            </a:extLst>
          </p:cNvPr>
          <p:cNvSpPr/>
          <p:nvPr/>
        </p:nvSpPr>
        <p:spPr>
          <a:xfrm>
            <a:off x="1867619" y="856454"/>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pic>
        <p:nvPicPr>
          <p:cNvPr id="2" name="Immagine 1">
            <a:extLst>
              <a:ext uri="{FF2B5EF4-FFF2-40B4-BE49-F238E27FC236}">
                <a16:creationId xmlns:a16="http://schemas.microsoft.com/office/drawing/2014/main" xmlns="" id="{39544F83-250A-4105-A725-5523E927C9B2}"/>
              </a:ext>
            </a:extLst>
          </p:cNvPr>
          <p:cNvPicPr>
            <a:picLocks noChangeAspect="1"/>
          </p:cNvPicPr>
          <p:nvPr/>
        </p:nvPicPr>
        <p:blipFill>
          <a:blip r:embed="rId6"/>
          <a:stretch>
            <a:fillRect/>
          </a:stretch>
        </p:blipFill>
        <p:spPr>
          <a:xfrm>
            <a:off x="574001" y="1860970"/>
            <a:ext cx="1383098" cy="1035988"/>
          </a:xfrm>
          <a:prstGeom prst="rect">
            <a:avLst/>
          </a:prstGeom>
        </p:spPr>
      </p:pic>
      <p:pic>
        <p:nvPicPr>
          <p:cNvPr id="6" name="Immagine 5">
            <a:extLst>
              <a:ext uri="{FF2B5EF4-FFF2-40B4-BE49-F238E27FC236}">
                <a16:creationId xmlns:a16="http://schemas.microsoft.com/office/drawing/2014/main" xmlns="" id="{8F730575-206E-423B-8633-EDEFCCB9EF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0481" y="3423945"/>
            <a:ext cx="814514" cy="1183019"/>
          </a:xfrm>
          <a:prstGeom prst="rect">
            <a:avLst/>
          </a:prstGeom>
        </p:spPr>
      </p:pic>
      <p:pic>
        <p:nvPicPr>
          <p:cNvPr id="7" name="Immagine 6">
            <a:extLst>
              <a:ext uri="{FF2B5EF4-FFF2-40B4-BE49-F238E27FC236}">
                <a16:creationId xmlns:a16="http://schemas.microsoft.com/office/drawing/2014/main" xmlns="" id="{DB8F2E39-444E-4C84-9F7F-401FF600D3A1}"/>
              </a:ext>
            </a:extLst>
          </p:cNvPr>
          <p:cNvPicPr>
            <a:picLocks noChangeAspect="1"/>
          </p:cNvPicPr>
          <p:nvPr/>
        </p:nvPicPr>
        <p:blipFill>
          <a:blip r:embed="rId8"/>
          <a:stretch>
            <a:fillRect/>
          </a:stretch>
        </p:blipFill>
        <p:spPr>
          <a:xfrm>
            <a:off x="700210" y="5187846"/>
            <a:ext cx="1130679" cy="1344740"/>
          </a:xfrm>
          <a:prstGeom prst="rect">
            <a:avLst/>
          </a:prstGeom>
        </p:spPr>
      </p:pic>
      <p:sp>
        <p:nvSpPr>
          <p:cNvPr id="25" name="CasellaDiTesto 24">
            <a:extLst>
              <a:ext uri="{FF2B5EF4-FFF2-40B4-BE49-F238E27FC236}">
                <a16:creationId xmlns:a16="http://schemas.microsoft.com/office/drawing/2014/main" xmlns="" id="{2DC5437D-4334-4D0D-BE83-08474FCE8AA8}"/>
              </a:ext>
            </a:extLst>
          </p:cNvPr>
          <p:cNvSpPr txBox="1"/>
          <p:nvPr/>
        </p:nvSpPr>
        <p:spPr>
          <a:xfrm>
            <a:off x="6751731" y="3483944"/>
            <a:ext cx="5272302"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it-IT" sz="1600" b="1" dirty="0">
                <a:solidFill>
                  <a:srgbClr val="C00000"/>
                </a:solidFill>
                <a:latin typeface="Bahnschrift Light SemiCondensed" panose="020B0502040204020203" pitchFamily="34" charset="0"/>
              </a:rPr>
              <a:t>Gli interessi secondari di un destinatario tendono a entrare in conflitto con gli interessi primari dei Principali</a:t>
            </a:r>
          </a:p>
          <a:p>
            <a:pPr marL="285750" indent="-285750">
              <a:buFont typeface="Arial" panose="020B0604020202020204" pitchFamily="34" charset="0"/>
              <a:buChar char="•"/>
            </a:pPr>
            <a:r>
              <a:rPr lang="it-IT" sz="1600" b="1" dirty="0">
                <a:solidFill>
                  <a:srgbClr val="C00000"/>
                </a:solidFill>
                <a:latin typeface="Bahnschrift Light SemiCondensed" panose="020B0502040204020203" pitchFamily="34" charset="0"/>
              </a:rPr>
              <a:t>L’Agente pubblico deve arginare questa tendenza</a:t>
            </a:r>
          </a:p>
          <a:p>
            <a:pPr marL="285750" indent="-285750">
              <a:buFont typeface="Arial" panose="020B0604020202020204" pitchFamily="34" charset="0"/>
              <a:buChar char="•"/>
            </a:pPr>
            <a:r>
              <a:rPr lang="it-IT" sz="1600" b="1" dirty="0">
                <a:solidFill>
                  <a:srgbClr val="C00000"/>
                </a:solidFill>
                <a:latin typeface="Bahnschrift Light SemiCondensed" panose="020B0502040204020203" pitchFamily="34" charset="0"/>
              </a:rPr>
              <a:t>Se non lo fa il destinatario può sviluppare una ASPETTATIVA DI PARZIALITA’</a:t>
            </a:r>
          </a:p>
        </p:txBody>
      </p:sp>
      <p:sp>
        <p:nvSpPr>
          <p:cNvPr id="26" name="Rettangolo 25">
            <a:extLst>
              <a:ext uri="{FF2B5EF4-FFF2-40B4-BE49-F238E27FC236}">
                <a16:creationId xmlns:a16="http://schemas.microsoft.com/office/drawing/2014/main" xmlns="" id="{68EAB3CF-43D2-4655-BD35-DBB9DC9842E5}"/>
              </a:ext>
            </a:extLst>
          </p:cNvPr>
          <p:cNvSpPr/>
          <p:nvPr/>
        </p:nvSpPr>
        <p:spPr>
          <a:xfrm>
            <a:off x="1787480" y="2570148"/>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8" name="Rettangolo 27">
            <a:extLst>
              <a:ext uri="{FF2B5EF4-FFF2-40B4-BE49-F238E27FC236}">
                <a16:creationId xmlns:a16="http://schemas.microsoft.com/office/drawing/2014/main" xmlns="" id="{13976C58-611F-41AB-8B4C-E00F8ED2680B}"/>
              </a:ext>
            </a:extLst>
          </p:cNvPr>
          <p:cNvSpPr/>
          <p:nvPr/>
        </p:nvSpPr>
        <p:spPr>
          <a:xfrm>
            <a:off x="87760" y="261442"/>
            <a:ext cx="2460167" cy="6336703"/>
          </a:xfrm>
          <a:prstGeom prst="rect">
            <a:avLst/>
          </a:prstGeom>
          <a:noFill/>
          <a:ln w="571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pic>
        <p:nvPicPr>
          <p:cNvPr id="33" name="Immagine 32">
            <a:extLst>
              <a:ext uri="{FF2B5EF4-FFF2-40B4-BE49-F238E27FC236}">
                <a16:creationId xmlns:a16="http://schemas.microsoft.com/office/drawing/2014/main" xmlns="" id="{7FB8582C-719A-40CC-9567-9A45D62FF0C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22910" y="3555742"/>
            <a:ext cx="1251641" cy="1251641"/>
          </a:xfrm>
          <a:prstGeom prst="rect">
            <a:avLst/>
          </a:prstGeom>
        </p:spPr>
      </p:pic>
      <p:sp>
        <p:nvSpPr>
          <p:cNvPr id="5" name="Ovale 4">
            <a:extLst>
              <a:ext uri="{FF2B5EF4-FFF2-40B4-BE49-F238E27FC236}">
                <a16:creationId xmlns:a16="http://schemas.microsoft.com/office/drawing/2014/main" xmlns="" id="{5A2E7954-EEB1-4E61-A186-C6123A1EDCC6}"/>
              </a:ext>
            </a:extLst>
          </p:cNvPr>
          <p:cNvSpPr/>
          <p:nvPr/>
        </p:nvSpPr>
        <p:spPr>
          <a:xfrm>
            <a:off x="598078" y="3017088"/>
            <a:ext cx="1232811" cy="1924874"/>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5" name="Picture 2">
            <a:extLst>
              <a:ext uri="{FF2B5EF4-FFF2-40B4-BE49-F238E27FC236}">
                <a16:creationId xmlns:a16="http://schemas.microsoft.com/office/drawing/2014/main" xmlns="" id="{501D547F-0E14-4C1C-BB6E-9B4E172F4D6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400" t="50858" r="49691" b="-808"/>
          <a:stretch/>
        </p:blipFill>
        <p:spPr bwMode="auto">
          <a:xfrm>
            <a:off x="9384567" y="4876572"/>
            <a:ext cx="2609086"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540419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xmlns="" id="{41640548-1C29-44BC-9DB6-9D1E30582C5A}"/>
              </a:ext>
            </a:extLst>
          </p:cNvPr>
          <p:cNvSpPr txBox="1"/>
          <p:nvPr/>
        </p:nvSpPr>
        <p:spPr>
          <a:xfrm>
            <a:off x="9605382" y="395587"/>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sp>
        <p:nvSpPr>
          <p:cNvPr id="9" name="Ovale 8">
            <a:extLst>
              <a:ext uri="{FF2B5EF4-FFF2-40B4-BE49-F238E27FC236}">
                <a16:creationId xmlns:a16="http://schemas.microsoft.com/office/drawing/2014/main" xmlns="" id="{DBF056E9-60E9-4AA8-AF86-A30AD9EDB8F4}"/>
              </a:ext>
            </a:extLst>
          </p:cNvPr>
          <p:cNvSpPr/>
          <p:nvPr/>
        </p:nvSpPr>
        <p:spPr>
          <a:xfrm>
            <a:off x="3862368" y="186274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433055"/>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2889510"/>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544" y="2151568"/>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50" y="3659002"/>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ttangolo 13">
            <a:extLst>
              <a:ext uri="{FF2B5EF4-FFF2-40B4-BE49-F238E27FC236}">
                <a16:creationId xmlns:a16="http://schemas.microsoft.com/office/drawing/2014/main" xmlns="" id="{0AFFC798-7006-451D-A676-8720F43C97F0}"/>
              </a:ext>
            </a:extLst>
          </p:cNvPr>
          <p:cNvSpPr/>
          <p:nvPr/>
        </p:nvSpPr>
        <p:spPr>
          <a:xfrm>
            <a:off x="3311092" y="261442"/>
            <a:ext cx="2897423" cy="6445005"/>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27" name="CasellaDiTesto 26">
            <a:extLst>
              <a:ext uri="{FF2B5EF4-FFF2-40B4-BE49-F238E27FC236}">
                <a16:creationId xmlns:a16="http://schemas.microsoft.com/office/drawing/2014/main" xmlns="" id="{05DAB8AD-5384-4A8F-BACE-EEC036CF7222}"/>
              </a:ext>
            </a:extLst>
          </p:cNvPr>
          <p:cNvSpPr txBox="1"/>
          <p:nvPr/>
        </p:nvSpPr>
        <p:spPr>
          <a:xfrm>
            <a:off x="6743277" y="890896"/>
            <a:ext cx="5280756" cy="246221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i="1" dirty="0">
                <a:latin typeface="Bahnschrift SemiCondensed" panose="020B0502040204020203" pitchFamily="34" charset="0"/>
              </a:rPr>
              <a:t>Il dottor Piacente è un professionista clinico dell’Ospedale di Nebbioso.</a:t>
            </a:r>
          </a:p>
          <a:p>
            <a:r>
              <a:rPr lang="it-IT" i="1" dirty="0">
                <a:latin typeface="Bahnschrift SemiCondensed" panose="020B0502040204020203" pitchFamily="34" charset="0"/>
              </a:rPr>
              <a:t>Una ditta produttrice di farmaci lo invita a partecipare ad un Convegno internazionale in un prestigioso resort  caraibico in cui ha la possibilità di portare anche i suoi familiari ed intrattenersi per l’intero weekend successivo.</a:t>
            </a: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420586"/>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378662"/>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958" y="5601632"/>
            <a:ext cx="1390650" cy="493713"/>
          </a:xfrm>
          <a:prstGeom prst="rect">
            <a:avLst/>
          </a:prstGeom>
          <a:solidFill>
            <a:schemeClr val="bg1"/>
          </a:solidFill>
          <a:ln>
            <a:solidFill>
              <a:schemeClr val="accent1"/>
            </a:solidFill>
          </a:ln>
          <a:effectLst/>
        </p:spPr>
      </p:pic>
      <p:sp>
        <p:nvSpPr>
          <p:cNvPr id="32" name="Rettangolo 31">
            <a:extLst>
              <a:ext uri="{FF2B5EF4-FFF2-40B4-BE49-F238E27FC236}">
                <a16:creationId xmlns:a16="http://schemas.microsoft.com/office/drawing/2014/main" xmlns="" id="{FE17DCB5-7170-4D4E-8D65-B84C2DD17A00}"/>
              </a:ext>
            </a:extLst>
          </p:cNvPr>
          <p:cNvSpPr/>
          <p:nvPr/>
        </p:nvSpPr>
        <p:spPr>
          <a:xfrm>
            <a:off x="1859830" y="5541595"/>
            <a:ext cx="680308" cy="413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IS</a:t>
            </a:r>
          </a:p>
        </p:txBody>
      </p:sp>
      <p:sp>
        <p:nvSpPr>
          <p:cNvPr id="34" name="Rettangolo 33">
            <a:extLst>
              <a:ext uri="{FF2B5EF4-FFF2-40B4-BE49-F238E27FC236}">
                <a16:creationId xmlns:a16="http://schemas.microsoft.com/office/drawing/2014/main" xmlns="" id="{0E098ABE-7346-4AA9-882C-F29258E78611}"/>
              </a:ext>
            </a:extLst>
          </p:cNvPr>
          <p:cNvSpPr/>
          <p:nvPr/>
        </p:nvSpPr>
        <p:spPr>
          <a:xfrm>
            <a:off x="1816469" y="3527840"/>
            <a:ext cx="680308" cy="413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IS</a:t>
            </a:r>
          </a:p>
        </p:txBody>
      </p:sp>
      <p:pic>
        <p:nvPicPr>
          <p:cNvPr id="39" name="Immagine 38">
            <a:extLst>
              <a:ext uri="{FF2B5EF4-FFF2-40B4-BE49-F238E27FC236}">
                <a16:creationId xmlns:a16="http://schemas.microsoft.com/office/drawing/2014/main" xmlns="" id="{E7D6BA81-E8A8-452F-AD2D-3FEBB74675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481" y="475827"/>
            <a:ext cx="830138" cy="830138"/>
          </a:xfrm>
          <a:prstGeom prst="rect">
            <a:avLst/>
          </a:prstGeom>
        </p:spPr>
      </p:pic>
      <p:sp>
        <p:nvSpPr>
          <p:cNvPr id="40" name="Ovale 39">
            <a:extLst>
              <a:ext uri="{FF2B5EF4-FFF2-40B4-BE49-F238E27FC236}">
                <a16:creationId xmlns:a16="http://schemas.microsoft.com/office/drawing/2014/main" xmlns="" id="{D3A57A92-0CB5-4848-B936-C57AB9F027C3}"/>
              </a:ext>
            </a:extLst>
          </p:cNvPr>
          <p:cNvSpPr/>
          <p:nvPr/>
        </p:nvSpPr>
        <p:spPr>
          <a:xfrm>
            <a:off x="3923199" y="47416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500930"/>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753271"/>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sp>
        <p:nvSpPr>
          <p:cNvPr id="43" name="Rettangolo 42">
            <a:extLst>
              <a:ext uri="{FF2B5EF4-FFF2-40B4-BE49-F238E27FC236}">
                <a16:creationId xmlns:a16="http://schemas.microsoft.com/office/drawing/2014/main" xmlns="" id="{C71CE151-B083-4CED-B4FE-A4B2C50F22DA}"/>
              </a:ext>
            </a:extLst>
          </p:cNvPr>
          <p:cNvSpPr/>
          <p:nvPr/>
        </p:nvSpPr>
        <p:spPr>
          <a:xfrm>
            <a:off x="1867619" y="856454"/>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pic>
        <p:nvPicPr>
          <p:cNvPr id="2" name="Immagine 1">
            <a:extLst>
              <a:ext uri="{FF2B5EF4-FFF2-40B4-BE49-F238E27FC236}">
                <a16:creationId xmlns:a16="http://schemas.microsoft.com/office/drawing/2014/main" xmlns="" id="{39544F83-250A-4105-A725-5523E927C9B2}"/>
              </a:ext>
            </a:extLst>
          </p:cNvPr>
          <p:cNvPicPr>
            <a:picLocks noChangeAspect="1"/>
          </p:cNvPicPr>
          <p:nvPr/>
        </p:nvPicPr>
        <p:blipFill>
          <a:blip r:embed="rId6"/>
          <a:stretch>
            <a:fillRect/>
          </a:stretch>
        </p:blipFill>
        <p:spPr>
          <a:xfrm>
            <a:off x="574001" y="1860970"/>
            <a:ext cx="1383098" cy="1035988"/>
          </a:xfrm>
          <a:prstGeom prst="rect">
            <a:avLst/>
          </a:prstGeom>
        </p:spPr>
      </p:pic>
      <p:pic>
        <p:nvPicPr>
          <p:cNvPr id="6" name="Immagine 5">
            <a:extLst>
              <a:ext uri="{FF2B5EF4-FFF2-40B4-BE49-F238E27FC236}">
                <a16:creationId xmlns:a16="http://schemas.microsoft.com/office/drawing/2014/main" xmlns="" id="{8F730575-206E-423B-8633-EDEFCCB9EF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0481" y="3423945"/>
            <a:ext cx="814514" cy="1183019"/>
          </a:xfrm>
          <a:prstGeom prst="rect">
            <a:avLst/>
          </a:prstGeom>
        </p:spPr>
      </p:pic>
      <p:pic>
        <p:nvPicPr>
          <p:cNvPr id="7" name="Immagine 6">
            <a:extLst>
              <a:ext uri="{FF2B5EF4-FFF2-40B4-BE49-F238E27FC236}">
                <a16:creationId xmlns:a16="http://schemas.microsoft.com/office/drawing/2014/main" xmlns="" id="{DB8F2E39-444E-4C84-9F7F-401FF600D3A1}"/>
              </a:ext>
            </a:extLst>
          </p:cNvPr>
          <p:cNvPicPr>
            <a:picLocks noChangeAspect="1"/>
          </p:cNvPicPr>
          <p:nvPr/>
        </p:nvPicPr>
        <p:blipFill>
          <a:blip r:embed="rId8"/>
          <a:stretch>
            <a:fillRect/>
          </a:stretch>
        </p:blipFill>
        <p:spPr>
          <a:xfrm>
            <a:off x="700210" y="5187846"/>
            <a:ext cx="1130679" cy="1344740"/>
          </a:xfrm>
          <a:prstGeom prst="rect">
            <a:avLst/>
          </a:prstGeom>
        </p:spPr>
      </p:pic>
      <p:sp>
        <p:nvSpPr>
          <p:cNvPr id="25" name="CasellaDiTesto 24">
            <a:extLst>
              <a:ext uri="{FF2B5EF4-FFF2-40B4-BE49-F238E27FC236}">
                <a16:creationId xmlns:a16="http://schemas.microsoft.com/office/drawing/2014/main" xmlns="" id="{2DC5437D-4334-4D0D-BE83-08474FCE8AA8}"/>
              </a:ext>
            </a:extLst>
          </p:cNvPr>
          <p:cNvSpPr txBox="1"/>
          <p:nvPr/>
        </p:nvSpPr>
        <p:spPr>
          <a:xfrm>
            <a:off x="6751731" y="3483944"/>
            <a:ext cx="5272302" cy="163121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2000" b="1" dirty="0">
                <a:solidFill>
                  <a:srgbClr val="C00000"/>
                </a:solidFill>
                <a:latin typeface="Bahnschrift Light SemiCondensed" panose="020B0502040204020203" pitchFamily="34" charset="0"/>
              </a:rPr>
              <a:t>Se l’AGENTE esprime, a sua volta, propri interessi secondari, allora il rischio di azzardo morale è particolarmente elevato. </a:t>
            </a:r>
          </a:p>
          <a:p>
            <a:r>
              <a:rPr lang="it-IT" sz="2000" b="1" dirty="0">
                <a:solidFill>
                  <a:srgbClr val="C00000"/>
                </a:solidFill>
                <a:latin typeface="Bahnschrift Light SemiCondensed" panose="020B0502040204020203" pitchFamily="34" charset="0"/>
              </a:rPr>
              <a:t>Il conflitto di interessi INERENTE si salda con quello ESOGENO</a:t>
            </a:r>
          </a:p>
        </p:txBody>
      </p:sp>
      <p:sp>
        <p:nvSpPr>
          <p:cNvPr id="26" name="Rettangolo 25">
            <a:extLst>
              <a:ext uri="{FF2B5EF4-FFF2-40B4-BE49-F238E27FC236}">
                <a16:creationId xmlns:a16="http://schemas.microsoft.com/office/drawing/2014/main" xmlns="" id="{68EAB3CF-43D2-4655-BD35-DBB9DC9842E5}"/>
              </a:ext>
            </a:extLst>
          </p:cNvPr>
          <p:cNvSpPr/>
          <p:nvPr/>
        </p:nvSpPr>
        <p:spPr>
          <a:xfrm>
            <a:off x="1787480" y="2570148"/>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8" name="Rettangolo 27">
            <a:extLst>
              <a:ext uri="{FF2B5EF4-FFF2-40B4-BE49-F238E27FC236}">
                <a16:creationId xmlns:a16="http://schemas.microsoft.com/office/drawing/2014/main" xmlns="" id="{13976C58-611F-41AB-8B4C-E00F8ED2680B}"/>
              </a:ext>
            </a:extLst>
          </p:cNvPr>
          <p:cNvSpPr/>
          <p:nvPr/>
        </p:nvSpPr>
        <p:spPr>
          <a:xfrm>
            <a:off x="87760" y="261442"/>
            <a:ext cx="2460167" cy="6336703"/>
          </a:xfrm>
          <a:prstGeom prst="rect">
            <a:avLst/>
          </a:prstGeom>
          <a:noFill/>
          <a:ln w="571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pic>
        <p:nvPicPr>
          <p:cNvPr id="33" name="Immagine 32">
            <a:extLst>
              <a:ext uri="{FF2B5EF4-FFF2-40B4-BE49-F238E27FC236}">
                <a16:creationId xmlns:a16="http://schemas.microsoft.com/office/drawing/2014/main" xmlns="" id="{7FB8582C-719A-40CC-9567-9A45D62FF0C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01068" y="3338138"/>
            <a:ext cx="2098757" cy="2098757"/>
          </a:xfrm>
          <a:prstGeom prst="rect">
            <a:avLst/>
          </a:prstGeom>
        </p:spPr>
      </p:pic>
      <p:sp>
        <p:nvSpPr>
          <p:cNvPr id="5" name="Ovale 4">
            <a:extLst>
              <a:ext uri="{FF2B5EF4-FFF2-40B4-BE49-F238E27FC236}">
                <a16:creationId xmlns:a16="http://schemas.microsoft.com/office/drawing/2014/main" xmlns="" id="{5A2E7954-EEB1-4E61-A186-C6123A1EDCC6}"/>
              </a:ext>
            </a:extLst>
          </p:cNvPr>
          <p:cNvSpPr/>
          <p:nvPr/>
        </p:nvSpPr>
        <p:spPr>
          <a:xfrm>
            <a:off x="598078" y="3017088"/>
            <a:ext cx="1232811" cy="192487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5" name="Picture 2">
            <a:extLst>
              <a:ext uri="{FF2B5EF4-FFF2-40B4-BE49-F238E27FC236}">
                <a16:creationId xmlns:a16="http://schemas.microsoft.com/office/drawing/2014/main" xmlns="" id="{FDCFC295-474C-4109-B65A-AC2AAFD337F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400" t="50858" r="49691" b="-808"/>
          <a:stretch/>
        </p:blipFill>
        <p:spPr bwMode="auto">
          <a:xfrm>
            <a:off x="6971680" y="5234656"/>
            <a:ext cx="1932780" cy="1439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2">
            <a:extLst>
              <a:ext uri="{FF2B5EF4-FFF2-40B4-BE49-F238E27FC236}">
                <a16:creationId xmlns:a16="http://schemas.microsoft.com/office/drawing/2014/main" xmlns="" id="{F9664FD4-73FF-42DA-9C72-FE1961B73E93}"/>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0000" t="50000"/>
          <a:stretch/>
        </p:blipFill>
        <p:spPr bwMode="auto">
          <a:xfrm>
            <a:off x="9995310" y="5234655"/>
            <a:ext cx="2149663" cy="1439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egno di addizione 7">
            <a:extLst>
              <a:ext uri="{FF2B5EF4-FFF2-40B4-BE49-F238E27FC236}">
                <a16:creationId xmlns:a16="http://schemas.microsoft.com/office/drawing/2014/main" xmlns="" id="{CE709805-2941-43E8-90B5-DFC0081E50CB}"/>
              </a:ext>
            </a:extLst>
          </p:cNvPr>
          <p:cNvSpPr/>
          <p:nvPr/>
        </p:nvSpPr>
        <p:spPr>
          <a:xfrm>
            <a:off x="8824195" y="5296080"/>
            <a:ext cx="1296144" cy="1104815"/>
          </a:xfrm>
          <a:prstGeom prst="math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9837917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00" t="50858" r="49691" b="-808"/>
          <a:stretch/>
        </p:blipFill>
        <p:spPr bwMode="auto">
          <a:xfrm>
            <a:off x="8881874" y="4437906"/>
            <a:ext cx="2609086"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e 2"/>
          <p:cNvSpPr/>
          <p:nvPr/>
        </p:nvSpPr>
        <p:spPr>
          <a:xfrm>
            <a:off x="1607502" y="191683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4" name="Ovale 3"/>
          <p:cNvSpPr/>
          <p:nvPr/>
        </p:nvSpPr>
        <p:spPr>
          <a:xfrm>
            <a:off x="1703512" y="3491506"/>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sp>
        <p:nvSpPr>
          <p:cNvPr id="5" name="Ovale 4"/>
          <p:cNvSpPr/>
          <p:nvPr/>
        </p:nvSpPr>
        <p:spPr>
          <a:xfrm>
            <a:off x="1799523" y="5165482"/>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6" name="Connettore 1 5"/>
          <p:cNvCxnSpPr>
            <a:stCxn id="3" idx="4"/>
            <a:endCxn id="4" idx="0"/>
          </p:cNvCxnSpPr>
          <p:nvPr/>
        </p:nvCxnSpPr>
        <p:spPr>
          <a:xfrm>
            <a:off x="2301586" y="2943599"/>
            <a:ext cx="24385" cy="547906"/>
          </a:xfrm>
          <a:prstGeom prst="line">
            <a:avLst/>
          </a:prstGeom>
          <a:noFill/>
          <a:ln w="12700" cap="flat" cmpd="sng" algn="ctr">
            <a:solidFill>
              <a:sysClr val="windowText" lastClr="000000"/>
            </a:solidFill>
            <a:prstDash val="solid"/>
            <a:miter lim="800000"/>
          </a:ln>
          <a:effectLst/>
        </p:spPr>
      </p:cxnSp>
      <p:cxnSp>
        <p:nvCxnSpPr>
          <p:cNvPr id="7" name="Connettore 1 6"/>
          <p:cNvCxnSpPr>
            <a:stCxn id="4" idx="4"/>
            <a:endCxn id="5" idx="0"/>
          </p:cNvCxnSpPr>
          <p:nvPr/>
        </p:nvCxnSpPr>
        <p:spPr>
          <a:xfrm>
            <a:off x="2325971" y="4437113"/>
            <a:ext cx="16768" cy="728369"/>
          </a:xfrm>
          <a:prstGeom prst="line">
            <a:avLst/>
          </a:prstGeom>
          <a:noFill/>
          <a:ln w="12700" cap="flat" cmpd="sng" algn="ctr">
            <a:solidFill>
              <a:sysClr val="windowText" lastClr="000000"/>
            </a:solidFill>
            <a:prstDash val="solid"/>
            <a:miter lim="800000"/>
          </a:ln>
          <a:effectLst/>
        </p:spPr>
      </p:cxnSp>
      <p:sp>
        <p:nvSpPr>
          <p:cNvPr id="8" name="Ovale 7"/>
          <p:cNvSpPr/>
          <p:nvPr/>
        </p:nvSpPr>
        <p:spPr>
          <a:xfrm>
            <a:off x="1607502" y="530026"/>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9" name="Connettore 1 8"/>
          <p:cNvCxnSpPr>
            <a:stCxn id="8" idx="4"/>
            <a:endCxn id="3" idx="0"/>
          </p:cNvCxnSpPr>
          <p:nvPr/>
        </p:nvCxnSpPr>
        <p:spPr>
          <a:xfrm>
            <a:off x="2301585" y="1556792"/>
            <a:ext cx="0" cy="360040"/>
          </a:xfrm>
          <a:prstGeom prst="line">
            <a:avLst/>
          </a:prstGeom>
          <a:noFill/>
          <a:ln w="19050" cap="flat" cmpd="sng" algn="ctr">
            <a:solidFill>
              <a:sysClr val="windowText" lastClr="000000"/>
            </a:solidFill>
            <a:prstDash val="solid"/>
            <a:miter lim="800000"/>
          </a:ln>
          <a:effectLst/>
        </p:spPr>
      </p:cxnSp>
      <p:sp>
        <p:nvSpPr>
          <p:cNvPr id="10" name="CasellaDiTesto 9"/>
          <p:cNvSpPr txBox="1"/>
          <p:nvPr/>
        </p:nvSpPr>
        <p:spPr>
          <a:xfrm>
            <a:off x="1342678" y="837506"/>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2678" y="2205658"/>
            <a:ext cx="2090737" cy="506413"/>
          </a:xfrm>
          <a:prstGeom prst="rect">
            <a:avLst/>
          </a:prstGeom>
          <a:solidFill>
            <a:schemeClr val="bg1"/>
          </a:solidFill>
          <a:ln>
            <a:solidFill>
              <a:schemeClr val="accent1"/>
            </a:solidFill>
          </a:ln>
          <a:effectLst/>
        </p:spPr>
      </p:pic>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0453" y="3717826"/>
            <a:ext cx="162242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7405" y="5346528"/>
            <a:ext cx="1390650" cy="493713"/>
          </a:xfrm>
          <a:prstGeom prst="rect">
            <a:avLst/>
          </a:prstGeom>
          <a:solidFill>
            <a:schemeClr val="bg1"/>
          </a:solidFill>
          <a:ln>
            <a:solidFill>
              <a:schemeClr val="accent1"/>
            </a:solidFill>
          </a:ln>
          <a:effectLst/>
        </p:spPr>
      </p:pic>
      <p:pic>
        <p:nvPicPr>
          <p:cNvPr id="14" name="Immagine 13">
            <a:extLst>
              <a:ext uri="{FF2B5EF4-FFF2-40B4-BE49-F238E27FC236}">
                <a16:creationId xmlns:a16="http://schemas.microsoft.com/office/drawing/2014/main" xmlns="" id="{352283D9-74B7-4DD5-BCFC-0E4407788637}"/>
              </a:ext>
            </a:extLst>
          </p:cNvPr>
          <p:cNvPicPr>
            <a:picLocks noChangeAspect="1"/>
          </p:cNvPicPr>
          <p:nvPr/>
        </p:nvPicPr>
        <p:blipFill>
          <a:blip r:embed="rId6"/>
          <a:stretch>
            <a:fillRect/>
          </a:stretch>
        </p:blipFill>
        <p:spPr>
          <a:xfrm>
            <a:off x="497190" y="2007472"/>
            <a:ext cx="845488" cy="845488"/>
          </a:xfrm>
          <a:prstGeom prst="rect">
            <a:avLst/>
          </a:prstGeom>
        </p:spPr>
      </p:pic>
      <p:pic>
        <p:nvPicPr>
          <p:cNvPr id="15" name="Immagine 14">
            <a:extLst>
              <a:ext uri="{FF2B5EF4-FFF2-40B4-BE49-F238E27FC236}">
                <a16:creationId xmlns:a16="http://schemas.microsoft.com/office/drawing/2014/main" xmlns="" id="{1909E733-45B1-4862-A478-107F575922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190" y="3347443"/>
            <a:ext cx="864096" cy="864096"/>
          </a:xfrm>
          <a:prstGeom prst="rect">
            <a:avLst/>
          </a:prstGeom>
        </p:spPr>
      </p:pic>
      <p:pic>
        <p:nvPicPr>
          <p:cNvPr id="16" name="Immagine 15">
            <a:extLst>
              <a:ext uri="{FF2B5EF4-FFF2-40B4-BE49-F238E27FC236}">
                <a16:creationId xmlns:a16="http://schemas.microsoft.com/office/drawing/2014/main" xmlns="" id="{C86EB502-8C5D-4C3D-95EA-A1921D6A72C8}"/>
              </a:ext>
            </a:extLst>
          </p:cNvPr>
          <p:cNvPicPr>
            <a:picLocks noChangeAspect="1"/>
          </p:cNvPicPr>
          <p:nvPr/>
        </p:nvPicPr>
        <p:blipFill>
          <a:blip r:embed="rId8"/>
          <a:stretch>
            <a:fillRect/>
          </a:stretch>
        </p:blipFill>
        <p:spPr>
          <a:xfrm>
            <a:off x="497190" y="5140682"/>
            <a:ext cx="971896" cy="971896"/>
          </a:xfrm>
          <a:prstGeom prst="rect">
            <a:avLst/>
          </a:prstGeom>
        </p:spPr>
      </p:pic>
      <p:pic>
        <p:nvPicPr>
          <p:cNvPr id="17" name="Immagin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7190" y="607103"/>
            <a:ext cx="830138" cy="830138"/>
          </a:xfrm>
          <a:prstGeom prst="rect">
            <a:avLst/>
          </a:prstGeom>
        </p:spPr>
      </p:pic>
      <p:sp>
        <p:nvSpPr>
          <p:cNvPr id="18" name="CasellaDiTesto 17"/>
          <p:cNvSpPr txBox="1"/>
          <p:nvPr/>
        </p:nvSpPr>
        <p:spPr>
          <a:xfrm>
            <a:off x="4057339" y="1267807"/>
            <a:ext cx="6574371" cy="5016758"/>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it-IT" sz="2000" dirty="0">
                <a:latin typeface="Bahnschrift Light SemiCondensed" panose="020B0502040204020203" pitchFamily="34" charset="0"/>
              </a:rPr>
              <a:t>Il conflitto di interessi INERENTE è un conflitto di interessi innescato dal Destinatario </a:t>
            </a:r>
          </a:p>
          <a:p>
            <a:pPr marL="285750" indent="-285750">
              <a:buFont typeface="Arial" panose="020B0604020202020204" pitchFamily="34" charset="0"/>
              <a:buChar char="•"/>
            </a:pPr>
            <a:r>
              <a:rPr lang="it-IT" sz="2000" dirty="0">
                <a:latin typeface="Bahnschrift Light SemiCondensed" panose="020B0502040204020203" pitchFamily="34" charset="0"/>
              </a:rPr>
              <a:t>Si chiama INERENTE perché deriva da una tendenza naturale dei destinatari: i destinatari solo «egoisti» e non si fanno carico degli interessi primari. Pensano solo ai loro interessi secondari</a:t>
            </a:r>
          </a:p>
          <a:p>
            <a:pPr marL="285750" indent="-285750">
              <a:buFont typeface="Arial" panose="020B0604020202020204" pitchFamily="34" charset="0"/>
              <a:buChar char="•"/>
            </a:pPr>
            <a:r>
              <a:rPr lang="it-IT" sz="2000" dirty="0">
                <a:latin typeface="Bahnschrift Light SemiCondensed" panose="020B0502040204020203" pitchFamily="34" charset="0"/>
              </a:rPr>
              <a:t>Gli interessi secondari di un destinatario tendono a entrare in conflitto con gli interessi primari dei Principali</a:t>
            </a:r>
          </a:p>
          <a:p>
            <a:pPr marL="285750" indent="-285750">
              <a:buFont typeface="Arial" panose="020B0604020202020204" pitchFamily="34" charset="0"/>
              <a:buChar char="•"/>
            </a:pPr>
            <a:r>
              <a:rPr lang="it-IT" sz="2000" dirty="0">
                <a:latin typeface="Bahnschrift Light SemiCondensed" panose="020B0502040204020203" pitchFamily="34" charset="0"/>
              </a:rPr>
              <a:t>L’Agente pubblico deve arginare questa tendenza</a:t>
            </a:r>
          </a:p>
          <a:p>
            <a:pPr marL="285750" indent="-285750">
              <a:buFont typeface="Arial" panose="020B0604020202020204" pitchFamily="34" charset="0"/>
              <a:buChar char="•"/>
            </a:pPr>
            <a:r>
              <a:rPr lang="it-IT" sz="2000" dirty="0">
                <a:latin typeface="Bahnschrift Light SemiCondensed" panose="020B0502040204020203" pitchFamily="34" charset="0"/>
              </a:rPr>
              <a:t>Se non lo fa il destinatario può sviluppare una ASPETTATIVA DI PARZIALITA’</a:t>
            </a:r>
          </a:p>
          <a:p>
            <a:pPr marL="285750" indent="-285750">
              <a:buFont typeface="Arial" panose="020B0604020202020204" pitchFamily="34" charset="0"/>
              <a:buChar char="•"/>
            </a:pPr>
            <a:r>
              <a:rPr lang="it-IT" sz="2000" dirty="0">
                <a:latin typeface="Bahnschrift Light SemiCondensed" panose="020B0502040204020203" pitchFamily="34" charset="0"/>
              </a:rPr>
              <a:t>D’altra parte, se l’Agente danneggia (o sembra danneggiare) eccessivamente gli interessi secondari dei destinatari, allora i destinatari possono cercare delle «scorciatoie» che rendono più «flessibili» gli agenti e favoriscono i loro interessi. </a:t>
            </a:r>
          </a:p>
        </p:txBody>
      </p:sp>
      <p:sp>
        <p:nvSpPr>
          <p:cNvPr id="19" name="Titolo 1"/>
          <p:cNvSpPr txBox="1">
            <a:spLocks/>
          </p:cNvSpPr>
          <p:nvPr/>
        </p:nvSpPr>
        <p:spPr>
          <a:xfrm>
            <a:off x="4041972" y="424983"/>
            <a:ext cx="6847877" cy="8250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C00000"/>
                </a:solidFill>
                <a:latin typeface="Bahnschrift SemiBold Condensed"/>
              </a:rPr>
              <a:t>Conflitto di interessi INERENTE</a:t>
            </a:r>
            <a:endParaRPr lang="it-IT" dirty="0">
              <a:solidFill>
                <a:prstClr val="black"/>
              </a:solidFill>
              <a:latin typeface="Bahnschrift SemiBold Condensed"/>
            </a:endParaRPr>
          </a:p>
        </p:txBody>
      </p:sp>
      <p:sp>
        <p:nvSpPr>
          <p:cNvPr id="20" name="Rettangolo 19"/>
          <p:cNvSpPr/>
          <p:nvPr/>
        </p:nvSpPr>
        <p:spPr>
          <a:xfrm>
            <a:off x="406574" y="424983"/>
            <a:ext cx="3635398" cy="5741115"/>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23" name="Rettangolo 22"/>
          <p:cNvSpPr/>
          <p:nvPr/>
        </p:nvSpPr>
        <p:spPr>
          <a:xfrm>
            <a:off x="3142878" y="5398590"/>
            <a:ext cx="680308" cy="413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IS</a:t>
            </a:r>
          </a:p>
        </p:txBody>
      </p:sp>
      <p:sp>
        <p:nvSpPr>
          <p:cNvPr id="26" name="Rettangolo 25"/>
          <p:cNvSpPr/>
          <p:nvPr/>
        </p:nvSpPr>
        <p:spPr>
          <a:xfrm>
            <a:off x="2750602" y="1504581"/>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7" name="Rettangolo 26"/>
          <p:cNvSpPr/>
          <p:nvPr/>
        </p:nvSpPr>
        <p:spPr>
          <a:xfrm>
            <a:off x="2802724" y="3011029"/>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Tree>
    <p:extLst>
      <p:ext uri="{BB962C8B-B14F-4D97-AF65-F5344CB8AC3E}">
        <p14:creationId xmlns:p14="http://schemas.microsoft.com/office/powerpoint/2010/main" val="21507086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190" t="132" r="169" b="45988"/>
          <a:stretch/>
        </p:blipFill>
        <p:spPr bwMode="auto">
          <a:xfrm>
            <a:off x="622598" y="233297"/>
            <a:ext cx="10834287" cy="6179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642556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A3F4AA26-B3A1-4D26-BCFF-F2257E9E4444}"/>
              </a:ext>
            </a:extLst>
          </p:cNvPr>
          <p:cNvPicPr>
            <a:picLocks noChangeAspect="1"/>
          </p:cNvPicPr>
          <p:nvPr/>
        </p:nvPicPr>
        <p:blipFill>
          <a:blip r:embed="rId2"/>
          <a:stretch>
            <a:fillRect/>
          </a:stretch>
        </p:blipFill>
        <p:spPr>
          <a:xfrm>
            <a:off x="6896311" y="1613196"/>
            <a:ext cx="2590971" cy="4747617"/>
          </a:xfrm>
          <a:prstGeom prst="rect">
            <a:avLst/>
          </a:prstGeom>
          <a:effectLst>
            <a:outerShdw blurRad="50800" dist="317500" dir="2700000" algn="tl" rotWithShape="0">
              <a:prstClr val="black">
                <a:alpha val="40000"/>
              </a:prstClr>
            </a:outerShdw>
          </a:effectLst>
        </p:spPr>
      </p:pic>
      <p:sp>
        <p:nvSpPr>
          <p:cNvPr id="3" name="CasellaDiTesto 2">
            <a:extLst>
              <a:ext uri="{FF2B5EF4-FFF2-40B4-BE49-F238E27FC236}">
                <a16:creationId xmlns:a16="http://schemas.microsoft.com/office/drawing/2014/main" xmlns="" id="{DBF31576-1C03-473A-BB3E-171972F4937F}"/>
              </a:ext>
            </a:extLst>
          </p:cNvPr>
          <p:cNvSpPr txBox="1"/>
          <p:nvPr/>
        </p:nvSpPr>
        <p:spPr>
          <a:xfrm>
            <a:off x="910630" y="261442"/>
            <a:ext cx="8928992" cy="1107996"/>
          </a:xfrm>
          <a:prstGeom prst="rect">
            <a:avLst/>
          </a:prstGeom>
          <a:noFill/>
        </p:spPr>
        <p:txBody>
          <a:bodyPr wrap="square" rtlCol="0">
            <a:spAutoFit/>
          </a:bodyPr>
          <a:lstStyle/>
          <a:p>
            <a:r>
              <a:rPr lang="it-IT" b="1" dirty="0">
                <a:latin typeface="Arial Narrow" panose="020B0606020202030204" pitchFamily="34" charset="0"/>
              </a:rPr>
              <a:t>Vi siete mai chiesti come possano andare in conflitto due INTERESSI PRIMARI? A volte la risposta è più semplice di quello che pensiamo… </a:t>
            </a:r>
          </a:p>
          <a:p>
            <a:r>
              <a:rPr lang="it-IT" b="1" dirty="0">
                <a:latin typeface="Arial Narrow" panose="020B0606020202030204" pitchFamily="34" charset="0"/>
              </a:rPr>
              <a:t>Guardate l’immagine qui sotto.</a:t>
            </a:r>
            <a:endParaRPr lang="it-IT" dirty="0">
              <a:latin typeface="Arial Narrow" panose="020B0606020202030204" pitchFamily="34" charset="0"/>
            </a:endParaRPr>
          </a:p>
        </p:txBody>
      </p:sp>
      <p:graphicFrame>
        <p:nvGraphicFramePr>
          <p:cNvPr id="4" name="Diagramma 3">
            <a:extLst>
              <a:ext uri="{FF2B5EF4-FFF2-40B4-BE49-F238E27FC236}">
                <a16:creationId xmlns:a16="http://schemas.microsoft.com/office/drawing/2014/main" xmlns="" id="{9CC00535-3395-4571-B3D6-040BB6FA8658}"/>
              </a:ext>
            </a:extLst>
          </p:cNvPr>
          <p:cNvGraphicFramePr/>
          <p:nvPr>
            <p:extLst>
              <p:ext uri="{D42A27DB-BD31-4B8C-83A1-F6EECF244321}">
                <p14:modId xmlns:p14="http://schemas.microsoft.com/office/powerpoint/2010/main" val="2033465511"/>
              </p:ext>
            </p:extLst>
          </p:nvPr>
        </p:nvGraphicFramePr>
        <p:xfrm>
          <a:off x="616014" y="1361713"/>
          <a:ext cx="5904656" cy="4747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asellaDiTesto 4">
            <a:extLst>
              <a:ext uri="{FF2B5EF4-FFF2-40B4-BE49-F238E27FC236}">
                <a16:creationId xmlns:a16="http://schemas.microsoft.com/office/drawing/2014/main" xmlns="" id="{DB14B3D8-5025-46EA-BA61-23675C90D0CD}"/>
              </a:ext>
            </a:extLst>
          </p:cNvPr>
          <p:cNvSpPr txBox="1"/>
          <p:nvPr/>
        </p:nvSpPr>
        <p:spPr>
          <a:xfrm>
            <a:off x="616014" y="4869954"/>
            <a:ext cx="5629792" cy="430887"/>
          </a:xfrm>
          <a:prstGeom prst="rect">
            <a:avLst/>
          </a:prstGeom>
          <a:noFill/>
        </p:spPr>
        <p:txBody>
          <a:bodyPr wrap="square" rtlCol="0">
            <a:spAutoFit/>
          </a:bodyPr>
          <a:lstStyle/>
          <a:p>
            <a:pPr algn="ctr"/>
            <a:r>
              <a:rPr lang="it-IT" b="1" dirty="0">
                <a:solidFill>
                  <a:srgbClr val="C00000"/>
                </a:solidFill>
                <a:latin typeface="Arial Narrow" panose="020B0606020202030204" pitchFamily="34" charset="0"/>
              </a:rPr>
              <a:t>CONFLITTO tra INTERESSI PRIMARI</a:t>
            </a:r>
            <a:endParaRPr lang="it-IT" dirty="0">
              <a:solidFill>
                <a:srgbClr val="C00000"/>
              </a:solidFill>
              <a:latin typeface="Arial Narrow" panose="020B0606020202030204" pitchFamily="34" charset="0"/>
            </a:endParaRPr>
          </a:p>
        </p:txBody>
      </p:sp>
    </p:spTree>
    <p:extLst>
      <p:ext uri="{BB962C8B-B14F-4D97-AF65-F5344CB8AC3E}">
        <p14:creationId xmlns:p14="http://schemas.microsoft.com/office/powerpoint/2010/main" val="270288811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xmlns="" id="{41640548-1C29-44BC-9DB6-9D1E30582C5A}"/>
              </a:ext>
            </a:extLst>
          </p:cNvPr>
          <p:cNvSpPr txBox="1"/>
          <p:nvPr/>
        </p:nvSpPr>
        <p:spPr>
          <a:xfrm>
            <a:off x="766614" y="405458"/>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pic>
        <p:nvPicPr>
          <p:cNvPr id="4" name="Picture 2">
            <a:extLst>
              <a:ext uri="{FF2B5EF4-FFF2-40B4-BE49-F238E27FC236}">
                <a16:creationId xmlns:a16="http://schemas.microsoft.com/office/drawing/2014/main" xmlns="" id="{D9195A7C-0C5E-4275-AAE7-D2E1BEFC18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102" r="5268" b="49948"/>
          <a:stretch/>
        </p:blipFill>
        <p:spPr bwMode="auto">
          <a:xfrm>
            <a:off x="9479582" y="261442"/>
            <a:ext cx="2598776"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magine 4">
            <a:extLst>
              <a:ext uri="{FF2B5EF4-FFF2-40B4-BE49-F238E27FC236}">
                <a16:creationId xmlns:a16="http://schemas.microsoft.com/office/drawing/2014/main" xmlns="" id="{640D2E0B-14EE-4C04-A095-DA24CA4ED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94" y="765498"/>
            <a:ext cx="9290536" cy="5989372"/>
          </a:xfrm>
          <a:prstGeom prst="rect">
            <a:avLst/>
          </a:prstGeom>
          <a:effectLst/>
        </p:spPr>
      </p:pic>
      <p:sp>
        <p:nvSpPr>
          <p:cNvPr id="6" name="CasellaDiTesto 5">
            <a:extLst>
              <a:ext uri="{FF2B5EF4-FFF2-40B4-BE49-F238E27FC236}">
                <a16:creationId xmlns:a16="http://schemas.microsoft.com/office/drawing/2014/main" xmlns="" id="{EDEEEBD5-2B4C-43ED-B9AF-4313D3495531}"/>
              </a:ext>
            </a:extLst>
          </p:cNvPr>
          <p:cNvSpPr txBox="1"/>
          <p:nvPr/>
        </p:nvSpPr>
        <p:spPr>
          <a:xfrm>
            <a:off x="2134766" y="1738250"/>
            <a:ext cx="8530868" cy="3539430"/>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sz="3200" i="1" dirty="0">
                <a:latin typeface="Bahnschrift SemiCondensed" panose="020B0502040204020203" pitchFamily="34" charset="0"/>
              </a:rPr>
              <a:t>Paolo Pagliuzza lavora al Provveditorato della Azienda Sanitaria di Monte Ritardo e si occupa della redazione dei capitolati di gara. </a:t>
            </a:r>
          </a:p>
          <a:p>
            <a:r>
              <a:rPr lang="it-IT" sz="3200" i="1" dirty="0">
                <a:latin typeface="Bahnschrift SemiCondensed" panose="020B0502040204020203" pitchFamily="34" charset="0"/>
              </a:rPr>
              <a:t>E’ molto meticoloso, ma anche molto lento!</a:t>
            </a:r>
          </a:p>
          <a:p>
            <a:r>
              <a:rPr lang="it-IT" sz="3200" i="1" dirty="0">
                <a:latin typeface="Bahnschrift SemiCondensed" panose="020B0502040204020203" pitchFamily="34" charset="0"/>
              </a:rPr>
              <a:t>Sono mesi che lavora al bando per la manutenzione dell’impianto di riscaldamento.  Ormai è novembre e negli uffici si aggirano orsi polari e pinguini!</a:t>
            </a:r>
          </a:p>
        </p:txBody>
      </p:sp>
    </p:spTree>
    <p:extLst>
      <p:ext uri="{BB962C8B-B14F-4D97-AF65-F5344CB8AC3E}">
        <p14:creationId xmlns:p14="http://schemas.microsoft.com/office/powerpoint/2010/main" val="6319713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e 8">
            <a:extLst>
              <a:ext uri="{FF2B5EF4-FFF2-40B4-BE49-F238E27FC236}">
                <a16:creationId xmlns:a16="http://schemas.microsoft.com/office/drawing/2014/main" xmlns="" id="{DBF056E9-60E9-4AA8-AF86-A30AD9EDB8F4}"/>
              </a:ext>
            </a:extLst>
          </p:cNvPr>
          <p:cNvSpPr/>
          <p:nvPr/>
        </p:nvSpPr>
        <p:spPr>
          <a:xfrm>
            <a:off x="3862368" y="186274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433055"/>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2889510"/>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544" y="2151568"/>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50" y="3659002"/>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CasellaDiTesto 26">
            <a:extLst>
              <a:ext uri="{FF2B5EF4-FFF2-40B4-BE49-F238E27FC236}">
                <a16:creationId xmlns:a16="http://schemas.microsoft.com/office/drawing/2014/main" xmlns="" id="{05DAB8AD-5384-4A8F-BACE-EEC036CF7222}"/>
              </a:ext>
            </a:extLst>
          </p:cNvPr>
          <p:cNvSpPr txBox="1"/>
          <p:nvPr/>
        </p:nvSpPr>
        <p:spPr>
          <a:xfrm>
            <a:off x="6797602" y="2184282"/>
            <a:ext cx="5280756" cy="280076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i="1" dirty="0">
                <a:latin typeface="Bahnschrift SemiCondensed" panose="020B0502040204020203" pitchFamily="34" charset="0"/>
              </a:rPr>
              <a:t>Paolo Pagliuzza lavora al Provveditorato della Azienda Sanitaria di Monte Ritardo e si occupa della redazione dei capitolati di gara. </a:t>
            </a:r>
          </a:p>
          <a:p>
            <a:r>
              <a:rPr lang="it-IT" i="1" dirty="0">
                <a:latin typeface="Bahnschrift SemiCondensed" panose="020B0502040204020203" pitchFamily="34" charset="0"/>
              </a:rPr>
              <a:t>E’ molto meticoloso, ma anche molto lento!</a:t>
            </a:r>
          </a:p>
          <a:p>
            <a:r>
              <a:rPr lang="it-IT" i="1" dirty="0">
                <a:latin typeface="Bahnschrift SemiCondensed" panose="020B0502040204020203" pitchFamily="34" charset="0"/>
              </a:rPr>
              <a:t>Sono mesi che lavora al bando per la manutenzione dell’impianto di riscaldamento.  Ormai è novembre e negli uffici si aggirano orsi polari e pinguini!</a:t>
            </a: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420586"/>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378662"/>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958" y="5601632"/>
            <a:ext cx="1390650" cy="493713"/>
          </a:xfrm>
          <a:prstGeom prst="rect">
            <a:avLst/>
          </a:prstGeom>
          <a:solidFill>
            <a:schemeClr val="bg1"/>
          </a:solidFill>
          <a:ln>
            <a:solidFill>
              <a:schemeClr val="accent1"/>
            </a:solidFill>
          </a:ln>
          <a:effectLst/>
        </p:spPr>
      </p:pic>
      <p:sp>
        <p:nvSpPr>
          <p:cNvPr id="40" name="Ovale 39">
            <a:extLst>
              <a:ext uri="{FF2B5EF4-FFF2-40B4-BE49-F238E27FC236}">
                <a16:creationId xmlns:a16="http://schemas.microsoft.com/office/drawing/2014/main" xmlns="" id="{D3A57A92-0CB5-4848-B936-C57AB9F027C3}"/>
              </a:ext>
            </a:extLst>
          </p:cNvPr>
          <p:cNvSpPr/>
          <p:nvPr/>
        </p:nvSpPr>
        <p:spPr>
          <a:xfrm>
            <a:off x="3923199" y="47416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500930"/>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753271"/>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sp>
        <p:nvSpPr>
          <p:cNvPr id="59" name="Rettangolo 58"/>
          <p:cNvSpPr/>
          <p:nvPr/>
        </p:nvSpPr>
        <p:spPr>
          <a:xfrm>
            <a:off x="4824401" y="2927385"/>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60" name="Rettangolo 59"/>
          <p:cNvSpPr/>
          <p:nvPr/>
        </p:nvSpPr>
        <p:spPr>
          <a:xfrm>
            <a:off x="5630922" y="2925738"/>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61" name="CasellaDiTesto 60">
            <a:extLst>
              <a:ext uri="{FF2B5EF4-FFF2-40B4-BE49-F238E27FC236}">
                <a16:creationId xmlns:a16="http://schemas.microsoft.com/office/drawing/2014/main" xmlns="" id="{41640548-1C29-44BC-9DB6-9D1E30582C5A}"/>
              </a:ext>
            </a:extLst>
          </p:cNvPr>
          <p:cNvSpPr txBox="1"/>
          <p:nvPr/>
        </p:nvSpPr>
        <p:spPr>
          <a:xfrm>
            <a:off x="766614" y="405458"/>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pic>
        <p:nvPicPr>
          <p:cNvPr id="62" name="Picture 2">
            <a:extLst>
              <a:ext uri="{FF2B5EF4-FFF2-40B4-BE49-F238E27FC236}">
                <a16:creationId xmlns:a16="http://schemas.microsoft.com/office/drawing/2014/main" xmlns="" id="{D9195A7C-0C5E-4275-AAE7-D2E1BEFC18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t="102" r="5268" b="49948"/>
          <a:stretch/>
        </p:blipFill>
        <p:spPr bwMode="auto">
          <a:xfrm>
            <a:off x="9479582" y="261442"/>
            <a:ext cx="2598776"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Rettangolo 62"/>
          <p:cNvSpPr/>
          <p:nvPr/>
        </p:nvSpPr>
        <p:spPr>
          <a:xfrm>
            <a:off x="3430910" y="1736813"/>
            <a:ext cx="3077736" cy="2779644"/>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6" name="AutoShape 2" descr="Risultati immagini per uomo che dor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509" t="11899" r="7621" b="9150"/>
          <a:stretch/>
        </p:blipFill>
        <p:spPr bwMode="auto">
          <a:xfrm>
            <a:off x="307975" y="3372036"/>
            <a:ext cx="2022270" cy="117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699464" y="1939330"/>
            <a:ext cx="1363294"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ysClr val="windowText" lastClr="000000"/>
                </a:solidFill>
              </a:rPr>
              <a:t>Azienda</a:t>
            </a:r>
          </a:p>
          <a:p>
            <a:pPr algn="ctr"/>
            <a:r>
              <a:rPr lang="it-IT" b="1" dirty="0">
                <a:solidFill>
                  <a:sysClr val="windowText" lastClr="000000"/>
                </a:solidFill>
              </a:rPr>
              <a:t>Sanitaria</a:t>
            </a:r>
          </a:p>
        </p:txBody>
      </p:sp>
    </p:spTree>
    <p:extLst>
      <p:ext uri="{BB962C8B-B14F-4D97-AF65-F5344CB8AC3E}">
        <p14:creationId xmlns:p14="http://schemas.microsoft.com/office/powerpoint/2010/main" val="124289905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e 8">
            <a:extLst>
              <a:ext uri="{FF2B5EF4-FFF2-40B4-BE49-F238E27FC236}">
                <a16:creationId xmlns:a16="http://schemas.microsoft.com/office/drawing/2014/main" xmlns="" id="{DBF056E9-60E9-4AA8-AF86-A30AD9EDB8F4}"/>
              </a:ext>
            </a:extLst>
          </p:cNvPr>
          <p:cNvSpPr/>
          <p:nvPr/>
        </p:nvSpPr>
        <p:spPr>
          <a:xfrm>
            <a:off x="3862368" y="186274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433055"/>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2889510"/>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544" y="2151568"/>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50" y="3659002"/>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CasellaDiTesto 26">
            <a:extLst>
              <a:ext uri="{FF2B5EF4-FFF2-40B4-BE49-F238E27FC236}">
                <a16:creationId xmlns:a16="http://schemas.microsoft.com/office/drawing/2014/main" xmlns="" id="{05DAB8AD-5384-4A8F-BACE-EEC036CF7222}"/>
              </a:ext>
            </a:extLst>
          </p:cNvPr>
          <p:cNvSpPr txBox="1"/>
          <p:nvPr/>
        </p:nvSpPr>
        <p:spPr>
          <a:xfrm>
            <a:off x="6797602" y="2184282"/>
            <a:ext cx="5280756" cy="280076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i="1" dirty="0">
                <a:latin typeface="Bahnschrift SemiCondensed" panose="020B0502040204020203" pitchFamily="34" charset="0"/>
              </a:rPr>
              <a:t>Paolo Pagliuzza lavora al Provveditorato della Azienda Sanitaria di Monte Ritardo e si occupa della redazione dei capitolati di gara. </a:t>
            </a:r>
          </a:p>
          <a:p>
            <a:r>
              <a:rPr lang="it-IT" i="1" dirty="0">
                <a:latin typeface="Bahnschrift SemiCondensed" panose="020B0502040204020203" pitchFamily="34" charset="0"/>
              </a:rPr>
              <a:t>E’ molto meticoloso, ma anche molto lento!</a:t>
            </a:r>
          </a:p>
          <a:p>
            <a:r>
              <a:rPr lang="it-IT" i="1" dirty="0">
                <a:latin typeface="Bahnschrift SemiCondensed" panose="020B0502040204020203" pitchFamily="34" charset="0"/>
              </a:rPr>
              <a:t>Sono mesi che lavora al bando per la manutenzione dell’impianto di riscaldamento.  Ormai è novembre e negli uffici si aggirano orsi polari e pinguini!</a:t>
            </a: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420586"/>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378662"/>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958" y="5601632"/>
            <a:ext cx="1390650" cy="493713"/>
          </a:xfrm>
          <a:prstGeom prst="rect">
            <a:avLst/>
          </a:prstGeom>
          <a:solidFill>
            <a:schemeClr val="bg1"/>
          </a:solidFill>
          <a:ln>
            <a:solidFill>
              <a:schemeClr val="accent1"/>
            </a:solidFill>
          </a:ln>
          <a:effectLst/>
        </p:spPr>
      </p:pic>
      <p:sp>
        <p:nvSpPr>
          <p:cNvPr id="40" name="Ovale 39">
            <a:extLst>
              <a:ext uri="{FF2B5EF4-FFF2-40B4-BE49-F238E27FC236}">
                <a16:creationId xmlns:a16="http://schemas.microsoft.com/office/drawing/2014/main" xmlns="" id="{D3A57A92-0CB5-4848-B936-C57AB9F027C3}"/>
              </a:ext>
            </a:extLst>
          </p:cNvPr>
          <p:cNvSpPr/>
          <p:nvPr/>
        </p:nvSpPr>
        <p:spPr>
          <a:xfrm>
            <a:off x="3923199" y="47416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500930"/>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753271"/>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sp>
        <p:nvSpPr>
          <p:cNvPr id="61" name="CasellaDiTesto 60">
            <a:extLst>
              <a:ext uri="{FF2B5EF4-FFF2-40B4-BE49-F238E27FC236}">
                <a16:creationId xmlns:a16="http://schemas.microsoft.com/office/drawing/2014/main" xmlns="" id="{41640548-1C29-44BC-9DB6-9D1E30582C5A}"/>
              </a:ext>
            </a:extLst>
          </p:cNvPr>
          <p:cNvSpPr txBox="1"/>
          <p:nvPr/>
        </p:nvSpPr>
        <p:spPr>
          <a:xfrm>
            <a:off x="766614" y="405458"/>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pic>
        <p:nvPicPr>
          <p:cNvPr id="62" name="Picture 2">
            <a:extLst>
              <a:ext uri="{FF2B5EF4-FFF2-40B4-BE49-F238E27FC236}">
                <a16:creationId xmlns:a16="http://schemas.microsoft.com/office/drawing/2014/main" xmlns="" id="{D9195A7C-0C5E-4275-AAE7-D2E1BEFC18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t="102" r="5268" b="49948"/>
          <a:stretch/>
        </p:blipFill>
        <p:spPr bwMode="auto">
          <a:xfrm>
            <a:off x="9479582" y="261442"/>
            <a:ext cx="2598776"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Rettangolo 62"/>
          <p:cNvSpPr/>
          <p:nvPr/>
        </p:nvSpPr>
        <p:spPr>
          <a:xfrm>
            <a:off x="3358902" y="1736813"/>
            <a:ext cx="3149744" cy="2779644"/>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6" name="AutoShape 2" descr="Risultati immagini per uomo che dor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509" t="11899" r="7621" b="9150"/>
          <a:stretch/>
        </p:blipFill>
        <p:spPr bwMode="auto">
          <a:xfrm>
            <a:off x="307975" y="3372036"/>
            <a:ext cx="2022270" cy="117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699464" y="1939330"/>
            <a:ext cx="1363294"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ysClr val="windowText" lastClr="000000"/>
                </a:solidFill>
              </a:rPr>
              <a:t>Azienda</a:t>
            </a:r>
          </a:p>
          <a:p>
            <a:pPr algn="ctr"/>
            <a:r>
              <a:rPr lang="it-IT" b="1" dirty="0">
                <a:solidFill>
                  <a:sysClr val="windowText" lastClr="000000"/>
                </a:solidFill>
              </a:rPr>
              <a:t>Sanitaria</a:t>
            </a:r>
          </a:p>
        </p:txBody>
      </p:sp>
      <p:sp>
        <p:nvSpPr>
          <p:cNvPr id="23" name="Rettangolo 22"/>
          <p:cNvSpPr/>
          <p:nvPr/>
        </p:nvSpPr>
        <p:spPr>
          <a:xfrm>
            <a:off x="638802" y="2748237"/>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4" name="Rettangolo 23"/>
          <p:cNvSpPr/>
          <p:nvPr/>
        </p:nvSpPr>
        <p:spPr>
          <a:xfrm>
            <a:off x="1445323" y="2746590"/>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5" name="CasellaDiTesto 24">
            <a:extLst>
              <a:ext uri="{FF2B5EF4-FFF2-40B4-BE49-F238E27FC236}">
                <a16:creationId xmlns:a16="http://schemas.microsoft.com/office/drawing/2014/main" xmlns="" id="{AF3F98E5-B506-4127-BD15-D26BBEB24310}"/>
              </a:ext>
            </a:extLst>
          </p:cNvPr>
          <p:cNvSpPr txBox="1"/>
          <p:nvPr/>
        </p:nvSpPr>
        <p:spPr>
          <a:xfrm>
            <a:off x="6797602" y="5093800"/>
            <a:ext cx="4094704"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2000" b="1" dirty="0">
                <a:solidFill>
                  <a:srgbClr val="C00000"/>
                </a:solidFill>
                <a:latin typeface="Bahnschrift Light SemiCondensed" panose="020B0502040204020203" pitchFamily="34" charset="0"/>
              </a:rPr>
              <a:t>Il conflitto di interessi ENDOGENO è un conflitto tra gli INTERESSI PRIMARI di un Principale</a:t>
            </a:r>
            <a:endParaRPr lang="it-IT" sz="2000" b="1" dirty="0">
              <a:solidFill>
                <a:srgbClr val="C00000"/>
              </a:solidFill>
            </a:endParaRPr>
          </a:p>
        </p:txBody>
      </p:sp>
    </p:spTree>
    <p:extLst>
      <p:ext uri="{BB962C8B-B14F-4D97-AF65-F5344CB8AC3E}">
        <p14:creationId xmlns:p14="http://schemas.microsoft.com/office/powerpoint/2010/main" val="264102802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e 8">
            <a:extLst>
              <a:ext uri="{FF2B5EF4-FFF2-40B4-BE49-F238E27FC236}">
                <a16:creationId xmlns:a16="http://schemas.microsoft.com/office/drawing/2014/main" xmlns="" id="{DBF056E9-60E9-4AA8-AF86-A30AD9EDB8F4}"/>
              </a:ext>
            </a:extLst>
          </p:cNvPr>
          <p:cNvSpPr/>
          <p:nvPr/>
        </p:nvSpPr>
        <p:spPr>
          <a:xfrm>
            <a:off x="3862368" y="186274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433055"/>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2889510"/>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544" y="2151568"/>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50" y="3659002"/>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CasellaDiTesto 26">
            <a:extLst>
              <a:ext uri="{FF2B5EF4-FFF2-40B4-BE49-F238E27FC236}">
                <a16:creationId xmlns:a16="http://schemas.microsoft.com/office/drawing/2014/main" xmlns="" id="{05DAB8AD-5384-4A8F-BACE-EEC036CF7222}"/>
              </a:ext>
            </a:extLst>
          </p:cNvPr>
          <p:cNvSpPr txBox="1"/>
          <p:nvPr/>
        </p:nvSpPr>
        <p:spPr>
          <a:xfrm>
            <a:off x="6797602" y="2184282"/>
            <a:ext cx="5280756" cy="280076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i="1" dirty="0">
                <a:latin typeface="Bahnschrift SemiCondensed" panose="020B0502040204020203" pitchFamily="34" charset="0"/>
              </a:rPr>
              <a:t>Paolo Pagliuzza lavora al Provveditorato della Azienda Sanitaria di Monte Ritardo e si occupa della redazione dei capitolati di gara. </a:t>
            </a:r>
          </a:p>
          <a:p>
            <a:r>
              <a:rPr lang="it-IT" i="1" dirty="0">
                <a:latin typeface="Bahnschrift SemiCondensed" panose="020B0502040204020203" pitchFamily="34" charset="0"/>
              </a:rPr>
              <a:t>E’ molto meticoloso, ma anche molto lento!</a:t>
            </a:r>
          </a:p>
          <a:p>
            <a:r>
              <a:rPr lang="it-IT" i="1" dirty="0">
                <a:latin typeface="Bahnschrift SemiCondensed" panose="020B0502040204020203" pitchFamily="34" charset="0"/>
              </a:rPr>
              <a:t>Sono mesi che lavora al bando per la manutenzione dell’impianto di riscaldamento.  Ormai è novembre e negli uffici si aggirano orsi polari e pinguini!</a:t>
            </a: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420586"/>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378662"/>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958" y="5601632"/>
            <a:ext cx="1390650" cy="493713"/>
          </a:xfrm>
          <a:prstGeom prst="rect">
            <a:avLst/>
          </a:prstGeom>
          <a:solidFill>
            <a:schemeClr val="bg1"/>
          </a:solidFill>
          <a:ln>
            <a:solidFill>
              <a:schemeClr val="accent1"/>
            </a:solidFill>
          </a:ln>
          <a:effectLst/>
        </p:spPr>
      </p:pic>
      <p:sp>
        <p:nvSpPr>
          <p:cNvPr id="40" name="Ovale 39">
            <a:extLst>
              <a:ext uri="{FF2B5EF4-FFF2-40B4-BE49-F238E27FC236}">
                <a16:creationId xmlns:a16="http://schemas.microsoft.com/office/drawing/2014/main" xmlns="" id="{D3A57A92-0CB5-4848-B936-C57AB9F027C3}"/>
              </a:ext>
            </a:extLst>
          </p:cNvPr>
          <p:cNvSpPr/>
          <p:nvPr/>
        </p:nvSpPr>
        <p:spPr>
          <a:xfrm>
            <a:off x="3923199" y="47416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500930"/>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753271"/>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sp>
        <p:nvSpPr>
          <p:cNvPr id="61" name="CasellaDiTesto 60">
            <a:extLst>
              <a:ext uri="{FF2B5EF4-FFF2-40B4-BE49-F238E27FC236}">
                <a16:creationId xmlns:a16="http://schemas.microsoft.com/office/drawing/2014/main" xmlns="" id="{41640548-1C29-44BC-9DB6-9D1E30582C5A}"/>
              </a:ext>
            </a:extLst>
          </p:cNvPr>
          <p:cNvSpPr txBox="1"/>
          <p:nvPr/>
        </p:nvSpPr>
        <p:spPr>
          <a:xfrm>
            <a:off x="766614" y="405458"/>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pic>
        <p:nvPicPr>
          <p:cNvPr id="62" name="Picture 2">
            <a:extLst>
              <a:ext uri="{FF2B5EF4-FFF2-40B4-BE49-F238E27FC236}">
                <a16:creationId xmlns:a16="http://schemas.microsoft.com/office/drawing/2014/main" xmlns="" id="{D9195A7C-0C5E-4275-AAE7-D2E1BEFC18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t="102" r="5268" b="49948"/>
          <a:stretch/>
        </p:blipFill>
        <p:spPr bwMode="auto">
          <a:xfrm>
            <a:off x="9479582" y="261442"/>
            <a:ext cx="2598776"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Rettangolo 62"/>
          <p:cNvSpPr/>
          <p:nvPr/>
        </p:nvSpPr>
        <p:spPr>
          <a:xfrm>
            <a:off x="3358902" y="1736813"/>
            <a:ext cx="3149744" cy="2779644"/>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6" name="AutoShape 2" descr="Risultati immagini per uomo che dor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509" t="11899" r="7621" b="9150"/>
          <a:stretch/>
        </p:blipFill>
        <p:spPr bwMode="auto">
          <a:xfrm>
            <a:off x="307975" y="3372036"/>
            <a:ext cx="2022270" cy="117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699464" y="1939330"/>
            <a:ext cx="1363294"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ysClr val="windowText" lastClr="000000"/>
                </a:solidFill>
              </a:rPr>
              <a:t>Azienda</a:t>
            </a:r>
          </a:p>
          <a:p>
            <a:pPr algn="ctr"/>
            <a:r>
              <a:rPr lang="it-IT" b="1" dirty="0">
                <a:solidFill>
                  <a:sysClr val="windowText" lastClr="000000"/>
                </a:solidFill>
              </a:rPr>
              <a:t>Sanitaria</a:t>
            </a:r>
          </a:p>
        </p:txBody>
      </p:sp>
      <p:sp>
        <p:nvSpPr>
          <p:cNvPr id="22" name="CasellaDiTesto 21">
            <a:extLst>
              <a:ext uri="{FF2B5EF4-FFF2-40B4-BE49-F238E27FC236}">
                <a16:creationId xmlns:a16="http://schemas.microsoft.com/office/drawing/2014/main" xmlns="" id="{6D9E5BD5-2D7F-467E-9288-A208601720A3}"/>
              </a:ext>
            </a:extLst>
          </p:cNvPr>
          <p:cNvSpPr txBox="1"/>
          <p:nvPr/>
        </p:nvSpPr>
        <p:spPr>
          <a:xfrm>
            <a:off x="6751731" y="5076064"/>
            <a:ext cx="5272302"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it-IT" sz="1800" b="1" dirty="0">
                <a:solidFill>
                  <a:srgbClr val="C00000"/>
                </a:solidFill>
                <a:latin typeface="Bahnschrift Light SemiCondensed" panose="020B0502040204020203" pitchFamily="34" charset="0"/>
              </a:rPr>
              <a:t>Viene innescato quando l’Agente pubblico agisce, decide o gestisce le informazioni in modo tale da non riuscire più a salvaguardare tutti gli interessi primari in gioco</a:t>
            </a:r>
          </a:p>
        </p:txBody>
      </p:sp>
      <p:sp>
        <p:nvSpPr>
          <p:cNvPr id="23" name="Rettangolo 22"/>
          <p:cNvSpPr/>
          <p:nvPr/>
        </p:nvSpPr>
        <p:spPr>
          <a:xfrm>
            <a:off x="638802" y="2748237"/>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4" name="Rettangolo 23"/>
          <p:cNvSpPr/>
          <p:nvPr/>
        </p:nvSpPr>
        <p:spPr>
          <a:xfrm>
            <a:off x="1445323" y="2746590"/>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 name="Per 1"/>
          <p:cNvSpPr/>
          <p:nvPr/>
        </p:nvSpPr>
        <p:spPr>
          <a:xfrm>
            <a:off x="1319110" y="2518655"/>
            <a:ext cx="914400" cy="914400"/>
          </a:xfrm>
          <a:prstGeom prst="mathMultiply">
            <a:avLst>
              <a:gd name="adj1" fmla="val 12230"/>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090904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426379" y="768305"/>
            <a:ext cx="4276261" cy="300043"/>
          </a:xfrm>
          <a:prstGeom prst="rect">
            <a:avLst/>
          </a:prstGeom>
          <a:effectLst>
            <a:glow rad="1397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1350" b="1" dirty="0">
                <a:solidFill>
                  <a:srgbClr val="800000"/>
                </a:solidFill>
                <a:latin typeface="Arial Narrow" panose="020B0606020202030204" pitchFamily="34" charset="0"/>
              </a:rPr>
              <a:t>La definizione di conflitto di interessi di ANAC nel PNA 2019</a:t>
            </a:r>
          </a:p>
        </p:txBody>
      </p:sp>
      <p:sp>
        <p:nvSpPr>
          <p:cNvPr id="2" name="CasellaDiTesto 1">
            <a:extLst>
              <a:ext uri="{FF2B5EF4-FFF2-40B4-BE49-F238E27FC236}">
                <a16:creationId xmlns:a16="http://schemas.microsoft.com/office/drawing/2014/main" xmlns="" id="{629E3DCF-B743-40A5-82C0-F03E87012A25}"/>
              </a:ext>
            </a:extLst>
          </p:cNvPr>
          <p:cNvSpPr txBox="1"/>
          <p:nvPr/>
        </p:nvSpPr>
        <p:spPr>
          <a:xfrm>
            <a:off x="2046248" y="1491236"/>
            <a:ext cx="6154110" cy="3046591"/>
          </a:xfrm>
          <a:prstGeom prst="rect">
            <a:avLst/>
          </a:prstGeom>
          <a:noFill/>
        </p:spPr>
        <p:txBody>
          <a:bodyPr wrap="square" rtlCol="0">
            <a:spAutoFit/>
          </a:bodyPr>
          <a:lstStyle/>
          <a:p>
            <a:pPr marL="285721" indent="-285721">
              <a:buFont typeface="Arial" panose="020B0604020202020204" pitchFamily="34" charset="0"/>
              <a:buChar char="•"/>
            </a:pPr>
            <a:r>
              <a:rPr lang="it-IT" sz="1600" b="1" i="1" dirty="0">
                <a:latin typeface="Arial Narrow" panose="020B0606020202030204" pitchFamily="34" charset="0"/>
              </a:rPr>
              <a:t>Occorre tener presente che le disposizioni sul conflitto di interessi, nel prosieguo specificate, fanno riferimento a un’</a:t>
            </a:r>
            <a:r>
              <a:rPr lang="it-IT" sz="1600" b="1" i="1" dirty="0">
                <a:solidFill>
                  <a:srgbClr val="FF0000"/>
                </a:solidFill>
                <a:latin typeface="Arial Narrow" panose="020B0606020202030204" pitchFamily="34" charset="0"/>
              </a:rPr>
              <a:t>accezione ampia </a:t>
            </a:r>
            <a:r>
              <a:rPr lang="it-IT" sz="1600" b="1" i="1" dirty="0">
                <a:latin typeface="Arial Narrow" panose="020B0606020202030204" pitchFamily="34" charset="0"/>
              </a:rPr>
              <a:t>attribuendo rilievo a </a:t>
            </a:r>
            <a:r>
              <a:rPr lang="it-IT" sz="1600" b="1" i="1" dirty="0">
                <a:solidFill>
                  <a:srgbClr val="FF0000"/>
                </a:solidFill>
                <a:latin typeface="Arial Narrow" panose="020B0606020202030204" pitchFamily="34" charset="0"/>
              </a:rPr>
              <a:t>qualsiasi posizione che potenzialmente possa minare il corretto agire amministrativo</a:t>
            </a:r>
            <a:r>
              <a:rPr lang="it-IT" sz="1600" b="1" i="1" dirty="0">
                <a:latin typeface="Arial Narrow" panose="020B0606020202030204" pitchFamily="34" charset="0"/>
              </a:rPr>
              <a:t> e compromettere, </a:t>
            </a:r>
            <a:r>
              <a:rPr lang="it-IT" sz="1600" b="1" i="1" dirty="0">
                <a:solidFill>
                  <a:srgbClr val="FF0000"/>
                </a:solidFill>
                <a:latin typeface="Arial Narrow" panose="020B0606020202030204" pitchFamily="34" charset="0"/>
              </a:rPr>
              <a:t>anche in astratto</a:t>
            </a:r>
            <a:r>
              <a:rPr lang="it-IT" sz="1600" b="1" i="1" dirty="0">
                <a:latin typeface="Arial Narrow" panose="020B0606020202030204" pitchFamily="34" charset="0"/>
              </a:rPr>
              <a:t>, l’imparzialità richiesta al dipendente pubblico nell’esercizio del potere decisionale. </a:t>
            </a:r>
          </a:p>
          <a:p>
            <a:pPr marL="285721" indent="-285721">
              <a:buFont typeface="Arial" panose="020B0604020202020204" pitchFamily="34" charset="0"/>
              <a:buChar char="•"/>
            </a:pPr>
            <a:r>
              <a:rPr lang="it-IT" sz="1600" b="1" i="1" dirty="0">
                <a:latin typeface="Arial Narrow" panose="020B0606020202030204" pitchFamily="34" charset="0"/>
              </a:rPr>
              <a:t>Pertanto alle situazioni palesi di </a:t>
            </a:r>
            <a:r>
              <a:rPr lang="it-IT" sz="1600" b="1" i="1" dirty="0">
                <a:solidFill>
                  <a:srgbClr val="FF0000"/>
                </a:solidFill>
                <a:latin typeface="Arial Narrow" panose="020B0606020202030204" pitchFamily="34" charset="0"/>
              </a:rPr>
              <a:t>conflitto di interessi reale e concreto</a:t>
            </a:r>
            <a:r>
              <a:rPr lang="it-IT" sz="1600" b="1" i="1" dirty="0">
                <a:latin typeface="Arial Narrow" panose="020B0606020202030204" pitchFamily="34" charset="0"/>
              </a:rPr>
              <a:t>, che sono quelle esplicitate all’art. 7 del d.P.R. n. 62 del 2013, si aggiungono quelle di </a:t>
            </a:r>
            <a:r>
              <a:rPr lang="it-IT" sz="1600" b="1" i="1" dirty="0">
                <a:solidFill>
                  <a:srgbClr val="FF0000"/>
                </a:solidFill>
                <a:latin typeface="Arial Narrow" panose="020B0606020202030204" pitchFamily="34" charset="0"/>
              </a:rPr>
              <a:t>potenziale conflitto</a:t>
            </a:r>
            <a:r>
              <a:rPr lang="it-IT" sz="1600" b="1" i="1" dirty="0">
                <a:latin typeface="Arial Narrow" panose="020B0606020202030204" pitchFamily="34" charset="0"/>
              </a:rPr>
              <a:t> che, seppure </a:t>
            </a:r>
            <a:r>
              <a:rPr lang="it-IT" sz="1600" b="1" i="1" dirty="0">
                <a:solidFill>
                  <a:srgbClr val="FF0000"/>
                </a:solidFill>
                <a:latin typeface="Arial Narrow" panose="020B0606020202030204" pitchFamily="34" charset="0"/>
              </a:rPr>
              <a:t>non tipizzate</a:t>
            </a:r>
            <a:r>
              <a:rPr lang="it-IT" sz="1600" b="1" i="1" dirty="0">
                <a:latin typeface="Arial Narrow" panose="020B0606020202030204" pitchFamily="34" charset="0"/>
              </a:rPr>
              <a:t>, potrebbero essere </a:t>
            </a:r>
            <a:r>
              <a:rPr lang="it-IT" sz="1600" b="1" i="1" dirty="0">
                <a:solidFill>
                  <a:srgbClr val="FF0000"/>
                </a:solidFill>
                <a:latin typeface="Arial Narrow" panose="020B0606020202030204" pitchFamily="34" charset="0"/>
              </a:rPr>
              <a:t>idonee a interferire con lo svolgimento dei doveri pubblici </a:t>
            </a:r>
            <a:r>
              <a:rPr lang="it-IT" sz="1600" b="1" i="1" dirty="0">
                <a:latin typeface="Arial Narrow" panose="020B0606020202030204" pitchFamily="34" charset="0"/>
              </a:rPr>
              <a:t>e inquinare </a:t>
            </a:r>
            <a:r>
              <a:rPr lang="it-IT" sz="1600" b="1" i="1" dirty="0">
                <a:solidFill>
                  <a:srgbClr val="FF0000"/>
                </a:solidFill>
                <a:latin typeface="Arial Narrow" panose="020B0606020202030204" pitchFamily="34" charset="0"/>
              </a:rPr>
              <a:t>l’imparzialità amministrativa </a:t>
            </a:r>
            <a:r>
              <a:rPr lang="it-IT" sz="1600" b="1" i="1" dirty="0">
                <a:latin typeface="Arial Narrow" panose="020B0606020202030204" pitchFamily="34" charset="0"/>
              </a:rPr>
              <a:t>o </a:t>
            </a:r>
            <a:r>
              <a:rPr lang="it-IT" sz="1600" b="1" i="1" dirty="0">
                <a:solidFill>
                  <a:srgbClr val="FF0000"/>
                </a:solidFill>
                <a:latin typeface="Arial Narrow" panose="020B0606020202030204" pitchFamily="34" charset="0"/>
              </a:rPr>
              <a:t>l’immagine imparziale </a:t>
            </a:r>
            <a:r>
              <a:rPr lang="it-IT" sz="1600" b="1" i="1" dirty="0">
                <a:latin typeface="Arial Narrow" panose="020B0606020202030204" pitchFamily="34" charset="0"/>
              </a:rPr>
              <a:t>del potere pubblico.</a:t>
            </a:r>
          </a:p>
        </p:txBody>
      </p:sp>
      <p:pic>
        <p:nvPicPr>
          <p:cNvPr id="4" name="Immagine 3">
            <a:extLst>
              <a:ext uri="{FF2B5EF4-FFF2-40B4-BE49-F238E27FC236}">
                <a16:creationId xmlns:a16="http://schemas.microsoft.com/office/drawing/2014/main" xmlns="" id="{50568BB2-B488-4247-B13E-BCE17A979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5326" y="5157986"/>
            <a:ext cx="4514850" cy="1009650"/>
          </a:xfrm>
          <a:prstGeom prst="rect">
            <a:avLst/>
          </a:prstGeom>
        </p:spPr>
      </p:pic>
    </p:spTree>
    <p:extLst>
      <p:ext uri="{BB962C8B-B14F-4D97-AF65-F5344CB8AC3E}">
        <p14:creationId xmlns:p14="http://schemas.microsoft.com/office/powerpoint/2010/main" val="22877589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xmlns="" id="{41640548-1C29-44BC-9DB6-9D1E30582C5A}"/>
              </a:ext>
            </a:extLst>
          </p:cNvPr>
          <p:cNvSpPr txBox="1"/>
          <p:nvPr/>
        </p:nvSpPr>
        <p:spPr>
          <a:xfrm>
            <a:off x="766614" y="405458"/>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pic>
        <p:nvPicPr>
          <p:cNvPr id="4" name="Picture 2">
            <a:extLst>
              <a:ext uri="{FF2B5EF4-FFF2-40B4-BE49-F238E27FC236}">
                <a16:creationId xmlns:a16="http://schemas.microsoft.com/office/drawing/2014/main" xmlns="" id="{D9195A7C-0C5E-4275-AAE7-D2E1BEFC18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102" r="5268" b="49948"/>
          <a:stretch/>
        </p:blipFill>
        <p:spPr bwMode="auto">
          <a:xfrm>
            <a:off x="9479582" y="261442"/>
            <a:ext cx="2598776"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magine 4">
            <a:extLst>
              <a:ext uri="{FF2B5EF4-FFF2-40B4-BE49-F238E27FC236}">
                <a16:creationId xmlns:a16="http://schemas.microsoft.com/office/drawing/2014/main" xmlns="" id="{640D2E0B-14EE-4C04-A095-DA24CA4ED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94" y="765498"/>
            <a:ext cx="9290536" cy="5989372"/>
          </a:xfrm>
          <a:prstGeom prst="rect">
            <a:avLst/>
          </a:prstGeom>
          <a:effectLst/>
        </p:spPr>
      </p:pic>
      <p:sp>
        <p:nvSpPr>
          <p:cNvPr id="6" name="CasellaDiTesto 5">
            <a:extLst>
              <a:ext uri="{FF2B5EF4-FFF2-40B4-BE49-F238E27FC236}">
                <a16:creationId xmlns:a16="http://schemas.microsoft.com/office/drawing/2014/main" xmlns="" id="{EDEEEBD5-2B4C-43ED-B9AF-4313D3495531}"/>
              </a:ext>
            </a:extLst>
          </p:cNvPr>
          <p:cNvSpPr txBox="1"/>
          <p:nvPr/>
        </p:nvSpPr>
        <p:spPr>
          <a:xfrm>
            <a:off x="2134766" y="1738250"/>
            <a:ext cx="8530868" cy="4524315"/>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sz="3200" i="1" dirty="0">
                <a:latin typeface="Bahnschrift SemiCondensed" panose="020B0502040204020203" pitchFamily="34" charset="0"/>
              </a:rPr>
              <a:t>La Regione Fregozia, per molti anni, ha assicurato cure mediche gratuite a tutti i cittadini, abolendo i «ticket». </a:t>
            </a:r>
          </a:p>
          <a:p>
            <a:r>
              <a:rPr lang="it-IT" sz="3200" i="1" dirty="0">
                <a:latin typeface="Bahnschrift SemiCondensed" panose="020B0502040204020203" pitchFamily="34" charset="0"/>
              </a:rPr>
              <a:t>Ma i costi troppo elevati hanno mandato «in rosso» il bilancio regionale.</a:t>
            </a:r>
          </a:p>
          <a:p>
            <a:r>
              <a:rPr lang="it-IT" sz="3200" i="1" dirty="0">
                <a:latin typeface="Bahnschrift SemiCondensed" panose="020B0502040204020203" pitchFamily="34" charset="0"/>
              </a:rPr>
              <a:t>Il nuovo Presidente della Regione, l’ing. Dario Dieta, ha deciso di risanare i conti, ma questo comporterà una diminuzione dei servizi erogati dal SSR ed un aumento dei costi per i cittadini. </a:t>
            </a:r>
          </a:p>
        </p:txBody>
      </p:sp>
    </p:spTree>
    <p:extLst>
      <p:ext uri="{BB962C8B-B14F-4D97-AF65-F5344CB8AC3E}">
        <p14:creationId xmlns:p14="http://schemas.microsoft.com/office/powerpoint/2010/main" val="248653025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e 8">
            <a:extLst>
              <a:ext uri="{FF2B5EF4-FFF2-40B4-BE49-F238E27FC236}">
                <a16:creationId xmlns:a16="http://schemas.microsoft.com/office/drawing/2014/main" xmlns="" id="{DBF056E9-60E9-4AA8-AF86-A30AD9EDB8F4}"/>
              </a:ext>
            </a:extLst>
          </p:cNvPr>
          <p:cNvSpPr/>
          <p:nvPr/>
        </p:nvSpPr>
        <p:spPr>
          <a:xfrm>
            <a:off x="3862368" y="225650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826816"/>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3283271"/>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544" y="2545329"/>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50" y="4052763"/>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CasellaDiTesto 26">
            <a:extLst>
              <a:ext uri="{FF2B5EF4-FFF2-40B4-BE49-F238E27FC236}">
                <a16:creationId xmlns:a16="http://schemas.microsoft.com/office/drawing/2014/main" xmlns="" id="{05DAB8AD-5384-4A8F-BACE-EEC036CF7222}"/>
              </a:ext>
            </a:extLst>
          </p:cNvPr>
          <p:cNvSpPr txBox="1"/>
          <p:nvPr/>
        </p:nvSpPr>
        <p:spPr>
          <a:xfrm>
            <a:off x="6797602" y="2184282"/>
            <a:ext cx="5280756" cy="378565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2400" i="1" dirty="0">
                <a:latin typeface="Bahnschrift SemiCondensed" panose="020B0502040204020203" pitchFamily="34" charset="0"/>
              </a:rPr>
              <a:t>La Regione Fregozia, per molti anni, ha assicurato cure mediche gratuite a tutti i cittadini, abolendo i «ticket». </a:t>
            </a:r>
          </a:p>
          <a:p>
            <a:r>
              <a:rPr lang="it-IT" sz="2400" i="1" dirty="0">
                <a:latin typeface="Bahnschrift SemiCondensed" panose="020B0502040204020203" pitchFamily="34" charset="0"/>
              </a:rPr>
              <a:t>Ma i costi troppo elevati hanno mandato «in rosso» il bilancio regionale.</a:t>
            </a:r>
          </a:p>
          <a:p>
            <a:r>
              <a:rPr lang="it-IT" sz="2400" i="1" dirty="0">
                <a:latin typeface="Bahnschrift SemiCondensed" panose="020B0502040204020203" pitchFamily="34" charset="0"/>
              </a:rPr>
              <a:t>Il nuovo Presidente della Regione, l’ing. Dario Dieta, ha deciso di risanare i conti, ma questo comporterà una diminuzione dei servizi erogati dal SSR ed un aumento dei costi per i cittadini. </a:t>
            </a: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814347"/>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772423"/>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958" y="5995393"/>
            <a:ext cx="1390650" cy="493713"/>
          </a:xfrm>
          <a:prstGeom prst="rect">
            <a:avLst/>
          </a:prstGeom>
          <a:solidFill>
            <a:schemeClr val="bg1"/>
          </a:solidFill>
          <a:ln>
            <a:solidFill>
              <a:schemeClr val="accent1"/>
            </a:solidFill>
          </a:ln>
          <a:effectLst/>
        </p:spPr>
      </p:pic>
      <p:sp>
        <p:nvSpPr>
          <p:cNvPr id="40" name="Ovale 39">
            <a:extLst>
              <a:ext uri="{FF2B5EF4-FFF2-40B4-BE49-F238E27FC236}">
                <a16:creationId xmlns:a16="http://schemas.microsoft.com/office/drawing/2014/main" xmlns="" id="{D3A57A92-0CB5-4848-B936-C57AB9F027C3}"/>
              </a:ext>
            </a:extLst>
          </p:cNvPr>
          <p:cNvSpPr/>
          <p:nvPr/>
        </p:nvSpPr>
        <p:spPr>
          <a:xfrm>
            <a:off x="3923199" y="867925"/>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894691"/>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1147032"/>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sp>
        <p:nvSpPr>
          <p:cNvPr id="61" name="CasellaDiTesto 60">
            <a:extLst>
              <a:ext uri="{FF2B5EF4-FFF2-40B4-BE49-F238E27FC236}">
                <a16:creationId xmlns:a16="http://schemas.microsoft.com/office/drawing/2014/main" xmlns="" id="{41640548-1C29-44BC-9DB6-9D1E30582C5A}"/>
              </a:ext>
            </a:extLst>
          </p:cNvPr>
          <p:cNvSpPr txBox="1"/>
          <p:nvPr/>
        </p:nvSpPr>
        <p:spPr>
          <a:xfrm>
            <a:off x="766614" y="405458"/>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pic>
        <p:nvPicPr>
          <p:cNvPr id="62" name="Picture 2">
            <a:extLst>
              <a:ext uri="{FF2B5EF4-FFF2-40B4-BE49-F238E27FC236}">
                <a16:creationId xmlns:a16="http://schemas.microsoft.com/office/drawing/2014/main" xmlns="" id="{D9195A7C-0C5E-4275-AAE7-D2E1BEFC18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t="102" r="5268" b="49948"/>
          <a:stretch/>
        </p:blipFill>
        <p:spPr bwMode="auto">
          <a:xfrm>
            <a:off x="9479582" y="261442"/>
            <a:ext cx="2598776"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2" descr="Risultati immagini per uomo che dor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2" name="Immagin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423" y="1064553"/>
            <a:ext cx="830138" cy="830138"/>
          </a:xfrm>
          <a:prstGeom prst="rect">
            <a:avLst/>
          </a:prstGeom>
        </p:spPr>
      </p:pic>
      <p:pic>
        <p:nvPicPr>
          <p:cNvPr id="3074" name="Picture 2" descr="Risultati immagini per politico"/>
          <p:cNvPicPr>
            <a:picLocks noChangeAspect="1" noChangeArrowheads="1"/>
          </p:cNvPicPr>
          <p:nvPr/>
        </p:nvPicPr>
        <p:blipFill rotWithShape="1">
          <a:blip r:embed="rId7">
            <a:extLst>
              <a:ext uri="{28A0092B-C50C-407E-A947-70E740481C1C}">
                <a14:useLocalDpi xmlns:a14="http://schemas.microsoft.com/office/drawing/2010/main" val="0"/>
              </a:ext>
            </a:extLst>
          </a:blip>
          <a:srcRect b="15471"/>
          <a:stretch/>
        </p:blipFill>
        <p:spPr bwMode="auto">
          <a:xfrm>
            <a:off x="160536" y="2072910"/>
            <a:ext cx="2143125" cy="1811569"/>
          </a:xfrm>
          <a:prstGeom prst="rect">
            <a:avLst/>
          </a:prstGeom>
          <a:noFill/>
          <a:extLst>
            <a:ext uri="{909E8E84-426E-40DD-AFC4-6F175D3DCCD1}">
              <a14:hiddenFill xmlns:a14="http://schemas.microsoft.com/office/drawing/2010/main">
                <a:solidFill>
                  <a:srgbClr val="FFFFFF"/>
                </a:solidFill>
              </a14:hiddenFill>
            </a:ext>
          </a:extLst>
        </p:spPr>
      </p:pic>
      <p:sp>
        <p:nvSpPr>
          <p:cNvPr id="25" name="Rettangolo 24"/>
          <p:cNvSpPr/>
          <p:nvPr/>
        </p:nvSpPr>
        <p:spPr>
          <a:xfrm>
            <a:off x="4953009" y="3321146"/>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6" name="Rettangolo 25"/>
          <p:cNvSpPr/>
          <p:nvPr/>
        </p:nvSpPr>
        <p:spPr>
          <a:xfrm>
            <a:off x="4953009" y="1843459"/>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8" name="Rettangolo 27"/>
          <p:cNvSpPr/>
          <p:nvPr/>
        </p:nvSpPr>
        <p:spPr>
          <a:xfrm>
            <a:off x="3430910" y="549474"/>
            <a:ext cx="3077736" cy="3277342"/>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Tree>
    <p:extLst>
      <p:ext uri="{BB962C8B-B14F-4D97-AF65-F5344CB8AC3E}">
        <p14:creationId xmlns:p14="http://schemas.microsoft.com/office/powerpoint/2010/main" val="190046183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e 8">
            <a:extLst>
              <a:ext uri="{FF2B5EF4-FFF2-40B4-BE49-F238E27FC236}">
                <a16:creationId xmlns:a16="http://schemas.microsoft.com/office/drawing/2014/main" xmlns="" id="{DBF056E9-60E9-4AA8-AF86-A30AD9EDB8F4}"/>
              </a:ext>
            </a:extLst>
          </p:cNvPr>
          <p:cNvSpPr/>
          <p:nvPr/>
        </p:nvSpPr>
        <p:spPr>
          <a:xfrm>
            <a:off x="3862368" y="225650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826816"/>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3283271"/>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544" y="2545329"/>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50" y="4052763"/>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CasellaDiTesto 26">
            <a:extLst>
              <a:ext uri="{FF2B5EF4-FFF2-40B4-BE49-F238E27FC236}">
                <a16:creationId xmlns:a16="http://schemas.microsoft.com/office/drawing/2014/main" xmlns="" id="{05DAB8AD-5384-4A8F-BACE-EEC036CF7222}"/>
              </a:ext>
            </a:extLst>
          </p:cNvPr>
          <p:cNvSpPr txBox="1"/>
          <p:nvPr/>
        </p:nvSpPr>
        <p:spPr>
          <a:xfrm>
            <a:off x="6797602" y="2184282"/>
            <a:ext cx="5280756" cy="378565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2400" i="1" dirty="0">
                <a:latin typeface="Bahnschrift SemiCondensed" panose="020B0502040204020203" pitchFamily="34" charset="0"/>
              </a:rPr>
              <a:t>La Regione Fregozia, per molti anni, ha assicurato cure mediche gratuite a tutti i cittadini, abolendo i «ticket». </a:t>
            </a:r>
          </a:p>
          <a:p>
            <a:r>
              <a:rPr lang="it-IT" sz="2400" i="1" dirty="0">
                <a:latin typeface="Bahnschrift SemiCondensed" panose="020B0502040204020203" pitchFamily="34" charset="0"/>
              </a:rPr>
              <a:t>Ma i costi troppo elevati hanno mandato «in rosso» il bilancio regionale.</a:t>
            </a:r>
          </a:p>
          <a:p>
            <a:r>
              <a:rPr lang="it-IT" sz="2400" i="1" dirty="0">
                <a:latin typeface="Bahnschrift SemiCondensed" panose="020B0502040204020203" pitchFamily="34" charset="0"/>
              </a:rPr>
              <a:t>Il nuovo Presidente della Regione, l’ing. Dario Dieta, ha deciso di risanare i conti, ma questo comporterà una diminuzione dei servizi erogati dal SSR ed un aumento dei costi per i cittadini. </a:t>
            </a: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814347"/>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772423"/>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958" y="5995393"/>
            <a:ext cx="1390650" cy="493713"/>
          </a:xfrm>
          <a:prstGeom prst="rect">
            <a:avLst/>
          </a:prstGeom>
          <a:solidFill>
            <a:schemeClr val="bg1"/>
          </a:solidFill>
          <a:ln>
            <a:solidFill>
              <a:schemeClr val="accent1"/>
            </a:solidFill>
          </a:ln>
          <a:effectLst/>
        </p:spPr>
      </p:pic>
      <p:sp>
        <p:nvSpPr>
          <p:cNvPr id="40" name="Ovale 39">
            <a:extLst>
              <a:ext uri="{FF2B5EF4-FFF2-40B4-BE49-F238E27FC236}">
                <a16:creationId xmlns:a16="http://schemas.microsoft.com/office/drawing/2014/main" xmlns="" id="{D3A57A92-0CB5-4848-B936-C57AB9F027C3}"/>
              </a:ext>
            </a:extLst>
          </p:cNvPr>
          <p:cNvSpPr/>
          <p:nvPr/>
        </p:nvSpPr>
        <p:spPr>
          <a:xfrm>
            <a:off x="3923199" y="867925"/>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894691"/>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1147032"/>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sp>
        <p:nvSpPr>
          <p:cNvPr id="61" name="CasellaDiTesto 60">
            <a:extLst>
              <a:ext uri="{FF2B5EF4-FFF2-40B4-BE49-F238E27FC236}">
                <a16:creationId xmlns:a16="http://schemas.microsoft.com/office/drawing/2014/main" xmlns="" id="{41640548-1C29-44BC-9DB6-9D1E30582C5A}"/>
              </a:ext>
            </a:extLst>
          </p:cNvPr>
          <p:cNvSpPr txBox="1"/>
          <p:nvPr/>
        </p:nvSpPr>
        <p:spPr>
          <a:xfrm>
            <a:off x="766614" y="405458"/>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pic>
        <p:nvPicPr>
          <p:cNvPr id="62" name="Picture 2">
            <a:extLst>
              <a:ext uri="{FF2B5EF4-FFF2-40B4-BE49-F238E27FC236}">
                <a16:creationId xmlns:a16="http://schemas.microsoft.com/office/drawing/2014/main" xmlns="" id="{D9195A7C-0C5E-4275-AAE7-D2E1BEFC18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t="102" r="5268" b="49948"/>
          <a:stretch/>
        </p:blipFill>
        <p:spPr bwMode="auto">
          <a:xfrm>
            <a:off x="9479582" y="261442"/>
            <a:ext cx="2598776"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Rettangolo 62"/>
          <p:cNvSpPr/>
          <p:nvPr/>
        </p:nvSpPr>
        <p:spPr>
          <a:xfrm>
            <a:off x="3430910" y="549474"/>
            <a:ext cx="3077736" cy="3277342"/>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6" name="AutoShape 2" descr="Risultati immagini per uomo che dor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2" name="Immagin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423" y="1064553"/>
            <a:ext cx="830138" cy="830138"/>
          </a:xfrm>
          <a:prstGeom prst="rect">
            <a:avLst/>
          </a:prstGeom>
        </p:spPr>
      </p:pic>
      <p:pic>
        <p:nvPicPr>
          <p:cNvPr id="3074" name="Picture 2" descr="Risultati immagini per politico"/>
          <p:cNvPicPr>
            <a:picLocks noChangeAspect="1" noChangeArrowheads="1"/>
          </p:cNvPicPr>
          <p:nvPr/>
        </p:nvPicPr>
        <p:blipFill rotWithShape="1">
          <a:blip r:embed="rId7">
            <a:extLst>
              <a:ext uri="{28A0092B-C50C-407E-A947-70E740481C1C}">
                <a14:useLocalDpi xmlns:a14="http://schemas.microsoft.com/office/drawing/2010/main" val="0"/>
              </a:ext>
            </a:extLst>
          </a:blip>
          <a:srcRect b="15471"/>
          <a:stretch/>
        </p:blipFill>
        <p:spPr bwMode="auto">
          <a:xfrm>
            <a:off x="160536" y="2072910"/>
            <a:ext cx="2143125" cy="1811569"/>
          </a:xfrm>
          <a:prstGeom prst="rect">
            <a:avLst/>
          </a:prstGeom>
          <a:noFill/>
          <a:extLst>
            <a:ext uri="{909E8E84-426E-40DD-AFC4-6F175D3DCCD1}">
              <a14:hiddenFill xmlns:a14="http://schemas.microsoft.com/office/drawing/2010/main">
                <a:solidFill>
                  <a:srgbClr val="FFFFFF"/>
                </a:solidFill>
              </a14:hiddenFill>
            </a:ext>
          </a:extLst>
        </p:spPr>
      </p:pic>
      <p:sp>
        <p:nvSpPr>
          <p:cNvPr id="24" name="Rettangolo 23"/>
          <p:cNvSpPr/>
          <p:nvPr/>
        </p:nvSpPr>
        <p:spPr>
          <a:xfrm>
            <a:off x="2278227" y="2711044"/>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5" name="Rettangolo 24"/>
          <p:cNvSpPr/>
          <p:nvPr/>
        </p:nvSpPr>
        <p:spPr>
          <a:xfrm>
            <a:off x="2278227" y="1233357"/>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6" name="CasellaDiTesto 25">
            <a:extLst>
              <a:ext uri="{FF2B5EF4-FFF2-40B4-BE49-F238E27FC236}">
                <a16:creationId xmlns:a16="http://schemas.microsoft.com/office/drawing/2014/main" xmlns="" id="{AF3F98E5-B506-4127-BD15-D26BBEB24310}"/>
              </a:ext>
            </a:extLst>
          </p:cNvPr>
          <p:cNvSpPr txBox="1"/>
          <p:nvPr/>
        </p:nvSpPr>
        <p:spPr>
          <a:xfrm>
            <a:off x="256309" y="4063122"/>
            <a:ext cx="3606649"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2000" b="1" dirty="0">
                <a:solidFill>
                  <a:srgbClr val="C00000"/>
                </a:solidFill>
                <a:latin typeface="Bahnschrift Light SemiCondensed" panose="020B0502040204020203" pitchFamily="34" charset="0"/>
              </a:rPr>
              <a:t>Il conflitto di interessi ENDOGENO è un conflitto tra gli INTERESSI PRIMARI di un Principale</a:t>
            </a:r>
            <a:endParaRPr lang="it-IT" sz="2000" b="1" dirty="0">
              <a:solidFill>
                <a:srgbClr val="C00000"/>
              </a:solidFill>
            </a:endParaRPr>
          </a:p>
        </p:txBody>
      </p:sp>
    </p:spTree>
    <p:extLst>
      <p:ext uri="{BB962C8B-B14F-4D97-AF65-F5344CB8AC3E}">
        <p14:creationId xmlns:p14="http://schemas.microsoft.com/office/powerpoint/2010/main" val="302162536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e 8">
            <a:extLst>
              <a:ext uri="{FF2B5EF4-FFF2-40B4-BE49-F238E27FC236}">
                <a16:creationId xmlns:a16="http://schemas.microsoft.com/office/drawing/2014/main" xmlns="" id="{DBF056E9-60E9-4AA8-AF86-A30AD9EDB8F4}"/>
              </a:ext>
            </a:extLst>
          </p:cNvPr>
          <p:cNvSpPr/>
          <p:nvPr/>
        </p:nvSpPr>
        <p:spPr>
          <a:xfrm>
            <a:off x="3862368" y="225650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826816"/>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3283271"/>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544" y="2545329"/>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50" y="4052763"/>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CasellaDiTesto 26">
            <a:extLst>
              <a:ext uri="{FF2B5EF4-FFF2-40B4-BE49-F238E27FC236}">
                <a16:creationId xmlns:a16="http://schemas.microsoft.com/office/drawing/2014/main" xmlns="" id="{05DAB8AD-5384-4A8F-BACE-EEC036CF7222}"/>
              </a:ext>
            </a:extLst>
          </p:cNvPr>
          <p:cNvSpPr txBox="1"/>
          <p:nvPr/>
        </p:nvSpPr>
        <p:spPr>
          <a:xfrm>
            <a:off x="6797602" y="2184282"/>
            <a:ext cx="5280756" cy="378565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2400" i="1" dirty="0">
                <a:latin typeface="Bahnschrift SemiCondensed" panose="020B0502040204020203" pitchFamily="34" charset="0"/>
              </a:rPr>
              <a:t>La Regione Fregozia, per molti anni, ha assicurato cure mediche gratuite a tutti i cittadini, abolendo i «ticket». </a:t>
            </a:r>
          </a:p>
          <a:p>
            <a:r>
              <a:rPr lang="it-IT" sz="2400" i="1" dirty="0">
                <a:latin typeface="Bahnschrift SemiCondensed" panose="020B0502040204020203" pitchFamily="34" charset="0"/>
              </a:rPr>
              <a:t>Ma i costi troppo elevati hanno mandato «in rosso» il bilancio regionale.</a:t>
            </a:r>
          </a:p>
          <a:p>
            <a:r>
              <a:rPr lang="it-IT" sz="2400" i="1" dirty="0">
                <a:latin typeface="Bahnschrift SemiCondensed" panose="020B0502040204020203" pitchFamily="34" charset="0"/>
              </a:rPr>
              <a:t>Il nuovo Presidente della Regione, l’ing. Dario Dieta, ha deciso di risanare i conti, ma questo comporterà una diminuzione dei servizi erogati dal SSR ed un aumento dei costi per i cittadini. </a:t>
            </a: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814347"/>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772423"/>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958" y="5995393"/>
            <a:ext cx="1390650" cy="493713"/>
          </a:xfrm>
          <a:prstGeom prst="rect">
            <a:avLst/>
          </a:prstGeom>
          <a:solidFill>
            <a:schemeClr val="bg1"/>
          </a:solidFill>
          <a:ln>
            <a:solidFill>
              <a:schemeClr val="accent1"/>
            </a:solidFill>
          </a:ln>
          <a:effectLst/>
        </p:spPr>
      </p:pic>
      <p:sp>
        <p:nvSpPr>
          <p:cNvPr id="40" name="Ovale 39">
            <a:extLst>
              <a:ext uri="{FF2B5EF4-FFF2-40B4-BE49-F238E27FC236}">
                <a16:creationId xmlns:a16="http://schemas.microsoft.com/office/drawing/2014/main" xmlns="" id="{D3A57A92-0CB5-4848-B936-C57AB9F027C3}"/>
              </a:ext>
            </a:extLst>
          </p:cNvPr>
          <p:cNvSpPr/>
          <p:nvPr/>
        </p:nvSpPr>
        <p:spPr>
          <a:xfrm>
            <a:off x="3923199" y="867925"/>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894691"/>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1147032"/>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sp>
        <p:nvSpPr>
          <p:cNvPr id="61" name="CasellaDiTesto 60">
            <a:extLst>
              <a:ext uri="{FF2B5EF4-FFF2-40B4-BE49-F238E27FC236}">
                <a16:creationId xmlns:a16="http://schemas.microsoft.com/office/drawing/2014/main" xmlns="" id="{41640548-1C29-44BC-9DB6-9D1E30582C5A}"/>
              </a:ext>
            </a:extLst>
          </p:cNvPr>
          <p:cNvSpPr txBox="1"/>
          <p:nvPr/>
        </p:nvSpPr>
        <p:spPr>
          <a:xfrm>
            <a:off x="766614" y="405458"/>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pic>
        <p:nvPicPr>
          <p:cNvPr id="62" name="Picture 2">
            <a:extLst>
              <a:ext uri="{FF2B5EF4-FFF2-40B4-BE49-F238E27FC236}">
                <a16:creationId xmlns:a16="http://schemas.microsoft.com/office/drawing/2014/main" xmlns="" id="{D9195A7C-0C5E-4275-AAE7-D2E1BEFC18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t="102" r="5268" b="49948"/>
          <a:stretch/>
        </p:blipFill>
        <p:spPr bwMode="auto">
          <a:xfrm>
            <a:off x="9479582" y="261442"/>
            <a:ext cx="2598776"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Rettangolo 62"/>
          <p:cNvSpPr/>
          <p:nvPr/>
        </p:nvSpPr>
        <p:spPr>
          <a:xfrm>
            <a:off x="3430910" y="549474"/>
            <a:ext cx="3077736" cy="3277342"/>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6" name="AutoShape 2" descr="Risultati immagini per uomo che dor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2" name="Immagin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423" y="1064553"/>
            <a:ext cx="830138" cy="830138"/>
          </a:xfrm>
          <a:prstGeom prst="rect">
            <a:avLst/>
          </a:prstGeom>
        </p:spPr>
      </p:pic>
      <p:pic>
        <p:nvPicPr>
          <p:cNvPr id="3074" name="Picture 2" descr="Risultati immagini per politico"/>
          <p:cNvPicPr>
            <a:picLocks noChangeAspect="1" noChangeArrowheads="1"/>
          </p:cNvPicPr>
          <p:nvPr/>
        </p:nvPicPr>
        <p:blipFill rotWithShape="1">
          <a:blip r:embed="rId7">
            <a:extLst>
              <a:ext uri="{28A0092B-C50C-407E-A947-70E740481C1C}">
                <a14:useLocalDpi xmlns:a14="http://schemas.microsoft.com/office/drawing/2010/main" val="0"/>
              </a:ext>
            </a:extLst>
          </a:blip>
          <a:srcRect b="15471"/>
          <a:stretch/>
        </p:blipFill>
        <p:spPr bwMode="auto">
          <a:xfrm>
            <a:off x="160536" y="2072910"/>
            <a:ext cx="2143125" cy="1811569"/>
          </a:xfrm>
          <a:prstGeom prst="rect">
            <a:avLst/>
          </a:prstGeom>
          <a:noFill/>
          <a:extLst>
            <a:ext uri="{909E8E84-426E-40DD-AFC4-6F175D3DCCD1}">
              <a14:hiddenFill xmlns:a14="http://schemas.microsoft.com/office/drawing/2010/main">
                <a:solidFill>
                  <a:srgbClr val="FFFFFF"/>
                </a:solidFill>
              </a14:hiddenFill>
            </a:ext>
          </a:extLst>
        </p:spPr>
      </p:pic>
      <p:sp>
        <p:nvSpPr>
          <p:cNvPr id="23" name="CasellaDiTesto 22">
            <a:extLst>
              <a:ext uri="{FF2B5EF4-FFF2-40B4-BE49-F238E27FC236}">
                <a16:creationId xmlns:a16="http://schemas.microsoft.com/office/drawing/2014/main" xmlns="" id="{6D9E5BD5-2D7F-467E-9288-A208601720A3}"/>
              </a:ext>
            </a:extLst>
          </p:cNvPr>
          <p:cNvSpPr txBox="1"/>
          <p:nvPr/>
        </p:nvSpPr>
        <p:spPr>
          <a:xfrm>
            <a:off x="337224" y="4277722"/>
            <a:ext cx="3503748"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it-IT" sz="1800" b="1" dirty="0">
                <a:solidFill>
                  <a:srgbClr val="C00000"/>
                </a:solidFill>
                <a:latin typeface="Bahnschrift Light SemiCondensed" panose="020B0502040204020203" pitchFamily="34" charset="0"/>
              </a:rPr>
              <a:t>Il conflitto di interessi ENDOGENO può essere innescato anche dal Principale delegato e può coinvolgere interessi primari del Principale delegante </a:t>
            </a:r>
          </a:p>
        </p:txBody>
      </p:sp>
      <p:sp>
        <p:nvSpPr>
          <p:cNvPr id="24" name="Rettangolo 23"/>
          <p:cNvSpPr/>
          <p:nvPr/>
        </p:nvSpPr>
        <p:spPr>
          <a:xfrm>
            <a:off x="2278227" y="2711044"/>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5" name="Rettangolo 24"/>
          <p:cNvSpPr/>
          <p:nvPr/>
        </p:nvSpPr>
        <p:spPr>
          <a:xfrm>
            <a:off x="2278227" y="1233357"/>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Tree>
    <p:extLst>
      <p:ext uri="{BB962C8B-B14F-4D97-AF65-F5344CB8AC3E}">
        <p14:creationId xmlns:p14="http://schemas.microsoft.com/office/powerpoint/2010/main" val="383483038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e 8">
            <a:extLst>
              <a:ext uri="{FF2B5EF4-FFF2-40B4-BE49-F238E27FC236}">
                <a16:creationId xmlns:a16="http://schemas.microsoft.com/office/drawing/2014/main" xmlns="" id="{DBF056E9-60E9-4AA8-AF86-A30AD9EDB8F4}"/>
              </a:ext>
            </a:extLst>
          </p:cNvPr>
          <p:cNvSpPr/>
          <p:nvPr/>
        </p:nvSpPr>
        <p:spPr>
          <a:xfrm>
            <a:off x="3862368" y="225650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826816"/>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3283271"/>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544" y="2545329"/>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50" y="4052763"/>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CasellaDiTesto 26">
            <a:extLst>
              <a:ext uri="{FF2B5EF4-FFF2-40B4-BE49-F238E27FC236}">
                <a16:creationId xmlns:a16="http://schemas.microsoft.com/office/drawing/2014/main" xmlns="" id="{05DAB8AD-5384-4A8F-BACE-EEC036CF7222}"/>
              </a:ext>
            </a:extLst>
          </p:cNvPr>
          <p:cNvSpPr txBox="1"/>
          <p:nvPr/>
        </p:nvSpPr>
        <p:spPr>
          <a:xfrm>
            <a:off x="6797602" y="2184282"/>
            <a:ext cx="5280756" cy="378565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2400" i="1" dirty="0">
                <a:latin typeface="Bahnschrift SemiCondensed" panose="020B0502040204020203" pitchFamily="34" charset="0"/>
              </a:rPr>
              <a:t>La Regione Fregozia, per molti anni, ha assicurato cure mediche gratuite a tutti i cittadini, abolendo i «ticket». </a:t>
            </a:r>
          </a:p>
          <a:p>
            <a:r>
              <a:rPr lang="it-IT" sz="2400" i="1" dirty="0">
                <a:latin typeface="Bahnschrift SemiCondensed" panose="020B0502040204020203" pitchFamily="34" charset="0"/>
              </a:rPr>
              <a:t>Ma i costi troppo elevati hanno mandato «in rosso» il bilancio regionale.</a:t>
            </a:r>
          </a:p>
          <a:p>
            <a:r>
              <a:rPr lang="it-IT" sz="2400" i="1" dirty="0">
                <a:latin typeface="Bahnschrift SemiCondensed" panose="020B0502040204020203" pitchFamily="34" charset="0"/>
              </a:rPr>
              <a:t>Il nuovo Presidente della Regione, l’ing. Dario Dieta, ha deciso di risanare i conti, ma questo comporterà una diminuzione dei servizi erogati dal SSR ed un aumento dei costi per i cittadini. </a:t>
            </a: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814347"/>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772423"/>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958" y="5995393"/>
            <a:ext cx="1390650" cy="493713"/>
          </a:xfrm>
          <a:prstGeom prst="rect">
            <a:avLst/>
          </a:prstGeom>
          <a:solidFill>
            <a:schemeClr val="bg1"/>
          </a:solidFill>
          <a:ln>
            <a:solidFill>
              <a:schemeClr val="accent1"/>
            </a:solidFill>
          </a:ln>
          <a:effectLst/>
        </p:spPr>
      </p:pic>
      <p:sp>
        <p:nvSpPr>
          <p:cNvPr id="40" name="Ovale 39">
            <a:extLst>
              <a:ext uri="{FF2B5EF4-FFF2-40B4-BE49-F238E27FC236}">
                <a16:creationId xmlns:a16="http://schemas.microsoft.com/office/drawing/2014/main" xmlns="" id="{D3A57A92-0CB5-4848-B936-C57AB9F027C3}"/>
              </a:ext>
            </a:extLst>
          </p:cNvPr>
          <p:cNvSpPr/>
          <p:nvPr/>
        </p:nvSpPr>
        <p:spPr>
          <a:xfrm>
            <a:off x="3923199" y="867925"/>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894691"/>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1147032"/>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sp>
        <p:nvSpPr>
          <p:cNvPr id="61" name="CasellaDiTesto 60">
            <a:extLst>
              <a:ext uri="{FF2B5EF4-FFF2-40B4-BE49-F238E27FC236}">
                <a16:creationId xmlns:a16="http://schemas.microsoft.com/office/drawing/2014/main" xmlns="" id="{41640548-1C29-44BC-9DB6-9D1E30582C5A}"/>
              </a:ext>
            </a:extLst>
          </p:cNvPr>
          <p:cNvSpPr txBox="1"/>
          <p:nvPr/>
        </p:nvSpPr>
        <p:spPr>
          <a:xfrm>
            <a:off x="766614" y="405458"/>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pic>
        <p:nvPicPr>
          <p:cNvPr id="62" name="Picture 2">
            <a:extLst>
              <a:ext uri="{FF2B5EF4-FFF2-40B4-BE49-F238E27FC236}">
                <a16:creationId xmlns:a16="http://schemas.microsoft.com/office/drawing/2014/main" xmlns="" id="{D9195A7C-0C5E-4275-AAE7-D2E1BEFC18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t="102" r="5268" b="49948"/>
          <a:stretch/>
        </p:blipFill>
        <p:spPr bwMode="auto">
          <a:xfrm>
            <a:off x="9479582" y="261442"/>
            <a:ext cx="2598776"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Rettangolo 62"/>
          <p:cNvSpPr/>
          <p:nvPr/>
        </p:nvSpPr>
        <p:spPr>
          <a:xfrm>
            <a:off x="3430910" y="549474"/>
            <a:ext cx="3077736" cy="3277342"/>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6" name="AutoShape 2" descr="Risultati immagini per uomo che dor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2" name="Immagin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423" y="1064553"/>
            <a:ext cx="830138" cy="830138"/>
          </a:xfrm>
          <a:prstGeom prst="rect">
            <a:avLst/>
          </a:prstGeom>
        </p:spPr>
      </p:pic>
      <p:pic>
        <p:nvPicPr>
          <p:cNvPr id="3074" name="Picture 2" descr="Risultati immagini per politico"/>
          <p:cNvPicPr>
            <a:picLocks noChangeAspect="1" noChangeArrowheads="1"/>
          </p:cNvPicPr>
          <p:nvPr/>
        </p:nvPicPr>
        <p:blipFill rotWithShape="1">
          <a:blip r:embed="rId7">
            <a:extLst>
              <a:ext uri="{28A0092B-C50C-407E-A947-70E740481C1C}">
                <a14:useLocalDpi xmlns:a14="http://schemas.microsoft.com/office/drawing/2010/main" val="0"/>
              </a:ext>
            </a:extLst>
          </a:blip>
          <a:srcRect b="15471"/>
          <a:stretch/>
        </p:blipFill>
        <p:spPr bwMode="auto">
          <a:xfrm>
            <a:off x="160536" y="2072910"/>
            <a:ext cx="2143125" cy="1811569"/>
          </a:xfrm>
          <a:prstGeom prst="rect">
            <a:avLst/>
          </a:prstGeom>
          <a:noFill/>
          <a:extLst>
            <a:ext uri="{909E8E84-426E-40DD-AFC4-6F175D3DCCD1}">
              <a14:hiddenFill xmlns:a14="http://schemas.microsoft.com/office/drawing/2010/main">
                <a:solidFill>
                  <a:srgbClr val="FFFFFF"/>
                </a:solidFill>
              </a14:hiddenFill>
            </a:ext>
          </a:extLst>
        </p:spPr>
      </p:pic>
      <p:sp>
        <p:nvSpPr>
          <p:cNvPr id="23" name="CasellaDiTesto 22">
            <a:extLst>
              <a:ext uri="{FF2B5EF4-FFF2-40B4-BE49-F238E27FC236}">
                <a16:creationId xmlns:a16="http://schemas.microsoft.com/office/drawing/2014/main" xmlns="" id="{6D9E5BD5-2D7F-467E-9288-A208601720A3}"/>
              </a:ext>
            </a:extLst>
          </p:cNvPr>
          <p:cNvSpPr txBox="1"/>
          <p:nvPr/>
        </p:nvSpPr>
        <p:spPr>
          <a:xfrm>
            <a:off x="337224" y="4277722"/>
            <a:ext cx="3503748"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it-IT" sz="1800" b="1" dirty="0">
                <a:solidFill>
                  <a:srgbClr val="C00000"/>
                </a:solidFill>
                <a:latin typeface="Bahnschrift Light SemiCondensed" panose="020B0502040204020203" pitchFamily="34" charset="0"/>
              </a:rPr>
              <a:t>Il conflitto di interessi ENDOGENO, quando si innesca, è un vicolo cieco che conduce, sempre, alla caduta di qualche interesse primario </a:t>
            </a:r>
          </a:p>
        </p:txBody>
      </p:sp>
      <p:sp>
        <p:nvSpPr>
          <p:cNvPr id="24" name="Rettangolo 23"/>
          <p:cNvSpPr/>
          <p:nvPr/>
        </p:nvSpPr>
        <p:spPr>
          <a:xfrm>
            <a:off x="2278227" y="2711044"/>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5" name="Rettangolo 24"/>
          <p:cNvSpPr/>
          <p:nvPr/>
        </p:nvSpPr>
        <p:spPr>
          <a:xfrm>
            <a:off x="2278227" y="1233357"/>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6" name="Per 25"/>
          <p:cNvSpPr/>
          <p:nvPr/>
        </p:nvSpPr>
        <p:spPr>
          <a:xfrm>
            <a:off x="2161181" y="982679"/>
            <a:ext cx="914400" cy="914400"/>
          </a:xfrm>
          <a:prstGeom prst="mathMultiply">
            <a:avLst>
              <a:gd name="adj1" fmla="val 12230"/>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7118240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640D2E0B-14EE-4C04-A095-DA24CA4ED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094" y="765498"/>
            <a:ext cx="9290536" cy="5989372"/>
          </a:xfrm>
          <a:prstGeom prst="rect">
            <a:avLst/>
          </a:prstGeom>
          <a:effectLst/>
        </p:spPr>
      </p:pic>
      <p:sp>
        <p:nvSpPr>
          <p:cNvPr id="3" name="CasellaDiTesto 2">
            <a:extLst>
              <a:ext uri="{FF2B5EF4-FFF2-40B4-BE49-F238E27FC236}">
                <a16:creationId xmlns:a16="http://schemas.microsoft.com/office/drawing/2014/main" xmlns="" id="{41640548-1C29-44BC-9DB6-9D1E30582C5A}"/>
              </a:ext>
            </a:extLst>
          </p:cNvPr>
          <p:cNvSpPr txBox="1"/>
          <p:nvPr/>
        </p:nvSpPr>
        <p:spPr>
          <a:xfrm>
            <a:off x="9695606" y="395587"/>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sp>
        <p:nvSpPr>
          <p:cNvPr id="7" name="CasellaDiTesto 6">
            <a:extLst>
              <a:ext uri="{FF2B5EF4-FFF2-40B4-BE49-F238E27FC236}">
                <a16:creationId xmlns:a16="http://schemas.microsoft.com/office/drawing/2014/main" xmlns="" id="{EDEEEBD5-2B4C-43ED-B9AF-4313D3495531}"/>
              </a:ext>
            </a:extLst>
          </p:cNvPr>
          <p:cNvSpPr txBox="1"/>
          <p:nvPr/>
        </p:nvSpPr>
        <p:spPr>
          <a:xfrm>
            <a:off x="810178" y="1498026"/>
            <a:ext cx="8530868" cy="4524315"/>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sz="3200" i="1" dirty="0">
                <a:latin typeface="Bahnschrift SemiCondensed" panose="020B0502040204020203" pitchFamily="34" charset="0"/>
              </a:rPr>
              <a:t>Il dottor Prescrittore è un professionista clinico dell’Ospedale di Santa Appropriatezza.</a:t>
            </a:r>
          </a:p>
          <a:p>
            <a:r>
              <a:rPr lang="it-IT" sz="3200" i="1" dirty="0">
                <a:latin typeface="Bahnschrift SemiCondensed" panose="020B0502040204020203" pitchFamily="34" charset="0"/>
              </a:rPr>
              <a:t>E’ anche membro influente di una società scientifica e spesso viene chiamato a scrivere articoli scientifici sulla rivista della società scientifica.</a:t>
            </a:r>
          </a:p>
          <a:p>
            <a:r>
              <a:rPr lang="it-IT" sz="3200" i="1" dirty="0">
                <a:latin typeface="Bahnschrift SemiCondensed" panose="020B0502040204020203" pitchFamily="34" charset="0"/>
              </a:rPr>
              <a:t>Un giorno viene incaricato di elaborare uno scritto su un medicinale di nuova fabbricazione messo in commercio dall’azienda farmaceutica che finanzia la rivista.</a:t>
            </a:r>
          </a:p>
        </p:txBody>
      </p:sp>
      <p:pic>
        <p:nvPicPr>
          <p:cNvPr id="6" name="Picture 2">
            <a:extLst>
              <a:ext uri="{FF2B5EF4-FFF2-40B4-BE49-F238E27FC236}">
                <a16:creationId xmlns:a16="http://schemas.microsoft.com/office/drawing/2014/main" xmlns="" id="{31DCA914-BE1C-47FB-A500-3BAC67C262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02" r="5268" b="49948"/>
          <a:stretch/>
        </p:blipFill>
        <p:spPr bwMode="auto">
          <a:xfrm>
            <a:off x="9530130" y="4866792"/>
            <a:ext cx="2598776"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09777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xmlns="" id="{41640548-1C29-44BC-9DB6-9D1E30582C5A}"/>
              </a:ext>
            </a:extLst>
          </p:cNvPr>
          <p:cNvSpPr txBox="1"/>
          <p:nvPr/>
        </p:nvSpPr>
        <p:spPr>
          <a:xfrm>
            <a:off x="9605382" y="395587"/>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sp>
        <p:nvSpPr>
          <p:cNvPr id="9" name="Ovale 8">
            <a:extLst>
              <a:ext uri="{FF2B5EF4-FFF2-40B4-BE49-F238E27FC236}">
                <a16:creationId xmlns:a16="http://schemas.microsoft.com/office/drawing/2014/main" xmlns="" id="{DBF056E9-60E9-4AA8-AF86-A30AD9EDB8F4}"/>
              </a:ext>
            </a:extLst>
          </p:cNvPr>
          <p:cNvSpPr/>
          <p:nvPr/>
        </p:nvSpPr>
        <p:spPr>
          <a:xfrm>
            <a:off x="3862368" y="186274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433055"/>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2889510"/>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544" y="2151568"/>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50" y="3659002"/>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ttangolo 13">
            <a:extLst>
              <a:ext uri="{FF2B5EF4-FFF2-40B4-BE49-F238E27FC236}">
                <a16:creationId xmlns:a16="http://schemas.microsoft.com/office/drawing/2014/main" xmlns="" id="{0AFFC798-7006-451D-A676-8720F43C97F0}"/>
              </a:ext>
            </a:extLst>
          </p:cNvPr>
          <p:cNvSpPr/>
          <p:nvPr/>
        </p:nvSpPr>
        <p:spPr>
          <a:xfrm>
            <a:off x="3311092" y="261442"/>
            <a:ext cx="2897423" cy="6445005"/>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15" name="Rettangolo 14">
            <a:extLst>
              <a:ext uri="{FF2B5EF4-FFF2-40B4-BE49-F238E27FC236}">
                <a16:creationId xmlns:a16="http://schemas.microsoft.com/office/drawing/2014/main" xmlns="" id="{C5312E0A-73A2-4BDD-BB71-59AE65B6FCA8}"/>
              </a:ext>
            </a:extLst>
          </p:cNvPr>
          <p:cNvSpPr/>
          <p:nvPr/>
        </p:nvSpPr>
        <p:spPr>
          <a:xfrm>
            <a:off x="5054858" y="2915818"/>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7" name="CasellaDiTesto 26">
            <a:extLst>
              <a:ext uri="{FF2B5EF4-FFF2-40B4-BE49-F238E27FC236}">
                <a16:creationId xmlns:a16="http://schemas.microsoft.com/office/drawing/2014/main" xmlns="" id="{05DAB8AD-5384-4A8F-BACE-EEC036CF7222}"/>
              </a:ext>
            </a:extLst>
          </p:cNvPr>
          <p:cNvSpPr txBox="1"/>
          <p:nvPr/>
        </p:nvSpPr>
        <p:spPr>
          <a:xfrm>
            <a:off x="6729687" y="942562"/>
            <a:ext cx="5280756"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1800" i="1" dirty="0">
                <a:latin typeface="Bahnschrift SemiCondensed" panose="020B0502040204020203" pitchFamily="34" charset="0"/>
              </a:rPr>
              <a:t>Il dottor Prescrittore è un professionista clinico dell’Ospedale di Santa Appropriatezza.</a:t>
            </a:r>
          </a:p>
          <a:p>
            <a:r>
              <a:rPr lang="it-IT" sz="1800" i="1" dirty="0">
                <a:latin typeface="Bahnschrift SemiCondensed" panose="020B0502040204020203" pitchFamily="34" charset="0"/>
              </a:rPr>
              <a:t>E’ anche membro influente di una società scientifica e spesso viene chiamato a scrivere articoli scientifici sulla rivista della società scientifica.</a:t>
            </a:r>
          </a:p>
          <a:p>
            <a:r>
              <a:rPr lang="it-IT" sz="1800" i="1" dirty="0">
                <a:latin typeface="Bahnschrift SemiCondensed" panose="020B0502040204020203" pitchFamily="34" charset="0"/>
              </a:rPr>
              <a:t>Un giorno viene incaricato di elaborare uno scritto su un medicinale di nuova fabbricazione messo in commercio dall’azienda farmaceutica che finanzia la rivista.</a:t>
            </a: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420586"/>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378662"/>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958" y="5601632"/>
            <a:ext cx="1390650" cy="493713"/>
          </a:xfrm>
          <a:prstGeom prst="rect">
            <a:avLst/>
          </a:prstGeom>
          <a:solidFill>
            <a:schemeClr val="bg1"/>
          </a:solidFill>
          <a:ln>
            <a:solidFill>
              <a:schemeClr val="accent1"/>
            </a:solidFill>
          </a:ln>
          <a:effectLst/>
        </p:spPr>
      </p:pic>
      <p:pic>
        <p:nvPicPr>
          <p:cNvPr id="39" name="Immagine 38">
            <a:extLst>
              <a:ext uri="{FF2B5EF4-FFF2-40B4-BE49-F238E27FC236}">
                <a16:creationId xmlns:a16="http://schemas.microsoft.com/office/drawing/2014/main" xmlns="" id="{E7D6BA81-E8A8-452F-AD2D-3FEBB74675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205" y="390430"/>
            <a:ext cx="830138" cy="830138"/>
          </a:xfrm>
          <a:prstGeom prst="rect">
            <a:avLst/>
          </a:prstGeom>
        </p:spPr>
      </p:pic>
      <p:sp>
        <p:nvSpPr>
          <p:cNvPr id="40" name="Ovale 39">
            <a:extLst>
              <a:ext uri="{FF2B5EF4-FFF2-40B4-BE49-F238E27FC236}">
                <a16:creationId xmlns:a16="http://schemas.microsoft.com/office/drawing/2014/main" xmlns="" id="{D3A57A92-0CB5-4848-B936-C57AB9F027C3}"/>
              </a:ext>
            </a:extLst>
          </p:cNvPr>
          <p:cNvSpPr/>
          <p:nvPr/>
        </p:nvSpPr>
        <p:spPr>
          <a:xfrm>
            <a:off x="3923199" y="47416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500930"/>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753271"/>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sp>
        <p:nvSpPr>
          <p:cNvPr id="43" name="Rettangolo 42">
            <a:extLst>
              <a:ext uri="{FF2B5EF4-FFF2-40B4-BE49-F238E27FC236}">
                <a16:creationId xmlns:a16="http://schemas.microsoft.com/office/drawing/2014/main" xmlns="" id="{C71CE151-B083-4CED-B4FE-A4B2C50F22DA}"/>
              </a:ext>
            </a:extLst>
          </p:cNvPr>
          <p:cNvSpPr/>
          <p:nvPr/>
        </p:nvSpPr>
        <p:spPr>
          <a:xfrm>
            <a:off x="5015153" y="1420346"/>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pic>
        <p:nvPicPr>
          <p:cNvPr id="5" name="Immagine 4">
            <a:extLst>
              <a:ext uri="{FF2B5EF4-FFF2-40B4-BE49-F238E27FC236}">
                <a16:creationId xmlns:a16="http://schemas.microsoft.com/office/drawing/2014/main" xmlns="" id="{7F8B7993-20C2-468D-87DA-9CD2723577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512" y="3300136"/>
            <a:ext cx="1191806" cy="1191806"/>
          </a:xfrm>
          <a:prstGeom prst="rect">
            <a:avLst/>
          </a:prstGeom>
        </p:spPr>
      </p:pic>
      <p:pic>
        <p:nvPicPr>
          <p:cNvPr id="44" name="Immagine 43">
            <a:extLst>
              <a:ext uri="{FF2B5EF4-FFF2-40B4-BE49-F238E27FC236}">
                <a16:creationId xmlns:a16="http://schemas.microsoft.com/office/drawing/2014/main" xmlns="" id="{1F01324E-63F5-4305-A005-D13A9C1EAAEF}"/>
              </a:ext>
            </a:extLst>
          </p:cNvPr>
          <p:cNvPicPr>
            <a:picLocks noChangeAspect="1"/>
          </p:cNvPicPr>
          <p:nvPr/>
        </p:nvPicPr>
        <p:blipFill>
          <a:blip r:embed="rId7"/>
          <a:stretch>
            <a:fillRect/>
          </a:stretch>
        </p:blipFill>
        <p:spPr>
          <a:xfrm>
            <a:off x="179970" y="1813639"/>
            <a:ext cx="1229962" cy="921283"/>
          </a:xfrm>
          <a:prstGeom prst="rect">
            <a:avLst/>
          </a:prstGeom>
        </p:spPr>
      </p:pic>
      <p:grpSp>
        <p:nvGrpSpPr>
          <p:cNvPr id="16" name="Gruppo 15">
            <a:extLst>
              <a:ext uri="{FF2B5EF4-FFF2-40B4-BE49-F238E27FC236}">
                <a16:creationId xmlns:a16="http://schemas.microsoft.com/office/drawing/2014/main" xmlns="" id="{A3562194-060F-40E7-9A65-4A4A4401E451}"/>
              </a:ext>
            </a:extLst>
          </p:cNvPr>
          <p:cNvGrpSpPr/>
          <p:nvPr/>
        </p:nvGrpSpPr>
        <p:grpSpPr>
          <a:xfrm>
            <a:off x="1854498" y="1648490"/>
            <a:ext cx="1216372" cy="1321014"/>
            <a:chOff x="1854498" y="1648490"/>
            <a:chExt cx="1216372" cy="1321014"/>
          </a:xfrm>
        </p:grpSpPr>
        <p:pic>
          <p:nvPicPr>
            <p:cNvPr id="7" name="Immagine 6">
              <a:extLst>
                <a:ext uri="{FF2B5EF4-FFF2-40B4-BE49-F238E27FC236}">
                  <a16:creationId xmlns:a16="http://schemas.microsoft.com/office/drawing/2014/main" xmlns="" id="{CE95B3C2-6120-443F-A772-8881807C98BC}"/>
                </a:ext>
              </a:extLst>
            </p:cNvPr>
            <p:cNvPicPr>
              <a:picLocks noChangeAspect="1"/>
            </p:cNvPicPr>
            <p:nvPr/>
          </p:nvPicPr>
          <p:blipFill>
            <a:blip r:embed="rId8"/>
            <a:stretch>
              <a:fillRect/>
            </a:stretch>
          </p:blipFill>
          <p:spPr>
            <a:xfrm>
              <a:off x="1907042" y="1648490"/>
              <a:ext cx="1086432" cy="1086432"/>
            </a:xfrm>
            <a:prstGeom prst="rect">
              <a:avLst/>
            </a:prstGeom>
          </p:spPr>
        </p:pic>
        <p:sp>
          <p:nvSpPr>
            <p:cNvPr id="8" name="CasellaDiTesto 7">
              <a:extLst>
                <a:ext uri="{FF2B5EF4-FFF2-40B4-BE49-F238E27FC236}">
                  <a16:creationId xmlns:a16="http://schemas.microsoft.com/office/drawing/2014/main" xmlns="" id="{B7FF8874-9CA0-4659-85EA-D8612A55EBBE}"/>
                </a:ext>
              </a:extLst>
            </p:cNvPr>
            <p:cNvSpPr txBox="1"/>
            <p:nvPr/>
          </p:nvSpPr>
          <p:spPr>
            <a:xfrm>
              <a:off x="1854498" y="2707894"/>
              <a:ext cx="1216372" cy="261610"/>
            </a:xfrm>
            <a:prstGeom prst="rect">
              <a:avLst/>
            </a:prstGeom>
            <a:noFill/>
          </p:spPr>
          <p:txBody>
            <a:bodyPr wrap="square" rtlCol="0">
              <a:spAutoFit/>
            </a:bodyPr>
            <a:lstStyle/>
            <a:p>
              <a:pPr algn="ctr"/>
              <a:r>
                <a:rPr lang="it-IT" sz="1100" b="1" dirty="0">
                  <a:latin typeface="Bahnschrift SemiCondensed" panose="020B0502040204020203" pitchFamily="34" charset="0"/>
                </a:rPr>
                <a:t>Società scientifica</a:t>
              </a:r>
            </a:p>
          </p:txBody>
        </p:sp>
      </p:grpSp>
      <p:cxnSp>
        <p:nvCxnSpPr>
          <p:cNvPr id="47" name="Connettore diritto 46">
            <a:extLst>
              <a:ext uri="{FF2B5EF4-FFF2-40B4-BE49-F238E27FC236}">
                <a16:creationId xmlns:a16="http://schemas.microsoft.com/office/drawing/2014/main" xmlns="" id="{4C1AC5FE-6005-4639-AA43-0555CB7D12DF}"/>
              </a:ext>
            </a:extLst>
          </p:cNvPr>
          <p:cNvCxnSpPr>
            <a:cxnSpLocks/>
            <a:stCxn id="39" idx="2"/>
          </p:cNvCxnSpPr>
          <p:nvPr/>
        </p:nvCxnSpPr>
        <p:spPr>
          <a:xfrm>
            <a:off x="1544274" y="1220568"/>
            <a:ext cx="28876" cy="209326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Connettore diritto 47">
            <a:extLst>
              <a:ext uri="{FF2B5EF4-FFF2-40B4-BE49-F238E27FC236}">
                <a16:creationId xmlns:a16="http://schemas.microsoft.com/office/drawing/2014/main" xmlns="" id="{7E47E290-53D5-40FD-A4E4-8F4CA8A8708F}"/>
              </a:ext>
            </a:extLst>
          </p:cNvPr>
          <p:cNvCxnSpPr/>
          <p:nvPr/>
        </p:nvCxnSpPr>
        <p:spPr>
          <a:xfrm flipV="1">
            <a:off x="1573150" y="2625172"/>
            <a:ext cx="772387" cy="688664"/>
          </a:xfrm>
          <a:prstGeom prst="line">
            <a:avLst/>
          </a:prstGeom>
        </p:spPr>
        <p:style>
          <a:lnRef idx="1">
            <a:schemeClr val="accent1"/>
          </a:lnRef>
          <a:fillRef idx="0">
            <a:schemeClr val="accent1"/>
          </a:fillRef>
          <a:effectRef idx="0">
            <a:schemeClr val="accent1"/>
          </a:effectRef>
          <a:fontRef idx="minor">
            <a:schemeClr val="tx1"/>
          </a:fontRef>
        </p:style>
      </p:cxnSp>
      <p:pic>
        <p:nvPicPr>
          <p:cNvPr id="49" name="Immagine 48">
            <a:extLst>
              <a:ext uri="{FF2B5EF4-FFF2-40B4-BE49-F238E27FC236}">
                <a16:creationId xmlns:a16="http://schemas.microsoft.com/office/drawing/2014/main" xmlns="" id="{C20C9B3E-A75C-48AD-B4A6-55709FD9C8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8081" y="5446255"/>
            <a:ext cx="830138" cy="830138"/>
          </a:xfrm>
          <a:prstGeom prst="rect">
            <a:avLst/>
          </a:prstGeom>
        </p:spPr>
      </p:pic>
      <p:pic>
        <p:nvPicPr>
          <p:cNvPr id="50" name="Picture 2">
            <a:extLst>
              <a:ext uri="{FF2B5EF4-FFF2-40B4-BE49-F238E27FC236}">
                <a16:creationId xmlns:a16="http://schemas.microsoft.com/office/drawing/2014/main" xmlns="" id="{D2E3042E-7F77-4D63-A372-A5DA9CD4E20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0000" t="102" r="5268" b="49948"/>
          <a:stretch/>
        </p:blipFill>
        <p:spPr bwMode="auto">
          <a:xfrm>
            <a:off x="9530130" y="4866792"/>
            <a:ext cx="2598776"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743762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xmlns="" id="{41640548-1C29-44BC-9DB6-9D1E30582C5A}"/>
              </a:ext>
            </a:extLst>
          </p:cNvPr>
          <p:cNvSpPr txBox="1"/>
          <p:nvPr/>
        </p:nvSpPr>
        <p:spPr>
          <a:xfrm>
            <a:off x="9605382" y="395587"/>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sp>
        <p:nvSpPr>
          <p:cNvPr id="9" name="Ovale 8">
            <a:extLst>
              <a:ext uri="{FF2B5EF4-FFF2-40B4-BE49-F238E27FC236}">
                <a16:creationId xmlns:a16="http://schemas.microsoft.com/office/drawing/2014/main" xmlns="" id="{DBF056E9-60E9-4AA8-AF86-A30AD9EDB8F4}"/>
              </a:ext>
            </a:extLst>
          </p:cNvPr>
          <p:cNvSpPr/>
          <p:nvPr/>
        </p:nvSpPr>
        <p:spPr>
          <a:xfrm>
            <a:off x="3862368" y="186274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433055"/>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2889510"/>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544" y="2151568"/>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50" y="3659002"/>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ttangolo 13">
            <a:extLst>
              <a:ext uri="{FF2B5EF4-FFF2-40B4-BE49-F238E27FC236}">
                <a16:creationId xmlns:a16="http://schemas.microsoft.com/office/drawing/2014/main" xmlns="" id="{0AFFC798-7006-451D-A676-8720F43C97F0}"/>
              </a:ext>
            </a:extLst>
          </p:cNvPr>
          <p:cNvSpPr/>
          <p:nvPr/>
        </p:nvSpPr>
        <p:spPr>
          <a:xfrm>
            <a:off x="3311092" y="261442"/>
            <a:ext cx="2897423" cy="6445005"/>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27" name="CasellaDiTesto 26">
            <a:extLst>
              <a:ext uri="{FF2B5EF4-FFF2-40B4-BE49-F238E27FC236}">
                <a16:creationId xmlns:a16="http://schemas.microsoft.com/office/drawing/2014/main" xmlns="" id="{05DAB8AD-5384-4A8F-BACE-EEC036CF7222}"/>
              </a:ext>
            </a:extLst>
          </p:cNvPr>
          <p:cNvSpPr txBox="1"/>
          <p:nvPr/>
        </p:nvSpPr>
        <p:spPr>
          <a:xfrm>
            <a:off x="6729687" y="942562"/>
            <a:ext cx="5280756"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1800" i="1" dirty="0">
                <a:latin typeface="Bahnschrift SemiCondensed" panose="020B0502040204020203" pitchFamily="34" charset="0"/>
              </a:rPr>
              <a:t>Il dottor Prescrittore è un professionista clinico dell’Ospedale di Santa Appropriatezza.</a:t>
            </a:r>
          </a:p>
          <a:p>
            <a:r>
              <a:rPr lang="it-IT" sz="1800" i="1" dirty="0">
                <a:latin typeface="Bahnschrift SemiCondensed" panose="020B0502040204020203" pitchFamily="34" charset="0"/>
              </a:rPr>
              <a:t>E’ anche membro influente di una società scientifica e spesso viene chiamato a scrivere articoli scientifici sulla rivista della società scientifica.</a:t>
            </a:r>
          </a:p>
          <a:p>
            <a:r>
              <a:rPr lang="it-IT" sz="1800" i="1" dirty="0">
                <a:latin typeface="Bahnschrift SemiCondensed" panose="020B0502040204020203" pitchFamily="34" charset="0"/>
              </a:rPr>
              <a:t>Un giorno viene incaricato di elaborare uno scritto su un medicinale di nuova fabbricazione messo in commercio dall’azienda farmaceutica che finanzia la rivista.</a:t>
            </a: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420586"/>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378662"/>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958" y="5601632"/>
            <a:ext cx="1390650" cy="493713"/>
          </a:xfrm>
          <a:prstGeom prst="rect">
            <a:avLst/>
          </a:prstGeom>
          <a:solidFill>
            <a:schemeClr val="bg1"/>
          </a:solidFill>
          <a:ln>
            <a:solidFill>
              <a:schemeClr val="accent1"/>
            </a:solidFill>
          </a:ln>
          <a:effectLst/>
        </p:spPr>
      </p:pic>
      <p:pic>
        <p:nvPicPr>
          <p:cNvPr id="39" name="Immagine 38">
            <a:extLst>
              <a:ext uri="{FF2B5EF4-FFF2-40B4-BE49-F238E27FC236}">
                <a16:creationId xmlns:a16="http://schemas.microsoft.com/office/drawing/2014/main" xmlns="" id="{E7D6BA81-E8A8-452F-AD2D-3FEBB74675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205" y="390430"/>
            <a:ext cx="830138" cy="830138"/>
          </a:xfrm>
          <a:prstGeom prst="rect">
            <a:avLst/>
          </a:prstGeom>
        </p:spPr>
      </p:pic>
      <p:sp>
        <p:nvSpPr>
          <p:cNvPr id="40" name="Ovale 39">
            <a:extLst>
              <a:ext uri="{FF2B5EF4-FFF2-40B4-BE49-F238E27FC236}">
                <a16:creationId xmlns:a16="http://schemas.microsoft.com/office/drawing/2014/main" xmlns="" id="{D3A57A92-0CB5-4848-B936-C57AB9F027C3}"/>
              </a:ext>
            </a:extLst>
          </p:cNvPr>
          <p:cNvSpPr/>
          <p:nvPr/>
        </p:nvSpPr>
        <p:spPr>
          <a:xfrm>
            <a:off x="3923199" y="47416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500930"/>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753271"/>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pic>
        <p:nvPicPr>
          <p:cNvPr id="5" name="Immagine 4">
            <a:extLst>
              <a:ext uri="{FF2B5EF4-FFF2-40B4-BE49-F238E27FC236}">
                <a16:creationId xmlns:a16="http://schemas.microsoft.com/office/drawing/2014/main" xmlns="" id="{7F8B7993-20C2-468D-87DA-9CD2723577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512" y="3300136"/>
            <a:ext cx="1191806" cy="1191806"/>
          </a:xfrm>
          <a:prstGeom prst="rect">
            <a:avLst/>
          </a:prstGeom>
        </p:spPr>
      </p:pic>
      <p:pic>
        <p:nvPicPr>
          <p:cNvPr id="44" name="Immagine 43">
            <a:extLst>
              <a:ext uri="{FF2B5EF4-FFF2-40B4-BE49-F238E27FC236}">
                <a16:creationId xmlns:a16="http://schemas.microsoft.com/office/drawing/2014/main" xmlns="" id="{1F01324E-63F5-4305-A005-D13A9C1EAAEF}"/>
              </a:ext>
            </a:extLst>
          </p:cNvPr>
          <p:cNvPicPr>
            <a:picLocks noChangeAspect="1"/>
          </p:cNvPicPr>
          <p:nvPr/>
        </p:nvPicPr>
        <p:blipFill>
          <a:blip r:embed="rId7"/>
          <a:stretch>
            <a:fillRect/>
          </a:stretch>
        </p:blipFill>
        <p:spPr>
          <a:xfrm>
            <a:off x="179970" y="1813639"/>
            <a:ext cx="1229962" cy="921283"/>
          </a:xfrm>
          <a:prstGeom prst="rect">
            <a:avLst/>
          </a:prstGeom>
        </p:spPr>
      </p:pic>
      <p:grpSp>
        <p:nvGrpSpPr>
          <p:cNvPr id="16" name="Gruppo 15">
            <a:extLst>
              <a:ext uri="{FF2B5EF4-FFF2-40B4-BE49-F238E27FC236}">
                <a16:creationId xmlns:a16="http://schemas.microsoft.com/office/drawing/2014/main" xmlns="" id="{A3562194-060F-40E7-9A65-4A4A4401E451}"/>
              </a:ext>
            </a:extLst>
          </p:cNvPr>
          <p:cNvGrpSpPr/>
          <p:nvPr/>
        </p:nvGrpSpPr>
        <p:grpSpPr>
          <a:xfrm>
            <a:off x="1854498" y="1648490"/>
            <a:ext cx="1216372" cy="1321014"/>
            <a:chOff x="1854498" y="1648490"/>
            <a:chExt cx="1216372" cy="1321014"/>
          </a:xfrm>
        </p:grpSpPr>
        <p:pic>
          <p:nvPicPr>
            <p:cNvPr id="7" name="Immagine 6">
              <a:extLst>
                <a:ext uri="{FF2B5EF4-FFF2-40B4-BE49-F238E27FC236}">
                  <a16:creationId xmlns:a16="http://schemas.microsoft.com/office/drawing/2014/main" xmlns="" id="{CE95B3C2-6120-443F-A772-8881807C98BC}"/>
                </a:ext>
              </a:extLst>
            </p:cNvPr>
            <p:cNvPicPr>
              <a:picLocks noChangeAspect="1"/>
            </p:cNvPicPr>
            <p:nvPr/>
          </p:nvPicPr>
          <p:blipFill>
            <a:blip r:embed="rId8"/>
            <a:stretch>
              <a:fillRect/>
            </a:stretch>
          </p:blipFill>
          <p:spPr>
            <a:xfrm>
              <a:off x="1907042" y="1648490"/>
              <a:ext cx="1086432" cy="1086432"/>
            </a:xfrm>
            <a:prstGeom prst="rect">
              <a:avLst/>
            </a:prstGeom>
          </p:spPr>
        </p:pic>
        <p:sp>
          <p:nvSpPr>
            <p:cNvPr id="8" name="CasellaDiTesto 7">
              <a:extLst>
                <a:ext uri="{FF2B5EF4-FFF2-40B4-BE49-F238E27FC236}">
                  <a16:creationId xmlns:a16="http://schemas.microsoft.com/office/drawing/2014/main" xmlns="" id="{B7FF8874-9CA0-4659-85EA-D8612A55EBBE}"/>
                </a:ext>
              </a:extLst>
            </p:cNvPr>
            <p:cNvSpPr txBox="1"/>
            <p:nvPr/>
          </p:nvSpPr>
          <p:spPr>
            <a:xfrm>
              <a:off x="1854498" y="2707894"/>
              <a:ext cx="1216372" cy="261610"/>
            </a:xfrm>
            <a:prstGeom prst="rect">
              <a:avLst/>
            </a:prstGeom>
            <a:noFill/>
          </p:spPr>
          <p:txBody>
            <a:bodyPr wrap="square" rtlCol="0">
              <a:spAutoFit/>
            </a:bodyPr>
            <a:lstStyle/>
            <a:p>
              <a:pPr algn="ctr"/>
              <a:r>
                <a:rPr lang="it-IT" sz="1100" b="1" dirty="0">
                  <a:latin typeface="Bahnschrift SemiCondensed" panose="020B0502040204020203" pitchFamily="34" charset="0"/>
                </a:rPr>
                <a:t>Società scientifica</a:t>
              </a:r>
            </a:p>
          </p:txBody>
        </p:sp>
      </p:grpSp>
      <p:cxnSp>
        <p:nvCxnSpPr>
          <p:cNvPr id="47" name="Connettore diritto 46">
            <a:extLst>
              <a:ext uri="{FF2B5EF4-FFF2-40B4-BE49-F238E27FC236}">
                <a16:creationId xmlns:a16="http://schemas.microsoft.com/office/drawing/2014/main" xmlns="" id="{4C1AC5FE-6005-4639-AA43-0555CB7D12DF}"/>
              </a:ext>
            </a:extLst>
          </p:cNvPr>
          <p:cNvCxnSpPr>
            <a:cxnSpLocks/>
          </p:cNvCxnSpPr>
          <p:nvPr/>
        </p:nvCxnSpPr>
        <p:spPr>
          <a:xfrm>
            <a:off x="1573150" y="1269554"/>
            <a:ext cx="0" cy="2044282"/>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Connettore diritto 47">
            <a:extLst>
              <a:ext uri="{FF2B5EF4-FFF2-40B4-BE49-F238E27FC236}">
                <a16:creationId xmlns:a16="http://schemas.microsoft.com/office/drawing/2014/main" xmlns="" id="{7E47E290-53D5-40FD-A4E4-8F4CA8A8708F}"/>
              </a:ext>
            </a:extLst>
          </p:cNvPr>
          <p:cNvCxnSpPr/>
          <p:nvPr/>
        </p:nvCxnSpPr>
        <p:spPr>
          <a:xfrm flipV="1">
            <a:off x="1573150" y="2625172"/>
            <a:ext cx="772387" cy="688664"/>
          </a:xfrm>
          <a:prstGeom prst="line">
            <a:avLst/>
          </a:prstGeom>
        </p:spPr>
        <p:style>
          <a:lnRef idx="1">
            <a:schemeClr val="accent1"/>
          </a:lnRef>
          <a:fillRef idx="0">
            <a:schemeClr val="accent1"/>
          </a:fillRef>
          <a:effectRef idx="0">
            <a:schemeClr val="accent1"/>
          </a:effectRef>
          <a:fontRef idx="minor">
            <a:schemeClr val="tx1"/>
          </a:fontRef>
        </p:style>
      </p:cxnSp>
      <p:pic>
        <p:nvPicPr>
          <p:cNvPr id="49" name="Immagine 48">
            <a:extLst>
              <a:ext uri="{FF2B5EF4-FFF2-40B4-BE49-F238E27FC236}">
                <a16:creationId xmlns:a16="http://schemas.microsoft.com/office/drawing/2014/main" xmlns="" id="{C20C9B3E-A75C-48AD-B4A6-55709FD9C8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8081" y="5446255"/>
            <a:ext cx="830138" cy="830138"/>
          </a:xfrm>
          <a:prstGeom prst="rect">
            <a:avLst/>
          </a:prstGeom>
        </p:spPr>
      </p:pic>
      <p:pic>
        <p:nvPicPr>
          <p:cNvPr id="50" name="Picture 2">
            <a:extLst>
              <a:ext uri="{FF2B5EF4-FFF2-40B4-BE49-F238E27FC236}">
                <a16:creationId xmlns:a16="http://schemas.microsoft.com/office/drawing/2014/main" xmlns="" id="{D2E3042E-7F77-4D63-A372-A5DA9CD4E20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0000" t="102" r="5268" b="49948"/>
          <a:stretch/>
        </p:blipFill>
        <p:spPr bwMode="auto">
          <a:xfrm>
            <a:off x="9530130" y="4866792"/>
            <a:ext cx="2598776"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CasellaDiTesto 50">
            <a:extLst>
              <a:ext uri="{FF2B5EF4-FFF2-40B4-BE49-F238E27FC236}">
                <a16:creationId xmlns:a16="http://schemas.microsoft.com/office/drawing/2014/main" xmlns="" id="{AF3F98E5-B506-4127-BD15-D26BBEB24310}"/>
              </a:ext>
            </a:extLst>
          </p:cNvPr>
          <p:cNvSpPr txBox="1"/>
          <p:nvPr/>
        </p:nvSpPr>
        <p:spPr>
          <a:xfrm>
            <a:off x="6729687" y="3398026"/>
            <a:ext cx="4094704"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2000" b="1" dirty="0">
                <a:solidFill>
                  <a:srgbClr val="C00000"/>
                </a:solidFill>
                <a:latin typeface="Bahnschrift Light SemiCondensed" panose="020B0502040204020203" pitchFamily="34" charset="0"/>
              </a:rPr>
              <a:t>Il conflitto di interessi ENDOGENO è un conflitto tra gli INTERESSI PRIMARI di un Principale</a:t>
            </a:r>
            <a:endParaRPr lang="it-IT" sz="2000" b="1" dirty="0">
              <a:solidFill>
                <a:srgbClr val="C00000"/>
              </a:solidFill>
            </a:endParaRPr>
          </a:p>
        </p:txBody>
      </p:sp>
      <p:sp>
        <p:nvSpPr>
          <p:cNvPr id="33" name="Rettangolo 32">
            <a:extLst>
              <a:ext uri="{FF2B5EF4-FFF2-40B4-BE49-F238E27FC236}">
                <a16:creationId xmlns:a16="http://schemas.microsoft.com/office/drawing/2014/main" xmlns="" id="{ECF1F22F-3AE7-4DAD-9A2F-290FBDFD359A}"/>
              </a:ext>
            </a:extLst>
          </p:cNvPr>
          <p:cNvSpPr/>
          <p:nvPr/>
        </p:nvSpPr>
        <p:spPr>
          <a:xfrm>
            <a:off x="2001183" y="1760300"/>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35" name="Rettangolo 34">
            <a:extLst>
              <a:ext uri="{FF2B5EF4-FFF2-40B4-BE49-F238E27FC236}">
                <a16:creationId xmlns:a16="http://schemas.microsoft.com/office/drawing/2014/main" xmlns="" id="{9361B967-39F9-465C-9EB5-C74D0617C561}"/>
              </a:ext>
            </a:extLst>
          </p:cNvPr>
          <p:cNvSpPr/>
          <p:nvPr/>
        </p:nvSpPr>
        <p:spPr>
          <a:xfrm>
            <a:off x="2001183" y="909841"/>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cxnSp>
        <p:nvCxnSpPr>
          <p:cNvPr id="36" name="Connettore 2 35">
            <a:extLst>
              <a:ext uri="{FF2B5EF4-FFF2-40B4-BE49-F238E27FC236}">
                <a16:creationId xmlns:a16="http://schemas.microsoft.com/office/drawing/2014/main" xmlns="" id="{D8BE7FB9-6ADD-4FC0-A078-BAF341DE283F}"/>
              </a:ext>
            </a:extLst>
          </p:cNvPr>
          <p:cNvCxnSpPr>
            <a:cxnSpLocks/>
          </p:cNvCxnSpPr>
          <p:nvPr/>
        </p:nvCxnSpPr>
        <p:spPr>
          <a:xfrm>
            <a:off x="2341337" y="1322886"/>
            <a:ext cx="0" cy="43741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Rettangolo 36">
            <a:extLst>
              <a:ext uri="{FF2B5EF4-FFF2-40B4-BE49-F238E27FC236}">
                <a16:creationId xmlns:a16="http://schemas.microsoft.com/office/drawing/2014/main" xmlns="" id="{AFB4AB97-3E37-4C30-BBEB-D9E41E59D9C5}"/>
              </a:ext>
            </a:extLst>
          </p:cNvPr>
          <p:cNvSpPr/>
          <p:nvPr/>
        </p:nvSpPr>
        <p:spPr>
          <a:xfrm>
            <a:off x="87760" y="117426"/>
            <a:ext cx="3190136" cy="4484283"/>
          </a:xfrm>
          <a:prstGeom prst="rect">
            <a:avLst/>
          </a:prstGeom>
          <a:noFill/>
          <a:ln w="571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38" name="CasellaDiTesto 37">
            <a:extLst>
              <a:ext uri="{FF2B5EF4-FFF2-40B4-BE49-F238E27FC236}">
                <a16:creationId xmlns:a16="http://schemas.microsoft.com/office/drawing/2014/main" xmlns="" id="{4EB981E2-9403-44F9-AFC5-A0310F4B8A69}"/>
              </a:ext>
            </a:extLst>
          </p:cNvPr>
          <p:cNvSpPr txBox="1"/>
          <p:nvPr/>
        </p:nvSpPr>
        <p:spPr>
          <a:xfrm>
            <a:off x="6435093" y="4866792"/>
            <a:ext cx="3074884"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2000" b="1" dirty="0">
                <a:solidFill>
                  <a:srgbClr val="C00000"/>
                </a:solidFill>
                <a:latin typeface="Bahnschrift Light SemiCondensed" panose="020B0502040204020203" pitchFamily="34" charset="0"/>
              </a:rPr>
              <a:t>può coinvolgere più Principali</a:t>
            </a:r>
            <a:endParaRPr lang="it-IT" sz="2000" b="1" dirty="0">
              <a:solidFill>
                <a:srgbClr val="C00000"/>
              </a:solidFill>
            </a:endParaRPr>
          </a:p>
        </p:txBody>
      </p:sp>
    </p:spTree>
    <p:extLst>
      <p:ext uri="{BB962C8B-B14F-4D97-AF65-F5344CB8AC3E}">
        <p14:creationId xmlns:p14="http://schemas.microsoft.com/office/powerpoint/2010/main" val="257799508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xmlns="" id="{41640548-1C29-44BC-9DB6-9D1E30582C5A}"/>
              </a:ext>
            </a:extLst>
          </p:cNvPr>
          <p:cNvSpPr txBox="1"/>
          <p:nvPr/>
        </p:nvSpPr>
        <p:spPr>
          <a:xfrm>
            <a:off x="9605382" y="395587"/>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sp>
        <p:nvSpPr>
          <p:cNvPr id="9" name="Ovale 8">
            <a:extLst>
              <a:ext uri="{FF2B5EF4-FFF2-40B4-BE49-F238E27FC236}">
                <a16:creationId xmlns:a16="http://schemas.microsoft.com/office/drawing/2014/main" xmlns="" id="{DBF056E9-60E9-4AA8-AF86-A30AD9EDB8F4}"/>
              </a:ext>
            </a:extLst>
          </p:cNvPr>
          <p:cNvSpPr/>
          <p:nvPr/>
        </p:nvSpPr>
        <p:spPr>
          <a:xfrm>
            <a:off x="3862368" y="186274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433055"/>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2889510"/>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544" y="2151568"/>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50" y="3659002"/>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ttangolo 13">
            <a:extLst>
              <a:ext uri="{FF2B5EF4-FFF2-40B4-BE49-F238E27FC236}">
                <a16:creationId xmlns:a16="http://schemas.microsoft.com/office/drawing/2014/main" xmlns="" id="{0AFFC798-7006-451D-A676-8720F43C97F0}"/>
              </a:ext>
            </a:extLst>
          </p:cNvPr>
          <p:cNvSpPr/>
          <p:nvPr/>
        </p:nvSpPr>
        <p:spPr>
          <a:xfrm>
            <a:off x="3311092" y="261442"/>
            <a:ext cx="2897423" cy="6445005"/>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27" name="CasellaDiTesto 26">
            <a:extLst>
              <a:ext uri="{FF2B5EF4-FFF2-40B4-BE49-F238E27FC236}">
                <a16:creationId xmlns:a16="http://schemas.microsoft.com/office/drawing/2014/main" xmlns="" id="{05DAB8AD-5384-4A8F-BACE-EEC036CF7222}"/>
              </a:ext>
            </a:extLst>
          </p:cNvPr>
          <p:cNvSpPr txBox="1"/>
          <p:nvPr/>
        </p:nvSpPr>
        <p:spPr>
          <a:xfrm>
            <a:off x="6729687" y="942562"/>
            <a:ext cx="5280756"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1800" i="1" dirty="0">
                <a:latin typeface="Bahnschrift SemiCondensed" panose="020B0502040204020203" pitchFamily="34" charset="0"/>
              </a:rPr>
              <a:t>Il dottor Prescrittore è un professionista clinico dell’Ospedale di Santa Appropriatezza.</a:t>
            </a:r>
          </a:p>
          <a:p>
            <a:r>
              <a:rPr lang="it-IT" sz="1800" i="1" dirty="0">
                <a:latin typeface="Bahnschrift SemiCondensed" panose="020B0502040204020203" pitchFamily="34" charset="0"/>
              </a:rPr>
              <a:t>E’ anche membro influente di una società scientifica e spesso viene chiamato a scrivere articoli scientifici sulla rivista della società scientifica.</a:t>
            </a:r>
          </a:p>
          <a:p>
            <a:r>
              <a:rPr lang="it-IT" sz="1800" i="1" dirty="0">
                <a:latin typeface="Bahnschrift SemiCondensed" panose="020B0502040204020203" pitchFamily="34" charset="0"/>
              </a:rPr>
              <a:t>Un giorno viene incaricato di elaborare uno scritto su un medicinale di nuova fabbricazione messo in commercio dall’azienda farmaceutica che finanzia la rivista.</a:t>
            </a: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420586"/>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378662"/>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958" y="5601632"/>
            <a:ext cx="1390650" cy="493713"/>
          </a:xfrm>
          <a:prstGeom prst="rect">
            <a:avLst/>
          </a:prstGeom>
          <a:solidFill>
            <a:schemeClr val="bg1"/>
          </a:solidFill>
          <a:ln>
            <a:solidFill>
              <a:schemeClr val="accent1"/>
            </a:solidFill>
          </a:ln>
          <a:effectLst/>
        </p:spPr>
      </p:pic>
      <p:sp>
        <p:nvSpPr>
          <p:cNvPr id="40" name="Ovale 39">
            <a:extLst>
              <a:ext uri="{FF2B5EF4-FFF2-40B4-BE49-F238E27FC236}">
                <a16:creationId xmlns:a16="http://schemas.microsoft.com/office/drawing/2014/main" xmlns="" id="{D3A57A92-0CB5-4848-B936-C57AB9F027C3}"/>
              </a:ext>
            </a:extLst>
          </p:cNvPr>
          <p:cNvSpPr/>
          <p:nvPr/>
        </p:nvSpPr>
        <p:spPr>
          <a:xfrm>
            <a:off x="3923199" y="47416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500930"/>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753271"/>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pic>
        <p:nvPicPr>
          <p:cNvPr id="49" name="Immagine 48">
            <a:extLst>
              <a:ext uri="{FF2B5EF4-FFF2-40B4-BE49-F238E27FC236}">
                <a16:creationId xmlns:a16="http://schemas.microsoft.com/office/drawing/2014/main" xmlns="" id="{C20C9B3E-A75C-48AD-B4A6-55709FD9C8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8081" y="5446255"/>
            <a:ext cx="830138" cy="830138"/>
          </a:xfrm>
          <a:prstGeom prst="rect">
            <a:avLst/>
          </a:prstGeom>
        </p:spPr>
      </p:pic>
      <p:pic>
        <p:nvPicPr>
          <p:cNvPr id="33" name="Picture 2">
            <a:extLst>
              <a:ext uri="{FF2B5EF4-FFF2-40B4-BE49-F238E27FC236}">
                <a16:creationId xmlns:a16="http://schemas.microsoft.com/office/drawing/2014/main" xmlns="" id="{24019A54-BBB4-403A-8042-8A13E23AC8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t="102" r="5268" b="49948"/>
          <a:stretch/>
        </p:blipFill>
        <p:spPr bwMode="auto">
          <a:xfrm>
            <a:off x="9530130" y="4866792"/>
            <a:ext cx="2598776"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CasellaDiTesto 35">
            <a:extLst>
              <a:ext uri="{FF2B5EF4-FFF2-40B4-BE49-F238E27FC236}">
                <a16:creationId xmlns:a16="http://schemas.microsoft.com/office/drawing/2014/main" xmlns="" id="{4715493E-4F5B-4D74-9B7A-461596E19F7E}"/>
              </a:ext>
            </a:extLst>
          </p:cNvPr>
          <p:cNvSpPr txBox="1"/>
          <p:nvPr/>
        </p:nvSpPr>
        <p:spPr>
          <a:xfrm>
            <a:off x="6709316" y="3302555"/>
            <a:ext cx="5280756"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it-IT" sz="1800" b="1" dirty="0">
                <a:solidFill>
                  <a:srgbClr val="C00000"/>
                </a:solidFill>
                <a:latin typeface="Bahnschrift Light SemiCondensed" panose="020B0502040204020203" pitchFamily="34" charset="0"/>
              </a:rPr>
              <a:t>Viene innescato quando l’Agente pubblico agisce, decide o gestisce le informazioni in modo tale da non riuscire più a salvaguardare tutti gli interessi primari in gioco</a:t>
            </a:r>
          </a:p>
        </p:txBody>
      </p:sp>
      <p:pic>
        <p:nvPicPr>
          <p:cNvPr id="52" name="Immagine 51">
            <a:extLst>
              <a:ext uri="{FF2B5EF4-FFF2-40B4-BE49-F238E27FC236}">
                <a16:creationId xmlns:a16="http://schemas.microsoft.com/office/drawing/2014/main" xmlns="" id="{24F14BFC-CE25-44B1-809B-7EF84B6007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205" y="390430"/>
            <a:ext cx="830138" cy="830138"/>
          </a:xfrm>
          <a:prstGeom prst="rect">
            <a:avLst/>
          </a:prstGeom>
        </p:spPr>
      </p:pic>
      <p:pic>
        <p:nvPicPr>
          <p:cNvPr id="53" name="Immagine 52">
            <a:extLst>
              <a:ext uri="{FF2B5EF4-FFF2-40B4-BE49-F238E27FC236}">
                <a16:creationId xmlns:a16="http://schemas.microsoft.com/office/drawing/2014/main" xmlns="" id="{1B5974BC-DC66-4391-97F1-3B267AEAC7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5512" y="3300136"/>
            <a:ext cx="1191806" cy="1191806"/>
          </a:xfrm>
          <a:prstGeom prst="rect">
            <a:avLst/>
          </a:prstGeom>
        </p:spPr>
      </p:pic>
      <p:pic>
        <p:nvPicPr>
          <p:cNvPr id="54" name="Immagine 53">
            <a:extLst>
              <a:ext uri="{FF2B5EF4-FFF2-40B4-BE49-F238E27FC236}">
                <a16:creationId xmlns:a16="http://schemas.microsoft.com/office/drawing/2014/main" xmlns="" id="{88F4A3E6-23DD-4EAA-A5EF-EF4E21F45510}"/>
              </a:ext>
            </a:extLst>
          </p:cNvPr>
          <p:cNvPicPr>
            <a:picLocks noChangeAspect="1"/>
          </p:cNvPicPr>
          <p:nvPr/>
        </p:nvPicPr>
        <p:blipFill>
          <a:blip r:embed="rId8"/>
          <a:stretch>
            <a:fillRect/>
          </a:stretch>
        </p:blipFill>
        <p:spPr>
          <a:xfrm>
            <a:off x="179970" y="1813639"/>
            <a:ext cx="1229962" cy="921283"/>
          </a:xfrm>
          <a:prstGeom prst="rect">
            <a:avLst/>
          </a:prstGeom>
        </p:spPr>
      </p:pic>
      <p:grpSp>
        <p:nvGrpSpPr>
          <p:cNvPr id="55" name="Gruppo 54">
            <a:extLst>
              <a:ext uri="{FF2B5EF4-FFF2-40B4-BE49-F238E27FC236}">
                <a16:creationId xmlns:a16="http://schemas.microsoft.com/office/drawing/2014/main" xmlns="" id="{F4BFEB4C-A376-40D5-A56F-0D4CCBA19D2C}"/>
              </a:ext>
            </a:extLst>
          </p:cNvPr>
          <p:cNvGrpSpPr/>
          <p:nvPr/>
        </p:nvGrpSpPr>
        <p:grpSpPr>
          <a:xfrm>
            <a:off x="1854498" y="1648490"/>
            <a:ext cx="1216372" cy="1321014"/>
            <a:chOff x="1854498" y="1648490"/>
            <a:chExt cx="1216372" cy="1321014"/>
          </a:xfrm>
        </p:grpSpPr>
        <p:pic>
          <p:nvPicPr>
            <p:cNvPr id="56" name="Immagine 55">
              <a:extLst>
                <a:ext uri="{FF2B5EF4-FFF2-40B4-BE49-F238E27FC236}">
                  <a16:creationId xmlns:a16="http://schemas.microsoft.com/office/drawing/2014/main" xmlns="" id="{213FAE50-61B0-408C-B64D-D8AA90DAE6AA}"/>
                </a:ext>
              </a:extLst>
            </p:cNvPr>
            <p:cNvPicPr>
              <a:picLocks noChangeAspect="1"/>
            </p:cNvPicPr>
            <p:nvPr/>
          </p:nvPicPr>
          <p:blipFill>
            <a:blip r:embed="rId9"/>
            <a:stretch>
              <a:fillRect/>
            </a:stretch>
          </p:blipFill>
          <p:spPr>
            <a:xfrm>
              <a:off x="1907042" y="1648490"/>
              <a:ext cx="1086432" cy="1086432"/>
            </a:xfrm>
            <a:prstGeom prst="rect">
              <a:avLst/>
            </a:prstGeom>
          </p:spPr>
        </p:pic>
        <p:sp>
          <p:nvSpPr>
            <p:cNvPr id="57" name="CasellaDiTesto 56">
              <a:extLst>
                <a:ext uri="{FF2B5EF4-FFF2-40B4-BE49-F238E27FC236}">
                  <a16:creationId xmlns:a16="http://schemas.microsoft.com/office/drawing/2014/main" xmlns="" id="{0131EB08-B315-4D64-B2FC-F720B85FAAC4}"/>
                </a:ext>
              </a:extLst>
            </p:cNvPr>
            <p:cNvSpPr txBox="1"/>
            <p:nvPr/>
          </p:nvSpPr>
          <p:spPr>
            <a:xfrm>
              <a:off x="1854498" y="2707894"/>
              <a:ext cx="1216372" cy="261610"/>
            </a:xfrm>
            <a:prstGeom prst="rect">
              <a:avLst/>
            </a:prstGeom>
            <a:noFill/>
          </p:spPr>
          <p:txBody>
            <a:bodyPr wrap="square" rtlCol="0">
              <a:spAutoFit/>
            </a:bodyPr>
            <a:lstStyle/>
            <a:p>
              <a:pPr algn="ctr"/>
              <a:r>
                <a:rPr lang="it-IT" sz="1100" b="1" dirty="0">
                  <a:latin typeface="Bahnschrift SemiCondensed" panose="020B0502040204020203" pitchFamily="34" charset="0"/>
                </a:rPr>
                <a:t>Società scientifica</a:t>
              </a:r>
            </a:p>
          </p:txBody>
        </p:sp>
      </p:grpSp>
      <p:cxnSp>
        <p:nvCxnSpPr>
          <p:cNvPr id="58" name="Connettore diritto 57">
            <a:extLst>
              <a:ext uri="{FF2B5EF4-FFF2-40B4-BE49-F238E27FC236}">
                <a16:creationId xmlns:a16="http://schemas.microsoft.com/office/drawing/2014/main" xmlns="" id="{521FD218-BE2C-426D-BD19-3127AF69FDB6}"/>
              </a:ext>
            </a:extLst>
          </p:cNvPr>
          <p:cNvCxnSpPr>
            <a:cxnSpLocks/>
          </p:cNvCxnSpPr>
          <p:nvPr/>
        </p:nvCxnSpPr>
        <p:spPr>
          <a:xfrm>
            <a:off x="1573150" y="1269554"/>
            <a:ext cx="0" cy="2044282"/>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Connettore diritto 58">
            <a:extLst>
              <a:ext uri="{FF2B5EF4-FFF2-40B4-BE49-F238E27FC236}">
                <a16:creationId xmlns:a16="http://schemas.microsoft.com/office/drawing/2014/main" xmlns="" id="{D89D1656-79FF-4D90-881E-02016DC82BE8}"/>
              </a:ext>
            </a:extLst>
          </p:cNvPr>
          <p:cNvCxnSpPr/>
          <p:nvPr/>
        </p:nvCxnSpPr>
        <p:spPr>
          <a:xfrm flipV="1">
            <a:off x="1573150" y="2625172"/>
            <a:ext cx="772387" cy="688664"/>
          </a:xfrm>
          <a:prstGeom prst="line">
            <a:avLst/>
          </a:prstGeom>
        </p:spPr>
        <p:style>
          <a:lnRef idx="1">
            <a:schemeClr val="accent1"/>
          </a:lnRef>
          <a:fillRef idx="0">
            <a:schemeClr val="accent1"/>
          </a:fillRef>
          <a:effectRef idx="0">
            <a:schemeClr val="accent1"/>
          </a:effectRef>
          <a:fontRef idx="minor">
            <a:schemeClr val="tx1"/>
          </a:fontRef>
        </p:style>
      </p:cxnSp>
      <p:sp>
        <p:nvSpPr>
          <p:cNvPr id="60" name="Rettangolo 59">
            <a:extLst>
              <a:ext uri="{FF2B5EF4-FFF2-40B4-BE49-F238E27FC236}">
                <a16:creationId xmlns:a16="http://schemas.microsoft.com/office/drawing/2014/main" xmlns="" id="{ED98B6DA-A7BD-4043-97BD-A4D49798C381}"/>
              </a:ext>
            </a:extLst>
          </p:cNvPr>
          <p:cNvSpPr/>
          <p:nvPr/>
        </p:nvSpPr>
        <p:spPr>
          <a:xfrm>
            <a:off x="2001183" y="1760300"/>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61" name="Rettangolo 60">
            <a:extLst>
              <a:ext uri="{FF2B5EF4-FFF2-40B4-BE49-F238E27FC236}">
                <a16:creationId xmlns:a16="http://schemas.microsoft.com/office/drawing/2014/main" xmlns="" id="{5BC25E3A-46F3-4637-8A5B-136A81499AF3}"/>
              </a:ext>
            </a:extLst>
          </p:cNvPr>
          <p:cNvSpPr/>
          <p:nvPr/>
        </p:nvSpPr>
        <p:spPr>
          <a:xfrm>
            <a:off x="2001183" y="909841"/>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cxnSp>
        <p:nvCxnSpPr>
          <p:cNvPr id="62" name="Connettore 2 61">
            <a:extLst>
              <a:ext uri="{FF2B5EF4-FFF2-40B4-BE49-F238E27FC236}">
                <a16:creationId xmlns:a16="http://schemas.microsoft.com/office/drawing/2014/main" xmlns="" id="{489970FF-193A-41F3-8D25-B21B8E0DECD2}"/>
              </a:ext>
            </a:extLst>
          </p:cNvPr>
          <p:cNvCxnSpPr>
            <a:cxnSpLocks/>
          </p:cNvCxnSpPr>
          <p:nvPr/>
        </p:nvCxnSpPr>
        <p:spPr>
          <a:xfrm>
            <a:off x="2341337" y="1322886"/>
            <a:ext cx="0" cy="43741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Rettangolo 62">
            <a:extLst>
              <a:ext uri="{FF2B5EF4-FFF2-40B4-BE49-F238E27FC236}">
                <a16:creationId xmlns:a16="http://schemas.microsoft.com/office/drawing/2014/main" xmlns="" id="{7953F124-19EE-4E15-A630-7BD0F8E22344}"/>
              </a:ext>
            </a:extLst>
          </p:cNvPr>
          <p:cNvSpPr/>
          <p:nvPr/>
        </p:nvSpPr>
        <p:spPr>
          <a:xfrm>
            <a:off x="87760" y="117426"/>
            <a:ext cx="3190136" cy="4484283"/>
          </a:xfrm>
          <a:prstGeom prst="rect">
            <a:avLst/>
          </a:prstGeom>
          <a:noFill/>
          <a:ln w="571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35" name="Per 34"/>
          <p:cNvSpPr/>
          <p:nvPr/>
        </p:nvSpPr>
        <p:spPr>
          <a:xfrm>
            <a:off x="1854498" y="667583"/>
            <a:ext cx="914400" cy="914400"/>
          </a:xfrm>
          <a:prstGeom prst="mathMultiply">
            <a:avLst>
              <a:gd name="adj1" fmla="val 12230"/>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6016810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xmlns="" id="{41640548-1C29-44BC-9DB6-9D1E30582C5A}"/>
              </a:ext>
            </a:extLst>
          </p:cNvPr>
          <p:cNvSpPr txBox="1"/>
          <p:nvPr/>
        </p:nvSpPr>
        <p:spPr>
          <a:xfrm>
            <a:off x="9605382" y="395587"/>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sp>
        <p:nvSpPr>
          <p:cNvPr id="9" name="Ovale 8">
            <a:extLst>
              <a:ext uri="{FF2B5EF4-FFF2-40B4-BE49-F238E27FC236}">
                <a16:creationId xmlns:a16="http://schemas.microsoft.com/office/drawing/2014/main" xmlns="" id="{DBF056E9-60E9-4AA8-AF86-A30AD9EDB8F4}"/>
              </a:ext>
            </a:extLst>
          </p:cNvPr>
          <p:cNvSpPr/>
          <p:nvPr/>
        </p:nvSpPr>
        <p:spPr>
          <a:xfrm>
            <a:off x="3862368" y="186274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433055"/>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2889510"/>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544" y="2151568"/>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50" y="3659002"/>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ttangolo 13">
            <a:extLst>
              <a:ext uri="{FF2B5EF4-FFF2-40B4-BE49-F238E27FC236}">
                <a16:creationId xmlns:a16="http://schemas.microsoft.com/office/drawing/2014/main" xmlns="" id="{0AFFC798-7006-451D-A676-8720F43C97F0}"/>
              </a:ext>
            </a:extLst>
          </p:cNvPr>
          <p:cNvSpPr/>
          <p:nvPr/>
        </p:nvSpPr>
        <p:spPr>
          <a:xfrm>
            <a:off x="3311092" y="261442"/>
            <a:ext cx="2897423" cy="6445005"/>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27" name="CasellaDiTesto 26">
            <a:extLst>
              <a:ext uri="{FF2B5EF4-FFF2-40B4-BE49-F238E27FC236}">
                <a16:creationId xmlns:a16="http://schemas.microsoft.com/office/drawing/2014/main" xmlns="" id="{05DAB8AD-5384-4A8F-BACE-EEC036CF7222}"/>
              </a:ext>
            </a:extLst>
          </p:cNvPr>
          <p:cNvSpPr txBox="1"/>
          <p:nvPr/>
        </p:nvSpPr>
        <p:spPr>
          <a:xfrm>
            <a:off x="6729687" y="942562"/>
            <a:ext cx="5280756"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1800" i="1" dirty="0">
                <a:latin typeface="Bahnschrift SemiCondensed" panose="020B0502040204020203" pitchFamily="34" charset="0"/>
              </a:rPr>
              <a:t>Il dottor Prescrittore è un professionista clinico dell’Ospedale di Santa Appropriatezza.</a:t>
            </a:r>
          </a:p>
          <a:p>
            <a:r>
              <a:rPr lang="it-IT" sz="1800" i="1" dirty="0">
                <a:latin typeface="Bahnschrift SemiCondensed" panose="020B0502040204020203" pitchFamily="34" charset="0"/>
              </a:rPr>
              <a:t>E’ anche membro influente di una società scientifica e spesso viene chiamato a scrivere articoli scientifici sulla rivista della società scientifica.</a:t>
            </a:r>
          </a:p>
          <a:p>
            <a:r>
              <a:rPr lang="it-IT" sz="1800" i="1" dirty="0">
                <a:latin typeface="Bahnschrift SemiCondensed" panose="020B0502040204020203" pitchFamily="34" charset="0"/>
              </a:rPr>
              <a:t>Un giorno viene incaricato di elaborare uno scritto su un medicinale di nuova fabbricazione messo in commercio dall’azienda farmaceutica che finanzia la rivista.</a:t>
            </a: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420586"/>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378662"/>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958" y="5601632"/>
            <a:ext cx="1390650" cy="493713"/>
          </a:xfrm>
          <a:prstGeom prst="rect">
            <a:avLst/>
          </a:prstGeom>
          <a:solidFill>
            <a:schemeClr val="bg1"/>
          </a:solidFill>
          <a:ln>
            <a:solidFill>
              <a:schemeClr val="accent1"/>
            </a:solidFill>
          </a:ln>
          <a:effectLst/>
        </p:spPr>
      </p:pic>
      <p:sp>
        <p:nvSpPr>
          <p:cNvPr id="40" name="Ovale 39">
            <a:extLst>
              <a:ext uri="{FF2B5EF4-FFF2-40B4-BE49-F238E27FC236}">
                <a16:creationId xmlns:a16="http://schemas.microsoft.com/office/drawing/2014/main" xmlns="" id="{D3A57A92-0CB5-4848-B936-C57AB9F027C3}"/>
              </a:ext>
            </a:extLst>
          </p:cNvPr>
          <p:cNvSpPr/>
          <p:nvPr/>
        </p:nvSpPr>
        <p:spPr>
          <a:xfrm>
            <a:off x="3923199" y="47416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500930"/>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753271"/>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pic>
        <p:nvPicPr>
          <p:cNvPr id="49" name="Immagine 48">
            <a:extLst>
              <a:ext uri="{FF2B5EF4-FFF2-40B4-BE49-F238E27FC236}">
                <a16:creationId xmlns:a16="http://schemas.microsoft.com/office/drawing/2014/main" xmlns="" id="{C20C9B3E-A75C-48AD-B4A6-55709FD9C8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8081" y="5446255"/>
            <a:ext cx="830138" cy="830138"/>
          </a:xfrm>
          <a:prstGeom prst="rect">
            <a:avLst/>
          </a:prstGeom>
        </p:spPr>
      </p:pic>
      <p:pic>
        <p:nvPicPr>
          <p:cNvPr id="33" name="Picture 2">
            <a:extLst>
              <a:ext uri="{FF2B5EF4-FFF2-40B4-BE49-F238E27FC236}">
                <a16:creationId xmlns:a16="http://schemas.microsoft.com/office/drawing/2014/main" xmlns="" id="{24019A54-BBB4-403A-8042-8A13E23AC8E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000" t="102" r="5268" b="49948"/>
          <a:stretch/>
        </p:blipFill>
        <p:spPr bwMode="auto">
          <a:xfrm>
            <a:off x="10211084" y="5481068"/>
            <a:ext cx="1642496" cy="1228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CasellaDiTesto 35">
            <a:extLst>
              <a:ext uri="{FF2B5EF4-FFF2-40B4-BE49-F238E27FC236}">
                <a16:creationId xmlns:a16="http://schemas.microsoft.com/office/drawing/2014/main" xmlns="" id="{4715493E-4F5B-4D74-9B7A-461596E19F7E}"/>
              </a:ext>
            </a:extLst>
          </p:cNvPr>
          <p:cNvSpPr txBox="1"/>
          <p:nvPr/>
        </p:nvSpPr>
        <p:spPr>
          <a:xfrm>
            <a:off x="6709316" y="3302555"/>
            <a:ext cx="5280756"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it-IT" sz="1800" b="1" dirty="0">
                <a:solidFill>
                  <a:srgbClr val="C00000"/>
                </a:solidFill>
                <a:latin typeface="Bahnschrift Light SemiCondensed" panose="020B0502040204020203" pitchFamily="34" charset="0"/>
              </a:rPr>
              <a:t>Anche in questo caso, il conflitto di interessi apparente può sovrapporsi al conflitto di interessi endogeno, minacciando anche la percezione di imparzialità del professionista </a:t>
            </a:r>
            <a:r>
              <a:rPr lang="it-IT" sz="1800" b="1" u="sng" dirty="0">
                <a:solidFill>
                  <a:srgbClr val="C00000"/>
                </a:solidFill>
                <a:latin typeface="Bahnschrift Light SemiCondensed" panose="020B0502040204020203" pitchFamily="34" charset="0"/>
              </a:rPr>
              <a:t>nel suo ruolo pubblico</a:t>
            </a:r>
            <a:r>
              <a:rPr lang="it-IT" sz="1800" b="1" dirty="0">
                <a:solidFill>
                  <a:srgbClr val="C00000"/>
                </a:solidFill>
                <a:latin typeface="Bahnschrift Light SemiCondensed" panose="020B0502040204020203" pitchFamily="34" charset="0"/>
              </a:rPr>
              <a:t>.</a:t>
            </a:r>
          </a:p>
        </p:txBody>
      </p:sp>
      <p:pic>
        <p:nvPicPr>
          <p:cNvPr id="52" name="Immagine 51">
            <a:extLst>
              <a:ext uri="{FF2B5EF4-FFF2-40B4-BE49-F238E27FC236}">
                <a16:creationId xmlns:a16="http://schemas.microsoft.com/office/drawing/2014/main" xmlns="" id="{24F14BFC-CE25-44B1-809B-7EF84B6007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205" y="390430"/>
            <a:ext cx="830138" cy="830138"/>
          </a:xfrm>
          <a:prstGeom prst="rect">
            <a:avLst/>
          </a:prstGeom>
        </p:spPr>
      </p:pic>
      <p:pic>
        <p:nvPicPr>
          <p:cNvPr id="53" name="Immagine 52">
            <a:extLst>
              <a:ext uri="{FF2B5EF4-FFF2-40B4-BE49-F238E27FC236}">
                <a16:creationId xmlns:a16="http://schemas.microsoft.com/office/drawing/2014/main" xmlns="" id="{1B5974BC-DC66-4391-97F1-3B267AEAC7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5512" y="3300136"/>
            <a:ext cx="1191806" cy="1191806"/>
          </a:xfrm>
          <a:prstGeom prst="rect">
            <a:avLst/>
          </a:prstGeom>
        </p:spPr>
      </p:pic>
      <p:pic>
        <p:nvPicPr>
          <p:cNvPr id="54" name="Immagine 53">
            <a:extLst>
              <a:ext uri="{FF2B5EF4-FFF2-40B4-BE49-F238E27FC236}">
                <a16:creationId xmlns:a16="http://schemas.microsoft.com/office/drawing/2014/main" xmlns="" id="{88F4A3E6-23DD-4EAA-A5EF-EF4E21F45510}"/>
              </a:ext>
            </a:extLst>
          </p:cNvPr>
          <p:cNvPicPr>
            <a:picLocks noChangeAspect="1"/>
          </p:cNvPicPr>
          <p:nvPr/>
        </p:nvPicPr>
        <p:blipFill>
          <a:blip r:embed="rId8"/>
          <a:stretch>
            <a:fillRect/>
          </a:stretch>
        </p:blipFill>
        <p:spPr>
          <a:xfrm>
            <a:off x="179970" y="1813639"/>
            <a:ext cx="1229962" cy="921283"/>
          </a:xfrm>
          <a:prstGeom prst="rect">
            <a:avLst/>
          </a:prstGeom>
        </p:spPr>
      </p:pic>
      <p:grpSp>
        <p:nvGrpSpPr>
          <p:cNvPr id="55" name="Gruppo 54">
            <a:extLst>
              <a:ext uri="{FF2B5EF4-FFF2-40B4-BE49-F238E27FC236}">
                <a16:creationId xmlns:a16="http://schemas.microsoft.com/office/drawing/2014/main" xmlns="" id="{F4BFEB4C-A376-40D5-A56F-0D4CCBA19D2C}"/>
              </a:ext>
            </a:extLst>
          </p:cNvPr>
          <p:cNvGrpSpPr/>
          <p:nvPr/>
        </p:nvGrpSpPr>
        <p:grpSpPr>
          <a:xfrm>
            <a:off x="1854498" y="1648490"/>
            <a:ext cx="1216372" cy="1321014"/>
            <a:chOff x="1854498" y="1648490"/>
            <a:chExt cx="1216372" cy="1321014"/>
          </a:xfrm>
        </p:grpSpPr>
        <p:pic>
          <p:nvPicPr>
            <p:cNvPr id="56" name="Immagine 55">
              <a:extLst>
                <a:ext uri="{FF2B5EF4-FFF2-40B4-BE49-F238E27FC236}">
                  <a16:creationId xmlns:a16="http://schemas.microsoft.com/office/drawing/2014/main" xmlns="" id="{213FAE50-61B0-408C-B64D-D8AA90DAE6AA}"/>
                </a:ext>
              </a:extLst>
            </p:cNvPr>
            <p:cNvPicPr>
              <a:picLocks noChangeAspect="1"/>
            </p:cNvPicPr>
            <p:nvPr/>
          </p:nvPicPr>
          <p:blipFill>
            <a:blip r:embed="rId9"/>
            <a:stretch>
              <a:fillRect/>
            </a:stretch>
          </p:blipFill>
          <p:spPr>
            <a:xfrm>
              <a:off x="1907042" y="1648490"/>
              <a:ext cx="1086432" cy="1086432"/>
            </a:xfrm>
            <a:prstGeom prst="rect">
              <a:avLst/>
            </a:prstGeom>
          </p:spPr>
        </p:pic>
        <p:sp>
          <p:nvSpPr>
            <p:cNvPr id="57" name="CasellaDiTesto 56">
              <a:extLst>
                <a:ext uri="{FF2B5EF4-FFF2-40B4-BE49-F238E27FC236}">
                  <a16:creationId xmlns:a16="http://schemas.microsoft.com/office/drawing/2014/main" xmlns="" id="{0131EB08-B315-4D64-B2FC-F720B85FAAC4}"/>
                </a:ext>
              </a:extLst>
            </p:cNvPr>
            <p:cNvSpPr txBox="1"/>
            <p:nvPr/>
          </p:nvSpPr>
          <p:spPr>
            <a:xfrm>
              <a:off x="1854498" y="2707894"/>
              <a:ext cx="1216372" cy="261610"/>
            </a:xfrm>
            <a:prstGeom prst="rect">
              <a:avLst/>
            </a:prstGeom>
            <a:noFill/>
          </p:spPr>
          <p:txBody>
            <a:bodyPr wrap="square" rtlCol="0">
              <a:spAutoFit/>
            </a:bodyPr>
            <a:lstStyle/>
            <a:p>
              <a:pPr algn="ctr"/>
              <a:r>
                <a:rPr lang="it-IT" sz="1100" b="1" dirty="0">
                  <a:latin typeface="Bahnschrift SemiCondensed" panose="020B0502040204020203" pitchFamily="34" charset="0"/>
                </a:rPr>
                <a:t>Società scientifica</a:t>
              </a:r>
            </a:p>
          </p:txBody>
        </p:sp>
      </p:grpSp>
      <p:cxnSp>
        <p:nvCxnSpPr>
          <p:cNvPr id="58" name="Connettore diritto 57">
            <a:extLst>
              <a:ext uri="{FF2B5EF4-FFF2-40B4-BE49-F238E27FC236}">
                <a16:creationId xmlns:a16="http://schemas.microsoft.com/office/drawing/2014/main" xmlns="" id="{521FD218-BE2C-426D-BD19-3127AF69FDB6}"/>
              </a:ext>
            </a:extLst>
          </p:cNvPr>
          <p:cNvCxnSpPr>
            <a:cxnSpLocks/>
          </p:cNvCxnSpPr>
          <p:nvPr/>
        </p:nvCxnSpPr>
        <p:spPr>
          <a:xfrm>
            <a:off x="1573150" y="1269554"/>
            <a:ext cx="0" cy="2044282"/>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Connettore diritto 58">
            <a:extLst>
              <a:ext uri="{FF2B5EF4-FFF2-40B4-BE49-F238E27FC236}">
                <a16:creationId xmlns:a16="http://schemas.microsoft.com/office/drawing/2014/main" xmlns="" id="{D89D1656-79FF-4D90-881E-02016DC82BE8}"/>
              </a:ext>
            </a:extLst>
          </p:cNvPr>
          <p:cNvCxnSpPr/>
          <p:nvPr/>
        </p:nvCxnSpPr>
        <p:spPr>
          <a:xfrm flipV="1">
            <a:off x="1573150" y="2625172"/>
            <a:ext cx="772387" cy="688664"/>
          </a:xfrm>
          <a:prstGeom prst="line">
            <a:avLst/>
          </a:prstGeom>
        </p:spPr>
        <p:style>
          <a:lnRef idx="1">
            <a:schemeClr val="accent1"/>
          </a:lnRef>
          <a:fillRef idx="0">
            <a:schemeClr val="accent1"/>
          </a:fillRef>
          <a:effectRef idx="0">
            <a:schemeClr val="accent1"/>
          </a:effectRef>
          <a:fontRef idx="minor">
            <a:schemeClr val="tx1"/>
          </a:fontRef>
        </p:style>
      </p:cxnSp>
      <p:sp>
        <p:nvSpPr>
          <p:cNvPr id="60" name="Rettangolo 59">
            <a:extLst>
              <a:ext uri="{FF2B5EF4-FFF2-40B4-BE49-F238E27FC236}">
                <a16:creationId xmlns:a16="http://schemas.microsoft.com/office/drawing/2014/main" xmlns="" id="{ED98B6DA-A7BD-4043-97BD-A4D49798C381}"/>
              </a:ext>
            </a:extLst>
          </p:cNvPr>
          <p:cNvSpPr/>
          <p:nvPr/>
        </p:nvSpPr>
        <p:spPr>
          <a:xfrm>
            <a:off x="2001183" y="1760300"/>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61" name="Rettangolo 60">
            <a:extLst>
              <a:ext uri="{FF2B5EF4-FFF2-40B4-BE49-F238E27FC236}">
                <a16:creationId xmlns:a16="http://schemas.microsoft.com/office/drawing/2014/main" xmlns="" id="{5BC25E3A-46F3-4637-8A5B-136A81499AF3}"/>
              </a:ext>
            </a:extLst>
          </p:cNvPr>
          <p:cNvSpPr/>
          <p:nvPr/>
        </p:nvSpPr>
        <p:spPr>
          <a:xfrm>
            <a:off x="2001183" y="909841"/>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cxnSp>
        <p:nvCxnSpPr>
          <p:cNvPr id="62" name="Connettore 2 61">
            <a:extLst>
              <a:ext uri="{FF2B5EF4-FFF2-40B4-BE49-F238E27FC236}">
                <a16:creationId xmlns:a16="http://schemas.microsoft.com/office/drawing/2014/main" xmlns="" id="{489970FF-193A-41F3-8D25-B21B8E0DECD2}"/>
              </a:ext>
            </a:extLst>
          </p:cNvPr>
          <p:cNvCxnSpPr>
            <a:cxnSpLocks/>
          </p:cNvCxnSpPr>
          <p:nvPr/>
        </p:nvCxnSpPr>
        <p:spPr>
          <a:xfrm>
            <a:off x="2341337" y="1322886"/>
            <a:ext cx="0" cy="43741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Rettangolo 62">
            <a:extLst>
              <a:ext uri="{FF2B5EF4-FFF2-40B4-BE49-F238E27FC236}">
                <a16:creationId xmlns:a16="http://schemas.microsoft.com/office/drawing/2014/main" xmlns="" id="{7953F124-19EE-4E15-A630-7BD0F8E22344}"/>
              </a:ext>
            </a:extLst>
          </p:cNvPr>
          <p:cNvSpPr/>
          <p:nvPr/>
        </p:nvSpPr>
        <p:spPr>
          <a:xfrm>
            <a:off x="87760" y="117426"/>
            <a:ext cx="3190136" cy="4484283"/>
          </a:xfrm>
          <a:prstGeom prst="rect">
            <a:avLst/>
          </a:prstGeom>
          <a:noFill/>
          <a:ln w="571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35" name="Per 34"/>
          <p:cNvSpPr/>
          <p:nvPr/>
        </p:nvSpPr>
        <p:spPr>
          <a:xfrm>
            <a:off x="1854498" y="667583"/>
            <a:ext cx="914400" cy="914400"/>
          </a:xfrm>
          <a:prstGeom prst="mathMultiply">
            <a:avLst>
              <a:gd name="adj1" fmla="val 12230"/>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2" name="Picture 2">
            <a:extLst>
              <a:ext uri="{FF2B5EF4-FFF2-40B4-BE49-F238E27FC236}">
                <a16:creationId xmlns:a16="http://schemas.microsoft.com/office/drawing/2014/main" xmlns="" id="{69E9A3CC-3907-4A8D-AC13-C4F175CB9F6E}"/>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622" t="102" r="48906" b="49948"/>
          <a:stretch/>
        </p:blipFill>
        <p:spPr bwMode="auto">
          <a:xfrm>
            <a:off x="7021612" y="5416971"/>
            <a:ext cx="1820831" cy="1283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Segno di addizione 33">
            <a:extLst>
              <a:ext uri="{FF2B5EF4-FFF2-40B4-BE49-F238E27FC236}">
                <a16:creationId xmlns:a16="http://schemas.microsoft.com/office/drawing/2014/main" xmlns="" id="{084EB704-D55D-4DC7-A0D4-D351F866E05B}"/>
              </a:ext>
            </a:extLst>
          </p:cNvPr>
          <p:cNvSpPr/>
          <p:nvPr/>
        </p:nvSpPr>
        <p:spPr>
          <a:xfrm>
            <a:off x="8824195" y="5296080"/>
            <a:ext cx="1296144" cy="1104815"/>
          </a:xfrm>
          <a:prstGeom prst="math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7" name="Immagine 36">
            <a:extLst>
              <a:ext uri="{FF2B5EF4-FFF2-40B4-BE49-F238E27FC236}">
                <a16:creationId xmlns:a16="http://schemas.microsoft.com/office/drawing/2014/main" xmlns="" id="{123C2923-BB40-4173-9478-7AF0495A0F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8283" y="1808482"/>
            <a:ext cx="1251641" cy="1251641"/>
          </a:xfrm>
          <a:prstGeom prst="rect">
            <a:avLst/>
          </a:prstGeom>
        </p:spPr>
      </p:pic>
    </p:spTree>
    <p:extLst>
      <p:ext uri="{BB962C8B-B14F-4D97-AF65-F5344CB8AC3E}">
        <p14:creationId xmlns:p14="http://schemas.microsoft.com/office/powerpoint/2010/main" val="3247879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426379" y="768305"/>
            <a:ext cx="4276261" cy="300043"/>
          </a:xfrm>
          <a:prstGeom prst="rect">
            <a:avLst/>
          </a:prstGeom>
          <a:effectLst>
            <a:glow rad="1397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1350" b="1" dirty="0">
                <a:solidFill>
                  <a:srgbClr val="800000"/>
                </a:solidFill>
                <a:latin typeface="Arial Narrow" panose="020B0606020202030204" pitchFamily="34" charset="0"/>
              </a:rPr>
              <a:t>La definizione di conflitto di interessi di ANAC nel PNA 2019</a:t>
            </a:r>
          </a:p>
        </p:txBody>
      </p:sp>
      <p:sp>
        <p:nvSpPr>
          <p:cNvPr id="2" name="CasellaDiTesto 1">
            <a:extLst>
              <a:ext uri="{FF2B5EF4-FFF2-40B4-BE49-F238E27FC236}">
                <a16:creationId xmlns:a16="http://schemas.microsoft.com/office/drawing/2014/main" xmlns="" id="{629E3DCF-B743-40A5-82C0-F03E87012A25}"/>
              </a:ext>
            </a:extLst>
          </p:cNvPr>
          <p:cNvSpPr txBox="1"/>
          <p:nvPr/>
        </p:nvSpPr>
        <p:spPr>
          <a:xfrm>
            <a:off x="2046248" y="1491236"/>
            <a:ext cx="6154110" cy="3046591"/>
          </a:xfrm>
          <a:prstGeom prst="rect">
            <a:avLst/>
          </a:prstGeom>
          <a:noFill/>
        </p:spPr>
        <p:txBody>
          <a:bodyPr wrap="square" rtlCol="0">
            <a:spAutoFit/>
          </a:bodyPr>
          <a:lstStyle/>
          <a:p>
            <a:pPr marL="285721" indent="-285721">
              <a:buFont typeface="Arial" panose="020B0604020202020204" pitchFamily="34" charset="0"/>
              <a:buChar char="•"/>
            </a:pPr>
            <a:r>
              <a:rPr lang="it-IT" sz="1600" b="1" i="1" dirty="0">
                <a:latin typeface="Arial Narrow" panose="020B0606020202030204" pitchFamily="34" charset="0"/>
              </a:rPr>
              <a:t>Occorre tener presente che le disposizioni sul conflitto di interessi, nel prosieguo specificate, fanno riferimento a un’</a:t>
            </a:r>
            <a:r>
              <a:rPr lang="it-IT" sz="1600" b="1" i="1" dirty="0">
                <a:solidFill>
                  <a:srgbClr val="FF0000"/>
                </a:solidFill>
                <a:latin typeface="Arial Narrow" panose="020B0606020202030204" pitchFamily="34" charset="0"/>
              </a:rPr>
              <a:t>accezione ampia </a:t>
            </a:r>
            <a:r>
              <a:rPr lang="it-IT" sz="1600" b="1" i="1" dirty="0">
                <a:latin typeface="Arial Narrow" panose="020B0606020202030204" pitchFamily="34" charset="0"/>
              </a:rPr>
              <a:t>attribuendo rilievo a </a:t>
            </a:r>
            <a:r>
              <a:rPr lang="it-IT" sz="1600" b="1" i="1" dirty="0">
                <a:solidFill>
                  <a:srgbClr val="FF0000"/>
                </a:solidFill>
                <a:latin typeface="Arial Narrow" panose="020B0606020202030204" pitchFamily="34" charset="0"/>
              </a:rPr>
              <a:t>qualsiasi posizione che potenzialmente possa minare il corretto agire amministrativo</a:t>
            </a:r>
            <a:r>
              <a:rPr lang="it-IT" sz="1600" b="1" i="1" dirty="0">
                <a:latin typeface="Arial Narrow" panose="020B0606020202030204" pitchFamily="34" charset="0"/>
              </a:rPr>
              <a:t> e compromettere, </a:t>
            </a:r>
            <a:r>
              <a:rPr lang="it-IT" sz="1600" b="1" i="1" dirty="0">
                <a:solidFill>
                  <a:srgbClr val="FF0000"/>
                </a:solidFill>
                <a:latin typeface="Arial Narrow" panose="020B0606020202030204" pitchFamily="34" charset="0"/>
              </a:rPr>
              <a:t>anche in astratto</a:t>
            </a:r>
            <a:r>
              <a:rPr lang="it-IT" sz="1600" b="1" i="1" dirty="0">
                <a:latin typeface="Arial Narrow" panose="020B0606020202030204" pitchFamily="34" charset="0"/>
              </a:rPr>
              <a:t>, l’imparzialità richiesta al dipendente pubblico nell’esercizio del potere decisionale. </a:t>
            </a:r>
          </a:p>
          <a:p>
            <a:pPr marL="285721" indent="-285721">
              <a:buFont typeface="Arial" panose="020B0604020202020204" pitchFamily="34" charset="0"/>
              <a:buChar char="•"/>
            </a:pPr>
            <a:r>
              <a:rPr lang="it-IT" sz="1600" b="1" i="1" dirty="0">
                <a:latin typeface="Arial Narrow" panose="020B0606020202030204" pitchFamily="34" charset="0"/>
              </a:rPr>
              <a:t>Pertanto alle situazioni palesi di </a:t>
            </a:r>
            <a:r>
              <a:rPr lang="it-IT" sz="1600" b="1" i="1" dirty="0">
                <a:solidFill>
                  <a:srgbClr val="FF0000"/>
                </a:solidFill>
                <a:latin typeface="Arial Narrow" panose="020B0606020202030204" pitchFamily="34" charset="0"/>
              </a:rPr>
              <a:t>conflitto di interessi reale e concreto</a:t>
            </a:r>
            <a:r>
              <a:rPr lang="it-IT" sz="1600" b="1" i="1" dirty="0">
                <a:latin typeface="Arial Narrow" panose="020B0606020202030204" pitchFamily="34" charset="0"/>
              </a:rPr>
              <a:t>, che sono quelle esplicitate all’art. 7 del d.P.R. n. 62 del 2013, si aggiungono quelle di </a:t>
            </a:r>
            <a:r>
              <a:rPr lang="it-IT" sz="1600" b="1" i="1" dirty="0">
                <a:solidFill>
                  <a:srgbClr val="FF0000"/>
                </a:solidFill>
                <a:latin typeface="Arial Narrow" panose="020B0606020202030204" pitchFamily="34" charset="0"/>
              </a:rPr>
              <a:t>potenziale conflitto</a:t>
            </a:r>
            <a:r>
              <a:rPr lang="it-IT" sz="1600" b="1" i="1" dirty="0">
                <a:latin typeface="Arial Narrow" panose="020B0606020202030204" pitchFamily="34" charset="0"/>
              </a:rPr>
              <a:t> che, seppure </a:t>
            </a:r>
            <a:r>
              <a:rPr lang="it-IT" sz="1600" b="1" i="1" dirty="0">
                <a:solidFill>
                  <a:srgbClr val="FF0000"/>
                </a:solidFill>
                <a:latin typeface="Arial Narrow" panose="020B0606020202030204" pitchFamily="34" charset="0"/>
              </a:rPr>
              <a:t>non tipizzate</a:t>
            </a:r>
            <a:r>
              <a:rPr lang="it-IT" sz="1600" b="1" i="1" dirty="0">
                <a:latin typeface="Arial Narrow" panose="020B0606020202030204" pitchFamily="34" charset="0"/>
              </a:rPr>
              <a:t>, potrebbero essere </a:t>
            </a:r>
            <a:r>
              <a:rPr lang="it-IT" sz="1600" b="1" i="1" dirty="0">
                <a:solidFill>
                  <a:srgbClr val="FF0000"/>
                </a:solidFill>
                <a:latin typeface="Arial Narrow" panose="020B0606020202030204" pitchFamily="34" charset="0"/>
              </a:rPr>
              <a:t>idonee a interferire con lo svolgimento dei doveri pubblici </a:t>
            </a:r>
            <a:r>
              <a:rPr lang="it-IT" sz="1600" b="1" i="1" dirty="0">
                <a:latin typeface="Arial Narrow" panose="020B0606020202030204" pitchFamily="34" charset="0"/>
              </a:rPr>
              <a:t>e inquinare </a:t>
            </a:r>
            <a:r>
              <a:rPr lang="it-IT" sz="1600" b="1" i="1" dirty="0">
                <a:solidFill>
                  <a:srgbClr val="FF0000"/>
                </a:solidFill>
                <a:latin typeface="Arial Narrow" panose="020B0606020202030204" pitchFamily="34" charset="0"/>
              </a:rPr>
              <a:t>l’imparzialità amministrativa </a:t>
            </a:r>
            <a:r>
              <a:rPr lang="it-IT" sz="1600" b="1" i="1" dirty="0">
                <a:latin typeface="Arial Narrow" panose="020B0606020202030204" pitchFamily="34" charset="0"/>
              </a:rPr>
              <a:t>o </a:t>
            </a:r>
            <a:r>
              <a:rPr lang="it-IT" sz="1600" b="1" i="1" dirty="0">
                <a:solidFill>
                  <a:srgbClr val="FF0000"/>
                </a:solidFill>
                <a:latin typeface="Arial Narrow" panose="020B0606020202030204" pitchFamily="34" charset="0"/>
              </a:rPr>
              <a:t>l’immagine imparziale </a:t>
            </a:r>
            <a:r>
              <a:rPr lang="it-IT" sz="1600" b="1" i="1" dirty="0">
                <a:latin typeface="Arial Narrow" panose="020B0606020202030204" pitchFamily="34" charset="0"/>
              </a:rPr>
              <a:t>del potere pubblico.</a:t>
            </a:r>
          </a:p>
        </p:txBody>
      </p:sp>
      <p:sp>
        <p:nvSpPr>
          <p:cNvPr id="3" name="Fumetto: rettangolo con angoli arrotondati 2">
            <a:extLst>
              <a:ext uri="{FF2B5EF4-FFF2-40B4-BE49-F238E27FC236}">
                <a16:creationId xmlns:a16="http://schemas.microsoft.com/office/drawing/2014/main" xmlns="" id="{A749B5FF-71AD-4BCD-B555-BF550B671E48}"/>
              </a:ext>
            </a:extLst>
          </p:cNvPr>
          <p:cNvSpPr/>
          <p:nvPr/>
        </p:nvSpPr>
        <p:spPr>
          <a:xfrm>
            <a:off x="7178516" y="4346073"/>
            <a:ext cx="3126994" cy="1229285"/>
          </a:xfrm>
          <a:prstGeom prst="wedgeRoundRectCallout">
            <a:avLst>
              <a:gd name="adj1" fmla="val -89117"/>
              <a:gd name="adj2" fmla="val -56875"/>
              <a:gd name="adj3" fmla="val 16667"/>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800" b="1" dirty="0">
                <a:latin typeface="Arial Narrow" panose="020B0606020202030204" pitchFamily="34" charset="0"/>
              </a:rPr>
              <a:t>EQUIDISTANZA DAGLI INTERESSI</a:t>
            </a:r>
          </a:p>
        </p:txBody>
      </p:sp>
      <p:pic>
        <p:nvPicPr>
          <p:cNvPr id="5" name="Immagine 4">
            <a:extLst>
              <a:ext uri="{FF2B5EF4-FFF2-40B4-BE49-F238E27FC236}">
                <a16:creationId xmlns:a16="http://schemas.microsoft.com/office/drawing/2014/main" xmlns="" id="{ABFD65D6-7ACA-4AC2-96C7-55CBD4D202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350" y="5734050"/>
            <a:ext cx="4514850" cy="1009650"/>
          </a:xfrm>
          <a:prstGeom prst="rect">
            <a:avLst/>
          </a:prstGeom>
        </p:spPr>
      </p:pic>
    </p:spTree>
    <p:extLst>
      <p:ext uri="{BB962C8B-B14F-4D97-AF65-F5344CB8AC3E}">
        <p14:creationId xmlns:p14="http://schemas.microsoft.com/office/powerpoint/2010/main" val="303295859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xmlns="" id="{41640548-1C29-44BC-9DB6-9D1E30582C5A}"/>
              </a:ext>
            </a:extLst>
          </p:cNvPr>
          <p:cNvSpPr txBox="1"/>
          <p:nvPr/>
        </p:nvSpPr>
        <p:spPr>
          <a:xfrm>
            <a:off x="766614" y="405458"/>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pic>
        <p:nvPicPr>
          <p:cNvPr id="4" name="Picture 2">
            <a:extLst>
              <a:ext uri="{FF2B5EF4-FFF2-40B4-BE49-F238E27FC236}">
                <a16:creationId xmlns:a16="http://schemas.microsoft.com/office/drawing/2014/main" xmlns="" id="{D9195A7C-0C5E-4275-AAE7-D2E1BEFC18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102" r="5268" b="49948"/>
          <a:stretch/>
        </p:blipFill>
        <p:spPr bwMode="auto">
          <a:xfrm>
            <a:off x="9479582" y="261442"/>
            <a:ext cx="2598776"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magine 4">
            <a:extLst>
              <a:ext uri="{FF2B5EF4-FFF2-40B4-BE49-F238E27FC236}">
                <a16:creationId xmlns:a16="http://schemas.microsoft.com/office/drawing/2014/main" xmlns="" id="{20A7196A-14CE-4852-9DBA-41BB55013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14" y="1138664"/>
            <a:ext cx="8711692" cy="5616206"/>
          </a:xfrm>
          <a:prstGeom prst="rect">
            <a:avLst/>
          </a:prstGeom>
          <a:effectLst/>
        </p:spPr>
      </p:pic>
      <p:sp>
        <p:nvSpPr>
          <p:cNvPr id="6" name="CasellaDiTesto 5">
            <a:extLst>
              <a:ext uri="{FF2B5EF4-FFF2-40B4-BE49-F238E27FC236}">
                <a16:creationId xmlns:a16="http://schemas.microsoft.com/office/drawing/2014/main" xmlns="" id="{3326243E-6D71-4DAA-AB43-2349A32F43F3}"/>
              </a:ext>
            </a:extLst>
          </p:cNvPr>
          <p:cNvSpPr txBox="1"/>
          <p:nvPr/>
        </p:nvSpPr>
        <p:spPr>
          <a:xfrm>
            <a:off x="766614" y="2338636"/>
            <a:ext cx="10513168" cy="3539430"/>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sz="3200" i="1" dirty="0">
                <a:latin typeface="Bahnschrift SemiCondensed" panose="020B0502040204020203" pitchFamily="34" charset="0"/>
              </a:rPr>
              <a:t>Il dottor Arlecchino è Assessore presso il Comune di San Soccorso, una città che conta circa 35.000 abitanti.</a:t>
            </a:r>
          </a:p>
          <a:p>
            <a:r>
              <a:rPr lang="it-IT" sz="3200" i="1" dirty="0">
                <a:latin typeface="Bahnschrift SemiCondensed" panose="020B0502040204020203" pitchFamily="34" charset="0"/>
              </a:rPr>
              <a:t>E’ anche Direttore Amministrativo della ASL che ricomprende all’interno del suo territorio anche il Comune di San Soccorso.</a:t>
            </a:r>
          </a:p>
          <a:p>
            <a:r>
              <a:rPr lang="it-IT" sz="3200" i="1" dirty="0">
                <a:latin typeface="Bahnschrift SemiCondensed" panose="020B0502040204020203" pitchFamily="34" charset="0"/>
              </a:rPr>
              <a:t>Presso la ASL sta partecipando ad una riunione che ha ad oggetto: «localizzazione del sito più idoneo a realizzare il nuovo Pronto Soccorso».</a:t>
            </a:r>
          </a:p>
        </p:txBody>
      </p:sp>
    </p:spTree>
    <p:extLst>
      <p:ext uri="{BB962C8B-B14F-4D97-AF65-F5344CB8AC3E}">
        <p14:creationId xmlns:p14="http://schemas.microsoft.com/office/powerpoint/2010/main" val="329787197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po 23">
            <a:extLst>
              <a:ext uri="{FF2B5EF4-FFF2-40B4-BE49-F238E27FC236}">
                <a16:creationId xmlns:a16="http://schemas.microsoft.com/office/drawing/2014/main" xmlns="" id="{69F0C8FC-75BD-438C-972B-90E27E0E34BD}"/>
              </a:ext>
            </a:extLst>
          </p:cNvPr>
          <p:cNvGrpSpPr/>
          <p:nvPr/>
        </p:nvGrpSpPr>
        <p:grpSpPr>
          <a:xfrm>
            <a:off x="1701426" y="1772527"/>
            <a:ext cx="1369444" cy="1240027"/>
            <a:chOff x="1701426" y="1772527"/>
            <a:chExt cx="1369444" cy="1240027"/>
          </a:xfrm>
        </p:grpSpPr>
        <p:grpSp>
          <p:nvGrpSpPr>
            <p:cNvPr id="17" name="Gruppo 16">
              <a:extLst>
                <a:ext uri="{FF2B5EF4-FFF2-40B4-BE49-F238E27FC236}">
                  <a16:creationId xmlns:a16="http://schemas.microsoft.com/office/drawing/2014/main" xmlns="" id="{8C38CA23-C89C-4EA6-978D-F8F6626F6595}"/>
                </a:ext>
              </a:extLst>
            </p:cNvPr>
            <p:cNvGrpSpPr/>
            <p:nvPr/>
          </p:nvGrpSpPr>
          <p:grpSpPr>
            <a:xfrm>
              <a:off x="1908796" y="1772527"/>
              <a:ext cx="965767" cy="1077774"/>
              <a:chOff x="1894000" y="1838044"/>
              <a:chExt cx="965767" cy="1077774"/>
            </a:xfrm>
          </p:grpSpPr>
          <p:pic>
            <p:nvPicPr>
              <p:cNvPr id="35" name="Immagine 34">
                <a:extLst>
                  <a:ext uri="{FF2B5EF4-FFF2-40B4-BE49-F238E27FC236}">
                    <a16:creationId xmlns:a16="http://schemas.microsoft.com/office/drawing/2014/main" xmlns="" id="{52578421-FE44-4B07-A05E-A2DB6E561BC9}"/>
                  </a:ext>
                </a:extLst>
              </p:cNvPr>
              <p:cNvPicPr>
                <a:picLocks noChangeAspect="1"/>
              </p:cNvPicPr>
              <p:nvPr/>
            </p:nvPicPr>
            <p:blipFill>
              <a:blip r:embed="rId2"/>
              <a:stretch>
                <a:fillRect/>
              </a:stretch>
            </p:blipFill>
            <p:spPr>
              <a:xfrm>
                <a:off x="1894000" y="1838044"/>
                <a:ext cx="965767" cy="1077774"/>
              </a:xfrm>
              <a:prstGeom prst="rect">
                <a:avLst/>
              </a:prstGeom>
            </p:spPr>
          </p:pic>
          <p:pic>
            <p:nvPicPr>
              <p:cNvPr id="16" name="Immagine 15">
                <a:extLst>
                  <a:ext uri="{FF2B5EF4-FFF2-40B4-BE49-F238E27FC236}">
                    <a16:creationId xmlns:a16="http://schemas.microsoft.com/office/drawing/2014/main" xmlns="" id="{BE03E7E4-F998-433D-8F42-91F08F6D72B4}"/>
                  </a:ext>
                </a:extLst>
              </p:cNvPr>
              <p:cNvPicPr>
                <a:picLocks noChangeAspect="1"/>
              </p:cNvPicPr>
              <p:nvPr/>
            </p:nvPicPr>
            <p:blipFill>
              <a:blip r:embed="rId3"/>
              <a:stretch>
                <a:fillRect/>
              </a:stretch>
            </p:blipFill>
            <p:spPr>
              <a:xfrm>
                <a:off x="2195567" y="2151568"/>
                <a:ext cx="371247" cy="371247"/>
              </a:xfrm>
              <a:prstGeom prst="rect">
                <a:avLst/>
              </a:prstGeom>
            </p:spPr>
          </p:pic>
        </p:grpSp>
        <p:sp>
          <p:nvSpPr>
            <p:cNvPr id="23" name="CasellaDiTesto 22">
              <a:extLst>
                <a:ext uri="{FF2B5EF4-FFF2-40B4-BE49-F238E27FC236}">
                  <a16:creationId xmlns:a16="http://schemas.microsoft.com/office/drawing/2014/main" xmlns="" id="{D46D6C8B-9B54-4693-9C82-57ED32941F90}"/>
                </a:ext>
              </a:extLst>
            </p:cNvPr>
            <p:cNvSpPr txBox="1"/>
            <p:nvPr/>
          </p:nvSpPr>
          <p:spPr>
            <a:xfrm>
              <a:off x="1701426" y="2781722"/>
              <a:ext cx="1369444" cy="230832"/>
            </a:xfrm>
            <a:prstGeom prst="rect">
              <a:avLst/>
            </a:prstGeom>
            <a:noFill/>
          </p:spPr>
          <p:txBody>
            <a:bodyPr wrap="square" rtlCol="0">
              <a:spAutoFit/>
            </a:bodyPr>
            <a:lstStyle/>
            <a:p>
              <a:pPr algn="ctr"/>
              <a:r>
                <a:rPr lang="it-IT" sz="900" b="1" dirty="0">
                  <a:latin typeface="Bahnschrift SemiBold SemiConden" panose="020B0502040204020203" pitchFamily="34" charset="0"/>
                </a:rPr>
                <a:t>Comune di San Soccorso</a:t>
              </a:r>
            </a:p>
          </p:txBody>
        </p:sp>
      </p:grpSp>
      <p:sp>
        <p:nvSpPr>
          <p:cNvPr id="3" name="CasellaDiTesto 2">
            <a:extLst>
              <a:ext uri="{FF2B5EF4-FFF2-40B4-BE49-F238E27FC236}">
                <a16:creationId xmlns:a16="http://schemas.microsoft.com/office/drawing/2014/main" xmlns="" id="{41640548-1C29-44BC-9DB6-9D1E30582C5A}"/>
              </a:ext>
            </a:extLst>
          </p:cNvPr>
          <p:cNvSpPr txBox="1"/>
          <p:nvPr/>
        </p:nvSpPr>
        <p:spPr>
          <a:xfrm>
            <a:off x="9605382" y="395587"/>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sp>
        <p:nvSpPr>
          <p:cNvPr id="9" name="Ovale 8">
            <a:extLst>
              <a:ext uri="{FF2B5EF4-FFF2-40B4-BE49-F238E27FC236}">
                <a16:creationId xmlns:a16="http://schemas.microsoft.com/office/drawing/2014/main" xmlns="" id="{DBF056E9-60E9-4AA8-AF86-A30AD9EDB8F4}"/>
              </a:ext>
            </a:extLst>
          </p:cNvPr>
          <p:cNvSpPr/>
          <p:nvPr/>
        </p:nvSpPr>
        <p:spPr>
          <a:xfrm>
            <a:off x="3862368" y="186274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433055"/>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2889510"/>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7544" y="2151568"/>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0950" y="3659002"/>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ttangolo 13">
            <a:extLst>
              <a:ext uri="{FF2B5EF4-FFF2-40B4-BE49-F238E27FC236}">
                <a16:creationId xmlns:a16="http://schemas.microsoft.com/office/drawing/2014/main" xmlns="" id="{0AFFC798-7006-451D-A676-8720F43C97F0}"/>
              </a:ext>
            </a:extLst>
          </p:cNvPr>
          <p:cNvSpPr/>
          <p:nvPr/>
        </p:nvSpPr>
        <p:spPr>
          <a:xfrm>
            <a:off x="3311092" y="261442"/>
            <a:ext cx="2897423" cy="6445005"/>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15" name="Rettangolo 14">
            <a:extLst>
              <a:ext uri="{FF2B5EF4-FFF2-40B4-BE49-F238E27FC236}">
                <a16:creationId xmlns:a16="http://schemas.microsoft.com/office/drawing/2014/main" xmlns="" id="{C5312E0A-73A2-4BDD-BB71-59AE65B6FCA8}"/>
              </a:ext>
            </a:extLst>
          </p:cNvPr>
          <p:cNvSpPr/>
          <p:nvPr/>
        </p:nvSpPr>
        <p:spPr>
          <a:xfrm>
            <a:off x="5015086" y="2915818"/>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7" name="CasellaDiTesto 26">
            <a:extLst>
              <a:ext uri="{FF2B5EF4-FFF2-40B4-BE49-F238E27FC236}">
                <a16:creationId xmlns:a16="http://schemas.microsoft.com/office/drawing/2014/main" xmlns="" id="{05DAB8AD-5384-4A8F-BACE-EEC036CF7222}"/>
              </a:ext>
            </a:extLst>
          </p:cNvPr>
          <p:cNvSpPr txBox="1"/>
          <p:nvPr/>
        </p:nvSpPr>
        <p:spPr>
          <a:xfrm>
            <a:off x="6753030" y="1224717"/>
            <a:ext cx="5280756" cy="34778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i="1" dirty="0">
                <a:latin typeface="Bahnschrift SemiCondensed" panose="020B0502040204020203" pitchFamily="34" charset="0"/>
              </a:rPr>
              <a:t>Il dottor Arlecchino è Assessore presso il Comune di San Soccorso, una città che conta circa 35.000 abitanti.</a:t>
            </a:r>
          </a:p>
          <a:p>
            <a:r>
              <a:rPr lang="it-IT" i="1" dirty="0">
                <a:latin typeface="Bahnschrift SemiCondensed" panose="020B0502040204020203" pitchFamily="34" charset="0"/>
              </a:rPr>
              <a:t>E’ anche Direttore Amministrativo della ASL che ricomprende all’interno del suo territorio anche il Comune di San Soccorso.</a:t>
            </a:r>
          </a:p>
          <a:p>
            <a:r>
              <a:rPr lang="it-IT" i="1" dirty="0">
                <a:latin typeface="Bahnschrift SemiCondensed" panose="020B0502040204020203" pitchFamily="34" charset="0"/>
              </a:rPr>
              <a:t>Presso la ASL sta partecipando ad una riunione che ha ad oggetto: «localizzazione del sito più idoneo a realizzare il nuovo Pronto Soccorso».</a:t>
            </a: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420586"/>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378662"/>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2958" y="5601632"/>
            <a:ext cx="1390650" cy="493713"/>
          </a:xfrm>
          <a:prstGeom prst="rect">
            <a:avLst/>
          </a:prstGeom>
          <a:solidFill>
            <a:schemeClr val="bg1"/>
          </a:solidFill>
          <a:ln>
            <a:solidFill>
              <a:schemeClr val="accent1"/>
            </a:solidFill>
          </a:ln>
          <a:effectLst/>
        </p:spPr>
      </p:pic>
      <p:pic>
        <p:nvPicPr>
          <p:cNvPr id="39" name="Immagine 38">
            <a:extLst>
              <a:ext uri="{FF2B5EF4-FFF2-40B4-BE49-F238E27FC236}">
                <a16:creationId xmlns:a16="http://schemas.microsoft.com/office/drawing/2014/main" xmlns="" id="{E7D6BA81-E8A8-452F-AD2D-3FEBB74675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8658" y="483007"/>
            <a:ext cx="830138" cy="830138"/>
          </a:xfrm>
          <a:prstGeom prst="rect">
            <a:avLst/>
          </a:prstGeom>
        </p:spPr>
      </p:pic>
      <p:sp>
        <p:nvSpPr>
          <p:cNvPr id="40" name="Ovale 39">
            <a:extLst>
              <a:ext uri="{FF2B5EF4-FFF2-40B4-BE49-F238E27FC236}">
                <a16:creationId xmlns:a16="http://schemas.microsoft.com/office/drawing/2014/main" xmlns="" id="{D3A57A92-0CB5-4848-B936-C57AB9F027C3}"/>
              </a:ext>
            </a:extLst>
          </p:cNvPr>
          <p:cNvSpPr/>
          <p:nvPr/>
        </p:nvSpPr>
        <p:spPr>
          <a:xfrm>
            <a:off x="3923199" y="47416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500930"/>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753271"/>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sp>
        <p:nvSpPr>
          <p:cNvPr id="43" name="Rettangolo 42">
            <a:extLst>
              <a:ext uri="{FF2B5EF4-FFF2-40B4-BE49-F238E27FC236}">
                <a16:creationId xmlns:a16="http://schemas.microsoft.com/office/drawing/2014/main" xmlns="" id="{C71CE151-B083-4CED-B4FE-A4B2C50F22DA}"/>
              </a:ext>
            </a:extLst>
          </p:cNvPr>
          <p:cNvSpPr/>
          <p:nvPr/>
        </p:nvSpPr>
        <p:spPr>
          <a:xfrm>
            <a:off x="5015153" y="1420346"/>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pic>
        <p:nvPicPr>
          <p:cNvPr id="28" name="Immagine 27">
            <a:extLst>
              <a:ext uri="{FF2B5EF4-FFF2-40B4-BE49-F238E27FC236}">
                <a16:creationId xmlns:a16="http://schemas.microsoft.com/office/drawing/2014/main" xmlns="" id="{E8897EE5-9BA2-49EB-A376-047734C203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7770" y="5446255"/>
            <a:ext cx="830138" cy="830138"/>
          </a:xfrm>
          <a:prstGeom prst="rect">
            <a:avLst/>
          </a:prstGeom>
        </p:spPr>
      </p:pic>
      <p:sp>
        <p:nvSpPr>
          <p:cNvPr id="8" name="CasellaDiTesto 7">
            <a:extLst>
              <a:ext uri="{FF2B5EF4-FFF2-40B4-BE49-F238E27FC236}">
                <a16:creationId xmlns:a16="http://schemas.microsoft.com/office/drawing/2014/main" xmlns="" id="{D6415E44-2373-456F-9EDC-0DA2158B457E}"/>
              </a:ext>
            </a:extLst>
          </p:cNvPr>
          <p:cNvSpPr txBox="1"/>
          <p:nvPr/>
        </p:nvSpPr>
        <p:spPr>
          <a:xfrm>
            <a:off x="135040" y="2120069"/>
            <a:ext cx="1224136"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4400" dirty="0">
                <a:solidFill>
                  <a:srgbClr val="C00000"/>
                </a:solidFill>
                <a:latin typeface="Bahnschrift SemiBold SemiConden" panose="020B0502040204020203" pitchFamily="34" charset="0"/>
              </a:rPr>
              <a:t>ASL</a:t>
            </a:r>
          </a:p>
        </p:txBody>
      </p:sp>
      <p:pic>
        <p:nvPicPr>
          <p:cNvPr id="38" name="Picture 2">
            <a:extLst>
              <a:ext uri="{FF2B5EF4-FFF2-40B4-BE49-F238E27FC236}">
                <a16:creationId xmlns:a16="http://schemas.microsoft.com/office/drawing/2014/main" xmlns="" id="{1DBA661D-0A4A-4001-AB16-12ED71CB62E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0000" t="102" r="5268" b="49948"/>
          <a:stretch/>
        </p:blipFill>
        <p:spPr bwMode="auto">
          <a:xfrm>
            <a:off x="9581668" y="4888300"/>
            <a:ext cx="2598776"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Immagine 44">
            <a:extLst>
              <a:ext uri="{FF2B5EF4-FFF2-40B4-BE49-F238E27FC236}">
                <a16:creationId xmlns:a16="http://schemas.microsoft.com/office/drawing/2014/main" xmlns="" id="{2DF93FDE-9CD8-4CC9-8653-B35BF22915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62174" y="3538965"/>
            <a:ext cx="914238" cy="914238"/>
          </a:xfrm>
          <a:prstGeom prst="rect">
            <a:avLst/>
          </a:prstGeom>
        </p:spPr>
      </p:pic>
      <p:sp>
        <p:nvSpPr>
          <p:cNvPr id="46" name="Stella a 8 punte 45">
            <a:extLst>
              <a:ext uri="{FF2B5EF4-FFF2-40B4-BE49-F238E27FC236}">
                <a16:creationId xmlns:a16="http://schemas.microsoft.com/office/drawing/2014/main" xmlns="" id="{53ED1CB2-74CC-4710-846E-4F4A137AADB0}"/>
              </a:ext>
            </a:extLst>
          </p:cNvPr>
          <p:cNvSpPr/>
          <p:nvPr/>
        </p:nvSpPr>
        <p:spPr>
          <a:xfrm>
            <a:off x="92081" y="1707814"/>
            <a:ext cx="581459" cy="603599"/>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Bahnschrift SemiBold SemiConden" panose="020B0502040204020203" pitchFamily="34" charset="0"/>
              </a:rPr>
              <a:t>1</a:t>
            </a:r>
          </a:p>
        </p:txBody>
      </p:sp>
      <p:sp>
        <p:nvSpPr>
          <p:cNvPr id="47" name="Stella a 8 punte 46">
            <a:extLst>
              <a:ext uri="{FF2B5EF4-FFF2-40B4-BE49-F238E27FC236}">
                <a16:creationId xmlns:a16="http://schemas.microsoft.com/office/drawing/2014/main" xmlns="" id="{88D7BCCC-99CB-45D2-9FC3-B546EE727A0C}"/>
              </a:ext>
            </a:extLst>
          </p:cNvPr>
          <p:cNvSpPr/>
          <p:nvPr/>
        </p:nvSpPr>
        <p:spPr>
          <a:xfrm>
            <a:off x="2700054" y="1707815"/>
            <a:ext cx="581459" cy="603599"/>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Bahnschrift SemiBold SemiConden" panose="020B0502040204020203" pitchFamily="34" charset="0"/>
              </a:rPr>
              <a:t>2</a:t>
            </a:r>
          </a:p>
        </p:txBody>
      </p:sp>
      <p:cxnSp>
        <p:nvCxnSpPr>
          <p:cNvPr id="20" name="Connettore diritto 19">
            <a:extLst>
              <a:ext uri="{FF2B5EF4-FFF2-40B4-BE49-F238E27FC236}">
                <a16:creationId xmlns:a16="http://schemas.microsoft.com/office/drawing/2014/main" xmlns="" id="{C3FE1E21-36F3-4D3B-8C54-0D2A24A5C52A}"/>
              </a:ext>
            </a:extLst>
          </p:cNvPr>
          <p:cNvCxnSpPr>
            <a:stCxn id="8" idx="2"/>
            <a:endCxn id="45" idx="0"/>
          </p:cNvCxnSpPr>
          <p:nvPr/>
        </p:nvCxnSpPr>
        <p:spPr>
          <a:xfrm>
            <a:off x="747108" y="2889510"/>
            <a:ext cx="872185" cy="64945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xmlns="" id="{0EC1BA73-1C7A-42D7-95B0-D425AB7F0437}"/>
              </a:ext>
            </a:extLst>
          </p:cNvPr>
          <p:cNvCxnSpPr>
            <a:stCxn id="45" idx="0"/>
            <a:endCxn id="35" idx="2"/>
          </p:cNvCxnSpPr>
          <p:nvPr/>
        </p:nvCxnSpPr>
        <p:spPr>
          <a:xfrm flipV="1">
            <a:off x="1619293" y="2850301"/>
            <a:ext cx="772387" cy="68866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48161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uppo 56">
            <a:extLst>
              <a:ext uri="{FF2B5EF4-FFF2-40B4-BE49-F238E27FC236}">
                <a16:creationId xmlns:a16="http://schemas.microsoft.com/office/drawing/2014/main" xmlns="" id="{88B74532-39BF-4478-9549-99A7C8BB5D50}"/>
              </a:ext>
            </a:extLst>
          </p:cNvPr>
          <p:cNvGrpSpPr/>
          <p:nvPr/>
        </p:nvGrpSpPr>
        <p:grpSpPr>
          <a:xfrm>
            <a:off x="1701426" y="1772527"/>
            <a:ext cx="1369444" cy="1240027"/>
            <a:chOff x="1701426" y="1772527"/>
            <a:chExt cx="1369444" cy="1240027"/>
          </a:xfrm>
        </p:grpSpPr>
        <p:grpSp>
          <p:nvGrpSpPr>
            <p:cNvPr id="58" name="Gruppo 57">
              <a:extLst>
                <a:ext uri="{FF2B5EF4-FFF2-40B4-BE49-F238E27FC236}">
                  <a16:creationId xmlns:a16="http://schemas.microsoft.com/office/drawing/2014/main" xmlns="" id="{CFFF33C3-B7B0-46C0-A60D-F28D2C70070C}"/>
                </a:ext>
              </a:extLst>
            </p:cNvPr>
            <p:cNvGrpSpPr/>
            <p:nvPr/>
          </p:nvGrpSpPr>
          <p:grpSpPr>
            <a:xfrm>
              <a:off x="1908796" y="1772527"/>
              <a:ext cx="965767" cy="1077774"/>
              <a:chOff x="1894000" y="1838044"/>
              <a:chExt cx="965767" cy="1077774"/>
            </a:xfrm>
          </p:grpSpPr>
          <p:pic>
            <p:nvPicPr>
              <p:cNvPr id="60" name="Immagine 59">
                <a:extLst>
                  <a:ext uri="{FF2B5EF4-FFF2-40B4-BE49-F238E27FC236}">
                    <a16:creationId xmlns:a16="http://schemas.microsoft.com/office/drawing/2014/main" xmlns="" id="{37F1FA89-50BC-4CD9-A63E-D95095076FE8}"/>
                  </a:ext>
                </a:extLst>
              </p:cNvPr>
              <p:cNvPicPr>
                <a:picLocks noChangeAspect="1"/>
              </p:cNvPicPr>
              <p:nvPr/>
            </p:nvPicPr>
            <p:blipFill>
              <a:blip r:embed="rId2"/>
              <a:stretch>
                <a:fillRect/>
              </a:stretch>
            </p:blipFill>
            <p:spPr>
              <a:xfrm>
                <a:off x="1894000" y="1838044"/>
                <a:ext cx="965767" cy="1077774"/>
              </a:xfrm>
              <a:prstGeom prst="rect">
                <a:avLst/>
              </a:prstGeom>
            </p:spPr>
          </p:pic>
          <p:pic>
            <p:nvPicPr>
              <p:cNvPr id="61" name="Immagine 60">
                <a:extLst>
                  <a:ext uri="{FF2B5EF4-FFF2-40B4-BE49-F238E27FC236}">
                    <a16:creationId xmlns:a16="http://schemas.microsoft.com/office/drawing/2014/main" xmlns="" id="{55215FE9-BFC9-4D97-8FB2-FEF90DDB45D3}"/>
                  </a:ext>
                </a:extLst>
              </p:cNvPr>
              <p:cNvPicPr>
                <a:picLocks noChangeAspect="1"/>
              </p:cNvPicPr>
              <p:nvPr/>
            </p:nvPicPr>
            <p:blipFill>
              <a:blip r:embed="rId3"/>
              <a:stretch>
                <a:fillRect/>
              </a:stretch>
            </p:blipFill>
            <p:spPr>
              <a:xfrm>
                <a:off x="2195567" y="2151568"/>
                <a:ext cx="371247" cy="371247"/>
              </a:xfrm>
              <a:prstGeom prst="rect">
                <a:avLst/>
              </a:prstGeom>
            </p:spPr>
          </p:pic>
        </p:grpSp>
        <p:sp>
          <p:nvSpPr>
            <p:cNvPr id="59" name="CasellaDiTesto 58">
              <a:extLst>
                <a:ext uri="{FF2B5EF4-FFF2-40B4-BE49-F238E27FC236}">
                  <a16:creationId xmlns:a16="http://schemas.microsoft.com/office/drawing/2014/main" xmlns="" id="{381D7EF6-92ED-470D-8A4E-130C8C9A10BD}"/>
                </a:ext>
              </a:extLst>
            </p:cNvPr>
            <p:cNvSpPr txBox="1"/>
            <p:nvPr/>
          </p:nvSpPr>
          <p:spPr>
            <a:xfrm>
              <a:off x="1701426" y="2781722"/>
              <a:ext cx="1369444" cy="230832"/>
            </a:xfrm>
            <a:prstGeom prst="rect">
              <a:avLst/>
            </a:prstGeom>
            <a:noFill/>
          </p:spPr>
          <p:txBody>
            <a:bodyPr wrap="square" rtlCol="0">
              <a:spAutoFit/>
            </a:bodyPr>
            <a:lstStyle/>
            <a:p>
              <a:pPr algn="ctr"/>
              <a:r>
                <a:rPr lang="it-IT" sz="900" b="1" dirty="0">
                  <a:latin typeface="Bahnschrift SemiBold SemiConden" panose="020B0502040204020203" pitchFamily="34" charset="0"/>
                </a:rPr>
                <a:t>Comune di San Soccorso</a:t>
              </a:r>
            </a:p>
          </p:txBody>
        </p:sp>
      </p:grpSp>
      <p:sp>
        <p:nvSpPr>
          <p:cNvPr id="3" name="CasellaDiTesto 2">
            <a:extLst>
              <a:ext uri="{FF2B5EF4-FFF2-40B4-BE49-F238E27FC236}">
                <a16:creationId xmlns:a16="http://schemas.microsoft.com/office/drawing/2014/main" xmlns="" id="{41640548-1C29-44BC-9DB6-9D1E30582C5A}"/>
              </a:ext>
            </a:extLst>
          </p:cNvPr>
          <p:cNvSpPr txBox="1"/>
          <p:nvPr/>
        </p:nvSpPr>
        <p:spPr>
          <a:xfrm>
            <a:off x="9605382" y="395587"/>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sp>
        <p:nvSpPr>
          <p:cNvPr id="9" name="Ovale 8">
            <a:extLst>
              <a:ext uri="{FF2B5EF4-FFF2-40B4-BE49-F238E27FC236}">
                <a16:creationId xmlns:a16="http://schemas.microsoft.com/office/drawing/2014/main" xmlns="" id="{DBF056E9-60E9-4AA8-AF86-A30AD9EDB8F4}"/>
              </a:ext>
            </a:extLst>
          </p:cNvPr>
          <p:cNvSpPr/>
          <p:nvPr/>
        </p:nvSpPr>
        <p:spPr>
          <a:xfrm>
            <a:off x="3862368" y="186274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433055"/>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2889510"/>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7544" y="2151568"/>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0950" y="3659002"/>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ttangolo 13">
            <a:extLst>
              <a:ext uri="{FF2B5EF4-FFF2-40B4-BE49-F238E27FC236}">
                <a16:creationId xmlns:a16="http://schemas.microsoft.com/office/drawing/2014/main" xmlns="" id="{0AFFC798-7006-451D-A676-8720F43C97F0}"/>
              </a:ext>
            </a:extLst>
          </p:cNvPr>
          <p:cNvSpPr/>
          <p:nvPr/>
        </p:nvSpPr>
        <p:spPr>
          <a:xfrm>
            <a:off x="3311092" y="261442"/>
            <a:ext cx="2897423" cy="6445005"/>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27" name="CasellaDiTesto 26">
            <a:extLst>
              <a:ext uri="{FF2B5EF4-FFF2-40B4-BE49-F238E27FC236}">
                <a16:creationId xmlns:a16="http://schemas.microsoft.com/office/drawing/2014/main" xmlns="" id="{05DAB8AD-5384-4A8F-BACE-EEC036CF7222}"/>
              </a:ext>
            </a:extLst>
          </p:cNvPr>
          <p:cNvSpPr txBox="1"/>
          <p:nvPr/>
        </p:nvSpPr>
        <p:spPr>
          <a:xfrm>
            <a:off x="6709316" y="918807"/>
            <a:ext cx="5280756" cy="289310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2000" i="1" dirty="0">
                <a:latin typeface="Bahnschrift SemiCondensed" panose="020B0502040204020203" pitchFamily="34" charset="0"/>
              </a:rPr>
              <a:t>Il dottor Arlecchino è Assessore presso il Comune di San Soccorso, una città che conta circa 35.000 abitanti.</a:t>
            </a:r>
          </a:p>
          <a:p>
            <a:r>
              <a:rPr lang="it-IT" sz="2000" i="1" dirty="0">
                <a:latin typeface="Bahnschrift SemiCondensed" panose="020B0502040204020203" pitchFamily="34" charset="0"/>
              </a:rPr>
              <a:t>E’ anche Direttore Amministrativo della ASL che ricomprende all’interno del suo territorio anche il Comune di San Soccorso.</a:t>
            </a:r>
          </a:p>
          <a:p>
            <a:r>
              <a:rPr lang="it-IT" sz="2000" i="1" dirty="0">
                <a:latin typeface="Bahnschrift SemiCondensed" panose="020B0502040204020203" pitchFamily="34" charset="0"/>
              </a:rPr>
              <a:t>Presso la ASL sta partecipando ad una riunione che ha ad oggetto: «localizzazione del sito più idoneo a realizzare il nuovo Pronto Soccorso».</a:t>
            </a: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420586"/>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378662"/>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2958" y="5601632"/>
            <a:ext cx="1390650" cy="493713"/>
          </a:xfrm>
          <a:prstGeom prst="rect">
            <a:avLst/>
          </a:prstGeom>
          <a:solidFill>
            <a:schemeClr val="bg1"/>
          </a:solidFill>
          <a:ln>
            <a:solidFill>
              <a:schemeClr val="accent1"/>
            </a:solidFill>
          </a:ln>
          <a:effectLst/>
        </p:spPr>
      </p:pic>
      <p:pic>
        <p:nvPicPr>
          <p:cNvPr id="39" name="Immagine 38">
            <a:extLst>
              <a:ext uri="{FF2B5EF4-FFF2-40B4-BE49-F238E27FC236}">
                <a16:creationId xmlns:a16="http://schemas.microsoft.com/office/drawing/2014/main" xmlns="" id="{E7D6BA81-E8A8-452F-AD2D-3FEBB74675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8658" y="483007"/>
            <a:ext cx="830138" cy="830138"/>
          </a:xfrm>
          <a:prstGeom prst="rect">
            <a:avLst/>
          </a:prstGeom>
        </p:spPr>
      </p:pic>
      <p:sp>
        <p:nvSpPr>
          <p:cNvPr id="40" name="Ovale 39">
            <a:extLst>
              <a:ext uri="{FF2B5EF4-FFF2-40B4-BE49-F238E27FC236}">
                <a16:creationId xmlns:a16="http://schemas.microsoft.com/office/drawing/2014/main" xmlns="" id="{D3A57A92-0CB5-4848-B936-C57AB9F027C3}"/>
              </a:ext>
            </a:extLst>
          </p:cNvPr>
          <p:cNvSpPr/>
          <p:nvPr/>
        </p:nvSpPr>
        <p:spPr>
          <a:xfrm>
            <a:off x="3923199" y="47416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500930"/>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753271"/>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sp>
        <p:nvSpPr>
          <p:cNvPr id="43" name="Rettangolo 42">
            <a:extLst>
              <a:ext uri="{FF2B5EF4-FFF2-40B4-BE49-F238E27FC236}">
                <a16:creationId xmlns:a16="http://schemas.microsoft.com/office/drawing/2014/main" xmlns="" id="{C71CE151-B083-4CED-B4FE-A4B2C50F22DA}"/>
              </a:ext>
            </a:extLst>
          </p:cNvPr>
          <p:cNvSpPr/>
          <p:nvPr/>
        </p:nvSpPr>
        <p:spPr>
          <a:xfrm>
            <a:off x="5015153" y="1420346"/>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pic>
        <p:nvPicPr>
          <p:cNvPr id="28" name="Immagine 27">
            <a:extLst>
              <a:ext uri="{FF2B5EF4-FFF2-40B4-BE49-F238E27FC236}">
                <a16:creationId xmlns:a16="http://schemas.microsoft.com/office/drawing/2014/main" xmlns="" id="{E8897EE5-9BA2-49EB-A376-047734C203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7770" y="5446255"/>
            <a:ext cx="830138" cy="830138"/>
          </a:xfrm>
          <a:prstGeom prst="rect">
            <a:avLst/>
          </a:prstGeom>
        </p:spPr>
      </p:pic>
      <p:sp>
        <p:nvSpPr>
          <p:cNvPr id="33" name="CasellaDiTesto 32">
            <a:extLst>
              <a:ext uri="{FF2B5EF4-FFF2-40B4-BE49-F238E27FC236}">
                <a16:creationId xmlns:a16="http://schemas.microsoft.com/office/drawing/2014/main" xmlns="" id="{4EB981E2-9403-44F9-AFC5-A0310F4B8A69}"/>
              </a:ext>
            </a:extLst>
          </p:cNvPr>
          <p:cNvSpPr txBox="1"/>
          <p:nvPr/>
        </p:nvSpPr>
        <p:spPr>
          <a:xfrm>
            <a:off x="6709316" y="3926299"/>
            <a:ext cx="4094704"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2000" b="1" dirty="0">
                <a:solidFill>
                  <a:srgbClr val="C00000"/>
                </a:solidFill>
                <a:latin typeface="Bahnschrift Light SemiCondensed" panose="020B0502040204020203" pitchFamily="34" charset="0"/>
              </a:rPr>
              <a:t>Il conflitto di interessi ENDOGENO è un conflitto tra gli INTERESSI PRIMARI di un Principale </a:t>
            </a:r>
            <a:endParaRPr lang="it-IT" sz="2000" b="1" dirty="0">
              <a:solidFill>
                <a:srgbClr val="C00000"/>
              </a:solidFill>
            </a:endParaRPr>
          </a:p>
        </p:txBody>
      </p:sp>
      <p:pic>
        <p:nvPicPr>
          <p:cNvPr id="36" name="Picture 2">
            <a:extLst>
              <a:ext uri="{FF2B5EF4-FFF2-40B4-BE49-F238E27FC236}">
                <a16:creationId xmlns:a16="http://schemas.microsoft.com/office/drawing/2014/main" xmlns="" id="{2A39C10B-085B-4AA4-B247-0B175337B1D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0000" t="102" r="5268" b="49948"/>
          <a:stretch/>
        </p:blipFill>
        <p:spPr bwMode="auto">
          <a:xfrm>
            <a:off x="9530130" y="4866792"/>
            <a:ext cx="2598776"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ttangolo 14">
            <a:extLst>
              <a:ext uri="{FF2B5EF4-FFF2-40B4-BE49-F238E27FC236}">
                <a16:creationId xmlns:a16="http://schemas.microsoft.com/office/drawing/2014/main" xmlns="" id="{C5312E0A-73A2-4BDD-BB71-59AE65B6FCA8}"/>
              </a:ext>
            </a:extLst>
          </p:cNvPr>
          <p:cNvSpPr/>
          <p:nvPr/>
        </p:nvSpPr>
        <p:spPr>
          <a:xfrm>
            <a:off x="2603983" y="2872733"/>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38" name="Rettangolo 37">
            <a:extLst>
              <a:ext uri="{FF2B5EF4-FFF2-40B4-BE49-F238E27FC236}">
                <a16:creationId xmlns:a16="http://schemas.microsoft.com/office/drawing/2014/main" xmlns="" id="{C6AA8A66-0B75-41DF-917D-4B672CAB3DF9}"/>
              </a:ext>
            </a:extLst>
          </p:cNvPr>
          <p:cNvSpPr/>
          <p:nvPr/>
        </p:nvSpPr>
        <p:spPr>
          <a:xfrm>
            <a:off x="135040" y="2889510"/>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cxnSp>
        <p:nvCxnSpPr>
          <p:cNvPr id="4" name="Connettore 2 3">
            <a:extLst>
              <a:ext uri="{FF2B5EF4-FFF2-40B4-BE49-F238E27FC236}">
                <a16:creationId xmlns:a16="http://schemas.microsoft.com/office/drawing/2014/main" xmlns="" id="{13AF77C2-684D-49CA-9E3C-DEE6F1EE70D8}"/>
              </a:ext>
            </a:extLst>
          </p:cNvPr>
          <p:cNvCxnSpPr>
            <a:stCxn id="38" idx="3"/>
            <a:endCxn id="15" idx="1"/>
          </p:cNvCxnSpPr>
          <p:nvPr/>
        </p:nvCxnSpPr>
        <p:spPr>
          <a:xfrm flipV="1">
            <a:off x="815348" y="3079256"/>
            <a:ext cx="1788635" cy="1677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5" name="Immagine 44">
            <a:extLst>
              <a:ext uri="{FF2B5EF4-FFF2-40B4-BE49-F238E27FC236}">
                <a16:creationId xmlns:a16="http://schemas.microsoft.com/office/drawing/2014/main" xmlns="" id="{0117BD22-2F13-455B-BD91-78FD0971C8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62174" y="3538965"/>
            <a:ext cx="914238" cy="914238"/>
          </a:xfrm>
          <a:prstGeom prst="rect">
            <a:avLst/>
          </a:prstGeom>
        </p:spPr>
      </p:pic>
      <p:sp>
        <p:nvSpPr>
          <p:cNvPr id="46" name="Rettangolo 45">
            <a:extLst>
              <a:ext uri="{FF2B5EF4-FFF2-40B4-BE49-F238E27FC236}">
                <a16:creationId xmlns:a16="http://schemas.microsoft.com/office/drawing/2014/main" xmlns="" id="{54C96F38-2CAB-45AC-9DB3-CABEB869DC1E}"/>
              </a:ext>
            </a:extLst>
          </p:cNvPr>
          <p:cNvSpPr/>
          <p:nvPr/>
        </p:nvSpPr>
        <p:spPr>
          <a:xfrm>
            <a:off x="87760" y="1629594"/>
            <a:ext cx="3190136" cy="2972115"/>
          </a:xfrm>
          <a:prstGeom prst="rect">
            <a:avLst/>
          </a:prstGeom>
          <a:noFill/>
          <a:ln w="571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49" name="CasellaDiTesto 48">
            <a:extLst>
              <a:ext uri="{FF2B5EF4-FFF2-40B4-BE49-F238E27FC236}">
                <a16:creationId xmlns:a16="http://schemas.microsoft.com/office/drawing/2014/main" xmlns="" id="{8A95C226-E3F9-4AC5-9433-1865FDAA39AD}"/>
              </a:ext>
            </a:extLst>
          </p:cNvPr>
          <p:cNvSpPr txBox="1"/>
          <p:nvPr/>
        </p:nvSpPr>
        <p:spPr>
          <a:xfrm>
            <a:off x="135040" y="2120069"/>
            <a:ext cx="1224136"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4400" dirty="0">
                <a:solidFill>
                  <a:srgbClr val="C00000"/>
                </a:solidFill>
                <a:latin typeface="Bahnschrift SemiBold SemiConden" panose="020B0502040204020203" pitchFamily="34" charset="0"/>
              </a:rPr>
              <a:t>ASL</a:t>
            </a:r>
          </a:p>
        </p:txBody>
      </p:sp>
      <p:sp>
        <p:nvSpPr>
          <p:cNvPr id="53" name="Stella a 8 punte 52">
            <a:extLst>
              <a:ext uri="{FF2B5EF4-FFF2-40B4-BE49-F238E27FC236}">
                <a16:creationId xmlns:a16="http://schemas.microsoft.com/office/drawing/2014/main" xmlns="" id="{B128D500-8AEC-466A-9247-4EC55809F03C}"/>
              </a:ext>
            </a:extLst>
          </p:cNvPr>
          <p:cNvSpPr/>
          <p:nvPr/>
        </p:nvSpPr>
        <p:spPr>
          <a:xfrm>
            <a:off x="92081" y="1707814"/>
            <a:ext cx="581459" cy="603599"/>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Bahnschrift SemiBold SemiConden" panose="020B0502040204020203" pitchFamily="34" charset="0"/>
              </a:rPr>
              <a:t>1</a:t>
            </a:r>
          </a:p>
        </p:txBody>
      </p:sp>
      <p:sp>
        <p:nvSpPr>
          <p:cNvPr id="54" name="Stella a 8 punte 53">
            <a:extLst>
              <a:ext uri="{FF2B5EF4-FFF2-40B4-BE49-F238E27FC236}">
                <a16:creationId xmlns:a16="http://schemas.microsoft.com/office/drawing/2014/main" xmlns="" id="{49CBBD56-B92C-4275-973A-7A4CCB188CD0}"/>
              </a:ext>
            </a:extLst>
          </p:cNvPr>
          <p:cNvSpPr/>
          <p:nvPr/>
        </p:nvSpPr>
        <p:spPr>
          <a:xfrm>
            <a:off x="2700054" y="1707815"/>
            <a:ext cx="581459" cy="603599"/>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Bahnschrift SemiBold SemiConden" panose="020B0502040204020203" pitchFamily="34" charset="0"/>
              </a:rPr>
              <a:t>2</a:t>
            </a:r>
          </a:p>
        </p:txBody>
      </p:sp>
      <p:cxnSp>
        <p:nvCxnSpPr>
          <p:cNvPr id="55" name="Connettore diritto 54">
            <a:extLst>
              <a:ext uri="{FF2B5EF4-FFF2-40B4-BE49-F238E27FC236}">
                <a16:creationId xmlns:a16="http://schemas.microsoft.com/office/drawing/2014/main" xmlns="" id="{77EE634D-537D-48E4-BD81-FFBC1A375581}"/>
              </a:ext>
            </a:extLst>
          </p:cNvPr>
          <p:cNvCxnSpPr>
            <a:stCxn id="49" idx="2"/>
          </p:cNvCxnSpPr>
          <p:nvPr/>
        </p:nvCxnSpPr>
        <p:spPr>
          <a:xfrm>
            <a:off x="747108" y="2889510"/>
            <a:ext cx="872185" cy="649455"/>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Connettore diritto 55">
            <a:extLst>
              <a:ext uri="{FF2B5EF4-FFF2-40B4-BE49-F238E27FC236}">
                <a16:creationId xmlns:a16="http://schemas.microsoft.com/office/drawing/2014/main" xmlns="" id="{13A1389F-44E7-4934-B005-289907CF36A1}"/>
              </a:ext>
            </a:extLst>
          </p:cNvPr>
          <p:cNvCxnSpPr>
            <a:cxnSpLocks/>
          </p:cNvCxnSpPr>
          <p:nvPr/>
        </p:nvCxnSpPr>
        <p:spPr>
          <a:xfrm flipV="1">
            <a:off x="1619293" y="2850301"/>
            <a:ext cx="772387" cy="688664"/>
          </a:xfrm>
          <a:prstGeom prst="line">
            <a:avLst/>
          </a:prstGeom>
        </p:spPr>
        <p:style>
          <a:lnRef idx="1">
            <a:schemeClr val="accent1"/>
          </a:lnRef>
          <a:fillRef idx="0">
            <a:schemeClr val="accent1"/>
          </a:fillRef>
          <a:effectRef idx="0">
            <a:schemeClr val="accent1"/>
          </a:effectRef>
          <a:fontRef idx="minor">
            <a:schemeClr val="tx1"/>
          </a:fontRef>
        </p:style>
      </p:cxnSp>
      <p:sp>
        <p:nvSpPr>
          <p:cNvPr id="44" name="CasellaDiTesto 43">
            <a:extLst>
              <a:ext uri="{FF2B5EF4-FFF2-40B4-BE49-F238E27FC236}">
                <a16:creationId xmlns:a16="http://schemas.microsoft.com/office/drawing/2014/main" xmlns="" id="{4EB981E2-9403-44F9-AFC5-A0310F4B8A69}"/>
              </a:ext>
            </a:extLst>
          </p:cNvPr>
          <p:cNvSpPr txBox="1"/>
          <p:nvPr/>
        </p:nvSpPr>
        <p:spPr>
          <a:xfrm>
            <a:off x="6455246" y="5252150"/>
            <a:ext cx="3074884"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2000" b="1" dirty="0">
                <a:solidFill>
                  <a:srgbClr val="C00000"/>
                </a:solidFill>
                <a:latin typeface="Bahnschrift Light SemiCondensed" panose="020B0502040204020203" pitchFamily="34" charset="0"/>
              </a:rPr>
              <a:t>può coinvolgere più Principali</a:t>
            </a:r>
            <a:endParaRPr lang="it-IT" sz="2000" b="1" dirty="0">
              <a:solidFill>
                <a:srgbClr val="C00000"/>
              </a:solidFill>
            </a:endParaRPr>
          </a:p>
        </p:txBody>
      </p:sp>
    </p:spTree>
    <p:extLst>
      <p:ext uri="{BB962C8B-B14F-4D97-AF65-F5344CB8AC3E}">
        <p14:creationId xmlns:p14="http://schemas.microsoft.com/office/powerpoint/2010/main" val="214269271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uppo 57">
            <a:extLst>
              <a:ext uri="{FF2B5EF4-FFF2-40B4-BE49-F238E27FC236}">
                <a16:creationId xmlns:a16="http://schemas.microsoft.com/office/drawing/2014/main" xmlns="" id="{BA202B77-6007-4067-98A2-61C76A14DCFA}"/>
              </a:ext>
            </a:extLst>
          </p:cNvPr>
          <p:cNvGrpSpPr/>
          <p:nvPr/>
        </p:nvGrpSpPr>
        <p:grpSpPr>
          <a:xfrm>
            <a:off x="1701426" y="1772527"/>
            <a:ext cx="1369444" cy="1240027"/>
            <a:chOff x="1701426" y="1772527"/>
            <a:chExt cx="1369444" cy="1240027"/>
          </a:xfrm>
        </p:grpSpPr>
        <p:grpSp>
          <p:nvGrpSpPr>
            <p:cNvPr id="59" name="Gruppo 58">
              <a:extLst>
                <a:ext uri="{FF2B5EF4-FFF2-40B4-BE49-F238E27FC236}">
                  <a16:creationId xmlns:a16="http://schemas.microsoft.com/office/drawing/2014/main" xmlns="" id="{474863F8-D882-4B2B-AE49-FE1059C955A4}"/>
                </a:ext>
              </a:extLst>
            </p:cNvPr>
            <p:cNvGrpSpPr/>
            <p:nvPr/>
          </p:nvGrpSpPr>
          <p:grpSpPr>
            <a:xfrm>
              <a:off x="1908796" y="1772527"/>
              <a:ext cx="965767" cy="1077774"/>
              <a:chOff x="1894000" y="1838044"/>
              <a:chExt cx="965767" cy="1077774"/>
            </a:xfrm>
          </p:grpSpPr>
          <p:pic>
            <p:nvPicPr>
              <p:cNvPr id="61" name="Immagine 60">
                <a:extLst>
                  <a:ext uri="{FF2B5EF4-FFF2-40B4-BE49-F238E27FC236}">
                    <a16:creationId xmlns:a16="http://schemas.microsoft.com/office/drawing/2014/main" xmlns="" id="{63105128-0DB9-43A6-9717-DE8B99691A89}"/>
                  </a:ext>
                </a:extLst>
              </p:cNvPr>
              <p:cNvPicPr>
                <a:picLocks noChangeAspect="1"/>
              </p:cNvPicPr>
              <p:nvPr/>
            </p:nvPicPr>
            <p:blipFill>
              <a:blip r:embed="rId2"/>
              <a:stretch>
                <a:fillRect/>
              </a:stretch>
            </p:blipFill>
            <p:spPr>
              <a:xfrm>
                <a:off x="1894000" y="1838044"/>
                <a:ext cx="965767" cy="1077774"/>
              </a:xfrm>
              <a:prstGeom prst="rect">
                <a:avLst/>
              </a:prstGeom>
            </p:spPr>
          </p:pic>
          <p:pic>
            <p:nvPicPr>
              <p:cNvPr id="62" name="Immagine 61">
                <a:extLst>
                  <a:ext uri="{FF2B5EF4-FFF2-40B4-BE49-F238E27FC236}">
                    <a16:creationId xmlns:a16="http://schemas.microsoft.com/office/drawing/2014/main" xmlns="" id="{2503196D-07D8-4F84-966C-7C8CD812E1E5}"/>
                  </a:ext>
                </a:extLst>
              </p:cNvPr>
              <p:cNvPicPr>
                <a:picLocks noChangeAspect="1"/>
              </p:cNvPicPr>
              <p:nvPr/>
            </p:nvPicPr>
            <p:blipFill>
              <a:blip r:embed="rId3"/>
              <a:stretch>
                <a:fillRect/>
              </a:stretch>
            </p:blipFill>
            <p:spPr>
              <a:xfrm>
                <a:off x="2195567" y="2151568"/>
                <a:ext cx="371247" cy="371247"/>
              </a:xfrm>
              <a:prstGeom prst="rect">
                <a:avLst/>
              </a:prstGeom>
            </p:spPr>
          </p:pic>
        </p:grpSp>
        <p:sp>
          <p:nvSpPr>
            <p:cNvPr id="60" name="CasellaDiTesto 59">
              <a:extLst>
                <a:ext uri="{FF2B5EF4-FFF2-40B4-BE49-F238E27FC236}">
                  <a16:creationId xmlns:a16="http://schemas.microsoft.com/office/drawing/2014/main" xmlns="" id="{D5D11207-F0AD-4487-9415-9653E89DDE54}"/>
                </a:ext>
              </a:extLst>
            </p:cNvPr>
            <p:cNvSpPr txBox="1"/>
            <p:nvPr/>
          </p:nvSpPr>
          <p:spPr>
            <a:xfrm>
              <a:off x="1701426" y="2781722"/>
              <a:ext cx="1369444" cy="230832"/>
            </a:xfrm>
            <a:prstGeom prst="rect">
              <a:avLst/>
            </a:prstGeom>
            <a:noFill/>
          </p:spPr>
          <p:txBody>
            <a:bodyPr wrap="square" rtlCol="0">
              <a:spAutoFit/>
            </a:bodyPr>
            <a:lstStyle/>
            <a:p>
              <a:pPr algn="ctr"/>
              <a:r>
                <a:rPr lang="it-IT" sz="900" b="1" dirty="0">
                  <a:latin typeface="Bahnschrift SemiBold SemiConden" panose="020B0502040204020203" pitchFamily="34" charset="0"/>
                </a:rPr>
                <a:t>Comune di San Soccorso</a:t>
              </a:r>
            </a:p>
          </p:txBody>
        </p:sp>
      </p:grpSp>
      <p:sp>
        <p:nvSpPr>
          <p:cNvPr id="3" name="CasellaDiTesto 2">
            <a:extLst>
              <a:ext uri="{FF2B5EF4-FFF2-40B4-BE49-F238E27FC236}">
                <a16:creationId xmlns:a16="http://schemas.microsoft.com/office/drawing/2014/main" xmlns="" id="{41640548-1C29-44BC-9DB6-9D1E30582C5A}"/>
              </a:ext>
            </a:extLst>
          </p:cNvPr>
          <p:cNvSpPr txBox="1"/>
          <p:nvPr/>
        </p:nvSpPr>
        <p:spPr>
          <a:xfrm>
            <a:off x="9605382" y="395587"/>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sp>
        <p:nvSpPr>
          <p:cNvPr id="9" name="Ovale 8">
            <a:extLst>
              <a:ext uri="{FF2B5EF4-FFF2-40B4-BE49-F238E27FC236}">
                <a16:creationId xmlns:a16="http://schemas.microsoft.com/office/drawing/2014/main" xmlns="" id="{DBF056E9-60E9-4AA8-AF86-A30AD9EDB8F4}"/>
              </a:ext>
            </a:extLst>
          </p:cNvPr>
          <p:cNvSpPr/>
          <p:nvPr/>
        </p:nvSpPr>
        <p:spPr>
          <a:xfrm>
            <a:off x="3862368" y="186274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433055"/>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2889510"/>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7544" y="2151568"/>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0950" y="3659002"/>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ttangolo 13">
            <a:extLst>
              <a:ext uri="{FF2B5EF4-FFF2-40B4-BE49-F238E27FC236}">
                <a16:creationId xmlns:a16="http://schemas.microsoft.com/office/drawing/2014/main" xmlns="" id="{0AFFC798-7006-451D-A676-8720F43C97F0}"/>
              </a:ext>
            </a:extLst>
          </p:cNvPr>
          <p:cNvSpPr/>
          <p:nvPr/>
        </p:nvSpPr>
        <p:spPr>
          <a:xfrm>
            <a:off x="3311092" y="261442"/>
            <a:ext cx="2897423" cy="6445005"/>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27" name="CasellaDiTesto 26">
            <a:extLst>
              <a:ext uri="{FF2B5EF4-FFF2-40B4-BE49-F238E27FC236}">
                <a16:creationId xmlns:a16="http://schemas.microsoft.com/office/drawing/2014/main" xmlns="" id="{05DAB8AD-5384-4A8F-BACE-EEC036CF7222}"/>
              </a:ext>
            </a:extLst>
          </p:cNvPr>
          <p:cNvSpPr txBox="1"/>
          <p:nvPr/>
        </p:nvSpPr>
        <p:spPr>
          <a:xfrm>
            <a:off x="6709316" y="918807"/>
            <a:ext cx="5280756"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1800" i="1" dirty="0">
                <a:latin typeface="Bahnschrift SemiCondensed" panose="020B0502040204020203" pitchFamily="34" charset="0"/>
              </a:rPr>
              <a:t>Il dottor Arlecchino è Assessore presso il Comune di San Soccorso, una città che conta circa 35.000 abitanti.</a:t>
            </a:r>
          </a:p>
          <a:p>
            <a:r>
              <a:rPr lang="it-IT" sz="1800" i="1" dirty="0">
                <a:latin typeface="Bahnschrift SemiCondensed" panose="020B0502040204020203" pitchFamily="34" charset="0"/>
              </a:rPr>
              <a:t>E’ anche Direttore Amministrativo della ASL che ricomprende all’interno del suo territorio anche il Comune di San Soccorso.</a:t>
            </a:r>
          </a:p>
          <a:p>
            <a:r>
              <a:rPr lang="it-IT" sz="1800" i="1" dirty="0">
                <a:latin typeface="Bahnschrift SemiCondensed" panose="020B0502040204020203" pitchFamily="34" charset="0"/>
              </a:rPr>
              <a:t>Presso la ASL sta partecipando ad una riunione che ha ad oggetto: «localizzazione del sito più idoneo a realizzare il nuovo Pronto Soccorso».</a:t>
            </a: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420586"/>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378662"/>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2958" y="5601632"/>
            <a:ext cx="1390650" cy="493713"/>
          </a:xfrm>
          <a:prstGeom prst="rect">
            <a:avLst/>
          </a:prstGeom>
          <a:solidFill>
            <a:schemeClr val="bg1"/>
          </a:solidFill>
          <a:ln>
            <a:solidFill>
              <a:schemeClr val="accent1"/>
            </a:solidFill>
          </a:ln>
          <a:effectLst/>
        </p:spPr>
      </p:pic>
      <p:pic>
        <p:nvPicPr>
          <p:cNvPr id="39" name="Immagine 38">
            <a:extLst>
              <a:ext uri="{FF2B5EF4-FFF2-40B4-BE49-F238E27FC236}">
                <a16:creationId xmlns:a16="http://schemas.microsoft.com/office/drawing/2014/main" xmlns="" id="{E7D6BA81-E8A8-452F-AD2D-3FEBB74675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8658" y="483007"/>
            <a:ext cx="830138" cy="830138"/>
          </a:xfrm>
          <a:prstGeom prst="rect">
            <a:avLst/>
          </a:prstGeom>
        </p:spPr>
      </p:pic>
      <p:sp>
        <p:nvSpPr>
          <p:cNvPr id="40" name="Ovale 39">
            <a:extLst>
              <a:ext uri="{FF2B5EF4-FFF2-40B4-BE49-F238E27FC236}">
                <a16:creationId xmlns:a16="http://schemas.microsoft.com/office/drawing/2014/main" xmlns="" id="{D3A57A92-0CB5-4848-B936-C57AB9F027C3}"/>
              </a:ext>
            </a:extLst>
          </p:cNvPr>
          <p:cNvSpPr/>
          <p:nvPr/>
        </p:nvSpPr>
        <p:spPr>
          <a:xfrm>
            <a:off x="3923199" y="47416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500930"/>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753271"/>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sp>
        <p:nvSpPr>
          <p:cNvPr id="43" name="Rettangolo 42">
            <a:extLst>
              <a:ext uri="{FF2B5EF4-FFF2-40B4-BE49-F238E27FC236}">
                <a16:creationId xmlns:a16="http://schemas.microsoft.com/office/drawing/2014/main" xmlns="" id="{C71CE151-B083-4CED-B4FE-A4B2C50F22DA}"/>
              </a:ext>
            </a:extLst>
          </p:cNvPr>
          <p:cNvSpPr/>
          <p:nvPr/>
        </p:nvSpPr>
        <p:spPr>
          <a:xfrm>
            <a:off x="5015153" y="1420346"/>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pic>
        <p:nvPicPr>
          <p:cNvPr id="5" name="Immagine 4">
            <a:extLst>
              <a:ext uri="{FF2B5EF4-FFF2-40B4-BE49-F238E27FC236}">
                <a16:creationId xmlns:a16="http://schemas.microsoft.com/office/drawing/2014/main" xmlns="" id="{F9F20A91-8D9F-474A-93DB-1FA0BF54F6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2174" y="3538965"/>
            <a:ext cx="914238" cy="914238"/>
          </a:xfrm>
          <a:prstGeom prst="rect">
            <a:avLst/>
          </a:prstGeom>
        </p:spPr>
      </p:pic>
      <p:pic>
        <p:nvPicPr>
          <p:cNvPr id="28" name="Immagine 27">
            <a:extLst>
              <a:ext uri="{FF2B5EF4-FFF2-40B4-BE49-F238E27FC236}">
                <a16:creationId xmlns:a16="http://schemas.microsoft.com/office/drawing/2014/main" xmlns="" id="{E8897EE5-9BA2-49EB-A376-047734C203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7770" y="5446255"/>
            <a:ext cx="830138" cy="830138"/>
          </a:xfrm>
          <a:prstGeom prst="rect">
            <a:avLst/>
          </a:prstGeom>
        </p:spPr>
      </p:pic>
      <p:sp>
        <p:nvSpPr>
          <p:cNvPr id="33" name="CasellaDiTesto 32">
            <a:extLst>
              <a:ext uri="{FF2B5EF4-FFF2-40B4-BE49-F238E27FC236}">
                <a16:creationId xmlns:a16="http://schemas.microsoft.com/office/drawing/2014/main" xmlns="" id="{4EB981E2-9403-44F9-AFC5-A0310F4B8A69}"/>
              </a:ext>
            </a:extLst>
          </p:cNvPr>
          <p:cNvSpPr txBox="1"/>
          <p:nvPr/>
        </p:nvSpPr>
        <p:spPr>
          <a:xfrm>
            <a:off x="6709316" y="3302555"/>
            <a:ext cx="5280756"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it-IT" sz="1800" b="1" dirty="0">
                <a:solidFill>
                  <a:srgbClr val="C00000"/>
                </a:solidFill>
                <a:latin typeface="Bahnschrift Light SemiCondensed" panose="020B0502040204020203" pitchFamily="34" charset="0"/>
              </a:rPr>
              <a:t>Viene innescato quando l’Agente pubblico agisce, decide o gestisce le informazioni in modo tale da non riuscire più a salvaguardare tutti gli interessi primari in gioco</a:t>
            </a:r>
          </a:p>
        </p:txBody>
      </p:sp>
      <p:pic>
        <p:nvPicPr>
          <p:cNvPr id="36" name="Picture 2">
            <a:extLst>
              <a:ext uri="{FF2B5EF4-FFF2-40B4-BE49-F238E27FC236}">
                <a16:creationId xmlns:a16="http://schemas.microsoft.com/office/drawing/2014/main" xmlns="" id="{2A39C10B-085B-4AA4-B247-0B175337B1D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0000" t="102" r="5268" b="49948"/>
          <a:stretch/>
        </p:blipFill>
        <p:spPr bwMode="auto">
          <a:xfrm>
            <a:off x="9530130" y="4866792"/>
            <a:ext cx="2598776"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ttangolo 37">
            <a:extLst>
              <a:ext uri="{FF2B5EF4-FFF2-40B4-BE49-F238E27FC236}">
                <a16:creationId xmlns:a16="http://schemas.microsoft.com/office/drawing/2014/main" xmlns="" id="{C6AA8A66-0B75-41DF-917D-4B672CAB3DF9}"/>
              </a:ext>
            </a:extLst>
          </p:cNvPr>
          <p:cNvSpPr/>
          <p:nvPr/>
        </p:nvSpPr>
        <p:spPr>
          <a:xfrm>
            <a:off x="135040" y="2889510"/>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44" name="Rettangolo 43">
            <a:extLst>
              <a:ext uri="{FF2B5EF4-FFF2-40B4-BE49-F238E27FC236}">
                <a16:creationId xmlns:a16="http://schemas.microsoft.com/office/drawing/2014/main" xmlns="" id="{39245543-DE8A-47BC-B906-524F897576B1}"/>
              </a:ext>
            </a:extLst>
          </p:cNvPr>
          <p:cNvSpPr/>
          <p:nvPr/>
        </p:nvSpPr>
        <p:spPr>
          <a:xfrm>
            <a:off x="2603983" y="2872733"/>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cxnSp>
        <p:nvCxnSpPr>
          <p:cNvPr id="45" name="Connettore 2 44">
            <a:extLst>
              <a:ext uri="{FF2B5EF4-FFF2-40B4-BE49-F238E27FC236}">
                <a16:creationId xmlns:a16="http://schemas.microsoft.com/office/drawing/2014/main" xmlns="" id="{EA8BA38F-3A97-49C4-BE81-66143DC72094}"/>
              </a:ext>
            </a:extLst>
          </p:cNvPr>
          <p:cNvCxnSpPr>
            <a:endCxn id="44" idx="1"/>
          </p:cNvCxnSpPr>
          <p:nvPr/>
        </p:nvCxnSpPr>
        <p:spPr>
          <a:xfrm flipV="1">
            <a:off x="815348" y="3079256"/>
            <a:ext cx="1788635" cy="1677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6" name="Immagine 45">
            <a:extLst>
              <a:ext uri="{FF2B5EF4-FFF2-40B4-BE49-F238E27FC236}">
                <a16:creationId xmlns:a16="http://schemas.microsoft.com/office/drawing/2014/main" xmlns="" id="{AC8CD74F-0490-47E4-B789-9683E71B926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62174" y="2504789"/>
            <a:ext cx="914238" cy="914238"/>
          </a:xfrm>
          <a:prstGeom prst="rect">
            <a:avLst/>
          </a:prstGeom>
        </p:spPr>
      </p:pic>
      <p:sp>
        <p:nvSpPr>
          <p:cNvPr id="47" name="Rettangolo 46">
            <a:extLst>
              <a:ext uri="{FF2B5EF4-FFF2-40B4-BE49-F238E27FC236}">
                <a16:creationId xmlns:a16="http://schemas.microsoft.com/office/drawing/2014/main" xmlns="" id="{33A7EF09-970F-4E48-BE4D-47CB8681D9BC}"/>
              </a:ext>
            </a:extLst>
          </p:cNvPr>
          <p:cNvSpPr/>
          <p:nvPr/>
        </p:nvSpPr>
        <p:spPr>
          <a:xfrm>
            <a:off x="87760" y="1629594"/>
            <a:ext cx="3190136" cy="2972115"/>
          </a:xfrm>
          <a:prstGeom prst="rect">
            <a:avLst/>
          </a:prstGeom>
          <a:noFill/>
          <a:ln w="571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50" name="CasellaDiTesto 49">
            <a:extLst>
              <a:ext uri="{FF2B5EF4-FFF2-40B4-BE49-F238E27FC236}">
                <a16:creationId xmlns:a16="http://schemas.microsoft.com/office/drawing/2014/main" xmlns="" id="{FF363C14-61C8-4316-9065-6B114A8D1AF6}"/>
              </a:ext>
            </a:extLst>
          </p:cNvPr>
          <p:cNvSpPr txBox="1"/>
          <p:nvPr/>
        </p:nvSpPr>
        <p:spPr>
          <a:xfrm>
            <a:off x="135040" y="2120069"/>
            <a:ext cx="1224136"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4400" dirty="0">
                <a:solidFill>
                  <a:srgbClr val="C00000"/>
                </a:solidFill>
                <a:latin typeface="Bahnschrift SemiBold SemiConden" panose="020B0502040204020203" pitchFamily="34" charset="0"/>
              </a:rPr>
              <a:t>ASL</a:t>
            </a:r>
          </a:p>
        </p:txBody>
      </p:sp>
      <p:sp>
        <p:nvSpPr>
          <p:cNvPr id="54" name="Stella a 8 punte 53">
            <a:extLst>
              <a:ext uri="{FF2B5EF4-FFF2-40B4-BE49-F238E27FC236}">
                <a16:creationId xmlns:a16="http://schemas.microsoft.com/office/drawing/2014/main" xmlns="" id="{F7E0419A-5C30-4F57-8666-62E8F80FBB6A}"/>
              </a:ext>
            </a:extLst>
          </p:cNvPr>
          <p:cNvSpPr/>
          <p:nvPr/>
        </p:nvSpPr>
        <p:spPr>
          <a:xfrm>
            <a:off x="92081" y="1707814"/>
            <a:ext cx="581459" cy="603599"/>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Bahnschrift SemiBold SemiConden" panose="020B0502040204020203" pitchFamily="34" charset="0"/>
              </a:rPr>
              <a:t>1</a:t>
            </a:r>
          </a:p>
        </p:txBody>
      </p:sp>
      <p:sp>
        <p:nvSpPr>
          <p:cNvPr id="55" name="Stella a 8 punte 54">
            <a:extLst>
              <a:ext uri="{FF2B5EF4-FFF2-40B4-BE49-F238E27FC236}">
                <a16:creationId xmlns:a16="http://schemas.microsoft.com/office/drawing/2014/main" xmlns="" id="{48515498-8D6C-40D5-9C61-2F101B5FFF2A}"/>
              </a:ext>
            </a:extLst>
          </p:cNvPr>
          <p:cNvSpPr/>
          <p:nvPr/>
        </p:nvSpPr>
        <p:spPr>
          <a:xfrm>
            <a:off x="2700054" y="1707815"/>
            <a:ext cx="581459" cy="603599"/>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Bahnschrift SemiBold SemiConden" panose="020B0502040204020203" pitchFamily="34" charset="0"/>
              </a:rPr>
              <a:t>2</a:t>
            </a:r>
          </a:p>
        </p:txBody>
      </p:sp>
      <p:cxnSp>
        <p:nvCxnSpPr>
          <p:cNvPr id="56" name="Connettore diritto 55">
            <a:extLst>
              <a:ext uri="{FF2B5EF4-FFF2-40B4-BE49-F238E27FC236}">
                <a16:creationId xmlns:a16="http://schemas.microsoft.com/office/drawing/2014/main" xmlns="" id="{9F9580D8-7844-4D26-88B0-3420DC7573BA}"/>
              </a:ext>
            </a:extLst>
          </p:cNvPr>
          <p:cNvCxnSpPr>
            <a:stCxn id="50" idx="2"/>
          </p:cNvCxnSpPr>
          <p:nvPr/>
        </p:nvCxnSpPr>
        <p:spPr>
          <a:xfrm>
            <a:off x="747108" y="2889510"/>
            <a:ext cx="872185" cy="649455"/>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Connettore diritto 56">
            <a:extLst>
              <a:ext uri="{FF2B5EF4-FFF2-40B4-BE49-F238E27FC236}">
                <a16:creationId xmlns:a16="http://schemas.microsoft.com/office/drawing/2014/main" xmlns="" id="{C733D6ED-AFD5-4047-B5DC-FE67F166756A}"/>
              </a:ext>
            </a:extLst>
          </p:cNvPr>
          <p:cNvCxnSpPr>
            <a:cxnSpLocks/>
          </p:cNvCxnSpPr>
          <p:nvPr/>
        </p:nvCxnSpPr>
        <p:spPr>
          <a:xfrm flipV="1">
            <a:off x="1619293" y="2850301"/>
            <a:ext cx="772387" cy="688664"/>
          </a:xfrm>
          <a:prstGeom prst="line">
            <a:avLst/>
          </a:prstGeom>
        </p:spPr>
        <p:style>
          <a:lnRef idx="1">
            <a:schemeClr val="accent1"/>
          </a:lnRef>
          <a:fillRef idx="0">
            <a:schemeClr val="accent1"/>
          </a:fillRef>
          <a:effectRef idx="0">
            <a:schemeClr val="accent1"/>
          </a:effectRef>
          <a:fontRef idx="minor">
            <a:schemeClr val="tx1"/>
          </a:fontRef>
        </p:style>
      </p:cxnSp>
      <p:sp>
        <p:nvSpPr>
          <p:cNvPr id="48" name="Per 47"/>
          <p:cNvSpPr/>
          <p:nvPr/>
        </p:nvSpPr>
        <p:spPr>
          <a:xfrm>
            <a:off x="0" y="2648360"/>
            <a:ext cx="914400" cy="914400"/>
          </a:xfrm>
          <a:prstGeom prst="mathMultiply">
            <a:avLst>
              <a:gd name="adj1" fmla="val 12230"/>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3810122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xmlns="" id="{41640548-1C29-44BC-9DB6-9D1E30582C5A}"/>
              </a:ext>
            </a:extLst>
          </p:cNvPr>
          <p:cNvSpPr txBox="1"/>
          <p:nvPr/>
        </p:nvSpPr>
        <p:spPr>
          <a:xfrm>
            <a:off x="9605382" y="395587"/>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sp>
        <p:nvSpPr>
          <p:cNvPr id="9" name="Ovale 8">
            <a:extLst>
              <a:ext uri="{FF2B5EF4-FFF2-40B4-BE49-F238E27FC236}">
                <a16:creationId xmlns:a16="http://schemas.microsoft.com/office/drawing/2014/main" xmlns="" id="{DBF056E9-60E9-4AA8-AF86-A30AD9EDB8F4}"/>
              </a:ext>
            </a:extLst>
          </p:cNvPr>
          <p:cNvSpPr/>
          <p:nvPr/>
        </p:nvSpPr>
        <p:spPr>
          <a:xfrm>
            <a:off x="3862368" y="186274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433055"/>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2889510"/>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544" y="2151568"/>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50" y="3659002"/>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ttangolo 13">
            <a:extLst>
              <a:ext uri="{FF2B5EF4-FFF2-40B4-BE49-F238E27FC236}">
                <a16:creationId xmlns:a16="http://schemas.microsoft.com/office/drawing/2014/main" xmlns="" id="{0AFFC798-7006-451D-A676-8720F43C97F0}"/>
              </a:ext>
            </a:extLst>
          </p:cNvPr>
          <p:cNvSpPr/>
          <p:nvPr/>
        </p:nvSpPr>
        <p:spPr>
          <a:xfrm>
            <a:off x="3311092" y="261442"/>
            <a:ext cx="2897423" cy="6445005"/>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27" name="CasellaDiTesto 26">
            <a:extLst>
              <a:ext uri="{FF2B5EF4-FFF2-40B4-BE49-F238E27FC236}">
                <a16:creationId xmlns:a16="http://schemas.microsoft.com/office/drawing/2014/main" xmlns="" id="{05DAB8AD-5384-4A8F-BACE-EEC036CF7222}"/>
              </a:ext>
            </a:extLst>
          </p:cNvPr>
          <p:cNvSpPr txBox="1"/>
          <p:nvPr/>
        </p:nvSpPr>
        <p:spPr>
          <a:xfrm>
            <a:off x="6709316" y="918807"/>
            <a:ext cx="5280756"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1800" i="1" dirty="0">
                <a:latin typeface="Bahnschrift SemiCondensed" panose="020B0502040204020203" pitchFamily="34" charset="0"/>
              </a:rPr>
              <a:t>Il dottor Arlecchino è Assessore presso il Comune di San Soccorso, una città che conta circa 35.000 abitanti.</a:t>
            </a:r>
          </a:p>
          <a:p>
            <a:r>
              <a:rPr lang="it-IT" sz="1800" i="1" dirty="0">
                <a:latin typeface="Bahnschrift SemiCondensed" panose="020B0502040204020203" pitchFamily="34" charset="0"/>
              </a:rPr>
              <a:t>E’ anche Direttore Amministrativo della ASL che ricomprende all’interno del suo territorio anche il Comune di San Soccorso.</a:t>
            </a:r>
          </a:p>
          <a:p>
            <a:r>
              <a:rPr lang="it-IT" sz="1800" i="1" dirty="0">
                <a:latin typeface="Bahnschrift SemiCondensed" panose="020B0502040204020203" pitchFamily="34" charset="0"/>
              </a:rPr>
              <a:t>Presso la ASL sta partecipando ad una riunione che ha ad oggetto: «localizzazione del sito più idoneo a realizzare il nuovo Pronto Soccorso».</a:t>
            </a: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420586"/>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378662"/>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958" y="5601632"/>
            <a:ext cx="1390650" cy="493713"/>
          </a:xfrm>
          <a:prstGeom prst="rect">
            <a:avLst/>
          </a:prstGeom>
          <a:solidFill>
            <a:schemeClr val="bg1"/>
          </a:solidFill>
          <a:ln>
            <a:solidFill>
              <a:schemeClr val="accent1"/>
            </a:solidFill>
          </a:ln>
          <a:effectLst/>
        </p:spPr>
      </p:pic>
      <p:sp>
        <p:nvSpPr>
          <p:cNvPr id="32" name="Rettangolo 31">
            <a:extLst>
              <a:ext uri="{FF2B5EF4-FFF2-40B4-BE49-F238E27FC236}">
                <a16:creationId xmlns:a16="http://schemas.microsoft.com/office/drawing/2014/main" xmlns="" id="{FE17DCB5-7170-4D4E-8D65-B84C2DD17A00}"/>
              </a:ext>
            </a:extLst>
          </p:cNvPr>
          <p:cNvSpPr/>
          <p:nvPr/>
        </p:nvSpPr>
        <p:spPr>
          <a:xfrm>
            <a:off x="5344624" y="5653694"/>
            <a:ext cx="680308" cy="413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IS</a:t>
            </a:r>
          </a:p>
        </p:txBody>
      </p:sp>
      <p:sp>
        <p:nvSpPr>
          <p:cNvPr id="34" name="Rettangolo 33">
            <a:extLst>
              <a:ext uri="{FF2B5EF4-FFF2-40B4-BE49-F238E27FC236}">
                <a16:creationId xmlns:a16="http://schemas.microsoft.com/office/drawing/2014/main" xmlns="" id="{0E098ABE-7346-4AA9-882C-F29258E78611}"/>
              </a:ext>
            </a:extLst>
          </p:cNvPr>
          <p:cNvSpPr/>
          <p:nvPr/>
        </p:nvSpPr>
        <p:spPr>
          <a:xfrm>
            <a:off x="5383313" y="3680833"/>
            <a:ext cx="680308" cy="413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IS</a:t>
            </a:r>
          </a:p>
        </p:txBody>
      </p:sp>
      <p:pic>
        <p:nvPicPr>
          <p:cNvPr id="39" name="Immagine 38">
            <a:extLst>
              <a:ext uri="{FF2B5EF4-FFF2-40B4-BE49-F238E27FC236}">
                <a16:creationId xmlns:a16="http://schemas.microsoft.com/office/drawing/2014/main" xmlns="" id="{E7D6BA81-E8A8-452F-AD2D-3FEBB74675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658" y="483007"/>
            <a:ext cx="830138" cy="830138"/>
          </a:xfrm>
          <a:prstGeom prst="rect">
            <a:avLst/>
          </a:prstGeom>
        </p:spPr>
      </p:pic>
      <p:sp>
        <p:nvSpPr>
          <p:cNvPr id="40" name="Ovale 39">
            <a:extLst>
              <a:ext uri="{FF2B5EF4-FFF2-40B4-BE49-F238E27FC236}">
                <a16:creationId xmlns:a16="http://schemas.microsoft.com/office/drawing/2014/main" xmlns="" id="{D3A57A92-0CB5-4848-B936-C57AB9F027C3}"/>
              </a:ext>
            </a:extLst>
          </p:cNvPr>
          <p:cNvSpPr/>
          <p:nvPr/>
        </p:nvSpPr>
        <p:spPr>
          <a:xfrm>
            <a:off x="3923199" y="47416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500930"/>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753271"/>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sp>
        <p:nvSpPr>
          <p:cNvPr id="43" name="Rettangolo 42">
            <a:extLst>
              <a:ext uri="{FF2B5EF4-FFF2-40B4-BE49-F238E27FC236}">
                <a16:creationId xmlns:a16="http://schemas.microsoft.com/office/drawing/2014/main" xmlns="" id="{C71CE151-B083-4CED-B4FE-A4B2C50F22DA}"/>
              </a:ext>
            </a:extLst>
          </p:cNvPr>
          <p:cNvSpPr/>
          <p:nvPr/>
        </p:nvSpPr>
        <p:spPr>
          <a:xfrm>
            <a:off x="5015153" y="1420346"/>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pic>
        <p:nvPicPr>
          <p:cNvPr id="5" name="Immagine 4">
            <a:extLst>
              <a:ext uri="{FF2B5EF4-FFF2-40B4-BE49-F238E27FC236}">
                <a16:creationId xmlns:a16="http://schemas.microsoft.com/office/drawing/2014/main" xmlns="" id="{F9F20A91-8D9F-474A-93DB-1FA0BF54F6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2174" y="3538965"/>
            <a:ext cx="914238" cy="914238"/>
          </a:xfrm>
          <a:prstGeom prst="rect">
            <a:avLst/>
          </a:prstGeom>
        </p:spPr>
      </p:pic>
      <p:pic>
        <p:nvPicPr>
          <p:cNvPr id="28" name="Immagine 27">
            <a:extLst>
              <a:ext uri="{FF2B5EF4-FFF2-40B4-BE49-F238E27FC236}">
                <a16:creationId xmlns:a16="http://schemas.microsoft.com/office/drawing/2014/main" xmlns="" id="{E8897EE5-9BA2-49EB-A376-047734C203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7770" y="5446255"/>
            <a:ext cx="830138" cy="830138"/>
          </a:xfrm>
          <a:prstGeom prst="rect">
            <a:avLst/>
          </a:prstGeom>
        </p:spPr>
      </p:pic>
      <p:sp>
        <p:nvSpPr>
          <p:cNvPr id="33" name="CasellaDiTesto 32">
            <a:extLst>
              <a:ext uri="{FF2B5EF4-FFF2-40B4-BE49-F238E27FC236}">
                <a16:creationId xmlns:a16="http://schemas.microsoft.com/office/drawing/2014/main" xmlns="" id="{4EB981E2-9403-44F9-AFC5-A0310F4B8A69}"/>
              </a:ext>
            </a:extLst>
          </p:cNvPr>
          <p:cNvSpPr txBox="1"/>
          <p:nvPr/>
        </p:nvSpPr>
        <p:spPr>
          <a:xfrm>
            <a:off x="6692498" y="3319746"/>
            <a:ext cx="5280756"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it-IT" sz="1800" b="1" dirty="0">
                <a:solidFill>
                  <a:srgbClr val="C00000"/>
                </a:solidFill>
                <a:latin typeface="Bahnschrift Light SemiCondensed" panose="020B0502040204020203" pitchFamily="34" charset="0"/>
              </a:rPr>
              <a:t>Viene chiamata «INCOMPATIBILITA’» questa particolare condizione dell’Agente in cui se egli promuove correttamente l’interesse primario di un Principale, reca pregiudizio all’interesse primario dell’altro Principale.</a:t>
            </a:r>
          </a:p>
        </p:txBody>
      </p:sp>
      <p:pic>
        <p:nvPicPr>
          <p:cNvPr id="36" name="Picture 2">
            <a:extLst>
              <a:ext uri="{FF2B5EF4-FFF2-40B4-BE49-F238E27FC236}">
                <a16:creationId xmlns:a16="http://schemas.microsoft.com/office/drawing/2014/main" xmlns="" id="{2A39C10B-085B-4AA4-B247-0B175337B1D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0000" t="102" r="5268" b="49948"/>
          <a:stretch/>
        </p:blipFill>
        <p:spPr bwMode="auto">
          <a:xfrm>
            <a:off x="9530130" y="4866792"/>
            <a:ext cx="2598776"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ttangolo 37">
            <a:extLst>
              <a:ext uri="{FF2B5EF4-FFF2-40B4-BE49-F238E27FC236}">
                <a16:creationId xmlns:a16="http://schemas.microsoft.com/office/drawing/2014/main" xmlns="" id="{C6AA8A66-0B75-41DF-917D-4B672CAB3DF9}"/>
              </a:ext>
            </a:extLst>
          </p:cNvPr>
          <p:cNvSpPr/>
          <p:nvPr/>
        </p:nvSpPr>
        <p:spPr>
          <a:xfrm>
            <a:off x="135040" y="2889510"/>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44" name="Rettangolo 43">
            <a:extLst>
              <a:ext uri="{FF2B5EF4-FFF2-40B4-BE49-F238E27FC236}">
                <a16:creationId xmlns:a16="http://schemas.microsoft.com/office/drawing/2014/main" xmlns="" id="{39245543-DE8A-47BC-B906-524F897576B1}"/>
              </a:ext>
            </a:extLst>
          </p:cNvPr>
          <p:cNvSpPr/>
          <p:nvPr/>
        </p:nvSpPr>
        <p:spPr>
          <a:xfrm>
            <a:off x="2603983" y="2872733"/>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cxnSp>
        <p:nvCxnSpPr>
          <p:cNvPr id="45" name="Connettore 2 44">
            <a:extLst>
              <a:ext uri="{FF2B5EF4-FFF2-40B4-BE49-F238E27FC236}">
                <a16:creationId xmlns:a16="http://schemas.microsoft.com/office/drawing/2014/main" xmlns="" id="{EA8BA38F-3A97-49C4-BE81-66143DC72094}"/>
              </a:ext>
            </a:extLst>
          </p:cNvPr>
          <p:cNvCxnSpPr>
            <a:endCxn id="44" idx="1"/>
          </p:cNvCxnSpPr>
          <p:nvPr/>
        </p:nvCxnSpPr>
        <p:spPr>
          <a:xfrm flipV="1">
            <a:off x="815348" y="3079256"/>
            <a:ext cx="1788635" cy="1677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6" name="Immagine 45">
            <a:extLst>
              <a:ext uri="{FF2B5EF4-FFF2-40B4-BE49-F238E27FC236}">
                <a16:creationId xmlns:a16="http://schemas.microsoft.com/office/drawing/2014/main" xmlns="" id="{AC8CD74F-0490-47E4-B789-9683E71B92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2174" y="2504789"/>
            <a:ext cx="914238" cy="914238"/>
          </a:xfrm>
          <a:prstGeom prst="rect">
            <a:avLst/>
          </a:prstGeom>
        </p:spPr>
      </p:pic>
      <p:sp>
        <p:nvSpPr>
          <p:cNvPr id="47" name="Rettangolo 46">
            <a:extLst>
              <a:ext uri="{FF2B5EF4-FFF2-40B4-BE49-F238E27FC236}">
                <a16:creationId xmlns:a16="http://schemas.microsoft.com/office/drawing/2014/main" xmlns="" id="{CEBE2539-BFD6-47F0-947E-6CF9DF12C490}"/>
              </a:ext>
            </a:extLst>
          </p:cNvPr>
          <p:cNvSpPr/>
          <p:nvPr/>
        </p:nvSpPr>
        <p:spPr>
          <a:xfrm>
            <a:off x="87760" y="1629594"/>
            <a:ext cx="3190136" cy="2972115"/>
          </a:xfrm>
          <a:prstGeom prst="rect">
            <a:avLst/>
          </a:prstGeom>
          <a:noFill/>
          <a:ln w="571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2" name="CasellaDiTesto 1">
            <a:extLst>
              <a:ext uri="{FF2B5EF4-FFF2-40B4-BE49-F238E27FC236}">
                <a16:creationId xmlns:a16="http://schemas.microsoft.com/office/drawing/2014/main" xmlns="" id="{DD6521F7-42CA-4418-AE20-00B61A786DF8}"/>
              </a:ext>
            </a:extLst>
          </p:cNvPr>
          <p:cNvSpPr txBox="1"/>
          <p:nvPr/>
        </p:nvSpPr>
        <p:spPr>
          <a:xfrm>
            <a:off x="299308" y="4371155"/>
            <a:ext cx="2736304" cy="76944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it-IT" b="1" dirty="0">
                <a:solidFill>
                  <a:srgbClr val="C00000"/>
                </a:solidFill>
                <a:latin typeface="Bahnschrift SemiBold SemiConden" panose="020B0502040204020203" pitchFamily="34" charset="0"/>
              </a:rPr>
              <a:t>L’Agente è INCOMPATIBILE</a:t>
            </a:r>
          </a:p>
        </p:txBody>
      </p:sp>
      <p:sp>
        <p:nvSpPr>
          <p:cNvPr id="48" name="CasellaDiTesto 47">
            <a:extLst>
              <a:ext uri="{FF2B5EF4-FFF2-40B4-BE49-F238E27FC236}">
                <a16:creationId xmlns:a16="http://schemas.microsoft.com/office/drawing/2014/main" xmlns="" id="{F83DAA9B-23D5-408A-8C0E-2DCECDD09C26}"/>
              </a:ext>
            </a:extLst>
          </p:cNvPr>
          <p:cNvSpPr txBox="1"/>
          <p:nvPr/>
        </p:nvSpPr>
        <p:spPr>
          <a:xfrm>
            <a:off x="135040" y="2120069"/>
            <a:ext cx="1224136"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4400" dirty="0">
                <a:solidFill>
                  <a:srgbClr val="C00000"/>
                </a:solidFill>
                <a:latin typeface="Bahnschrift SemiBold SemiConden" panose="020B0502040204020203" pitchFamily="34" charset="0"/>
              </a:rPr>
              <a:t>ASL</a:t>
            </a:r>
          </a:p>
        </p:txBody>
      </p:sp>
      <p:sp>
        <p:nvSpPr>
          <p:cNvPr id="52" name="Stella a 8 punte 51">
            <a:extLst>
              <a:ext uri="{FF2B5EF4-FFF2-40B4-BE49-F238E27FC236}">
                <a16:creationId xmlns:a16="http://schemas.microsoft.com/office/drawing/2014/main" xmlns="" id="{63DC17B4-AFF2-48B0-B87E-E50C042327DC}"/>
              </a:ext>
            </a:extLst>
          </p:cNvPr>
          <p:cNvSpPr/>
          <p:nvPr/>
        </p:nvSpPr>
        <p:spPr>
          <a:xfrm>
            <a:off x="92081" y="1707814"/>
            <a:ext cx="581459" cy="603599"/>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Bahnschrift SemiBold SemiConden" panose="020B0502040204020203" pitchFamily="34" charset="0"/>
              </a:rPr>
              <a:t>1</a:t>
            </a:r>
          </a:p>
        </p:txBody>
      </p:sp>
      <p:sp>
        <p:nvSpPr>
          <p:cNvPr id="53" name="Stella a 8 punte 52">
            <a:extLst>
              <a:ext uri="{FF2B5EF4-FFF2-40B4-BE49-F238E27FC236}">
                <a16:creationId xmlns:a16="http://schemas.microsoft.com/office/drawing/2014/main" xmlns="" id="{A7023B07-38B5-4FA8-8D51-04DDF24F9DC6}"/>
              </a:ext>
            </a:extLst>
          </p:cNvPr>
          <p:cNvSpPr/>
          <p:nvPr/>
        </p:nvSpPr>
        <p:spPr>
          <a:xfrm>
            <a:off x="2700054" y="1707815"/>
            <a:ext cx="581459" cy="603599"/>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latin typeface="Bahnschrift SemiBold SemiConden" panose="020B0502040204020203" pitchFamily="34" charset="0"/>
              </a:rPr>
              <a:t>2</a:t>
            </a:r>
          </a:p>
        </p:txBody>
      </p:sp>
      <p:cxnSp>
        <p:nvCxnSpPr>
          <p:cNvPr id="54" name="Connettore diritto 53">
            <a:extLst>
              <a:ext uri="{FF2B5EF4-FFF2-40B4-BE49-F238E27FC236}">
                <a16:creationId xmlns:a16="http://schemas.microsoft.com/office/drawing/2014/main" xmlns="" id="{B3DD2888-0D6B-4F25-9741-BDC007552D43}"/>
              </a:ext>
            </a:extLst>
          </p:cNvPr>
          <p:cNvCxnSpPr>
            <a:stCxn id="48" idx="2"/>
          </p:cNvCxnSpPr>
          <p:nvPr/>
        </p:nvCxnSpPr>
        <p:spPr>
          <a:xfrm>
            <a:off x="747108" y="2889510"/>
            <a:ext cx="872185" cy="649455"/>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Connettore diritto 54">
            <a:extLst>
              <a:ext uri="{FF2B5EF4-FFF2-40B4-BE49-F238E27FC236}">
                <a16:creationId xmlns:a16="http://schemas.microsoft.com/office/drawing/2014/main" xmlns="" id="{018A542E-B534-4CA5-AFD6-92E48405BC92}"/>
              </a:ext>
            </a:extLst>
          </p:cNvPr>
          <p:cNvCxnSpPr>
            <a:cxnSpLocks/>
          </p:cNvCxnSpPr>
          <p:nvPr/>
        </p:nvCxnSpPr>
        <p:spPr>
          <a:xfrm flipV="1">
            <a:off x="1619293" y="2850301"/>
            <a:ext cx="772387" cy="688664"/>
          </a:xfrm>
          <a:prstGeom prst="line">
            <a:avLst/>
          </a:prstGeom>
        </p:spPr>
        <p:style>
          <a:lnRef idx="1">
            <a:schemeClr val="accent1"/>
          </a:lnRef>
          <a:fillRef idx="0">
            <a:schemeClr val="accent1"/>
          </a:fillRef>
          <a:effectRef idx="0">
            <a:schemeClr val="accent1"/>
          </a:effectRef>
          <a:fontRef idx="minor">
            <a:schemeClr val="tx1"/>
          </a:fontRef>
        </p:style>
      </p:cxnSp>
      <p:grpSp>
        <p:nvGrpSpPr>
          <p:cNvPr id="56" name="Gruppo 55">
            <a:extLst>
              <a:ext uri="{FF2B5EF4-FFF2-40B4-BE49-F238E27FC236}">
                <a16:creationId xmlns:a16="http://schemas.microsoft.com/office/drawing/2014/main" xmlns="" id="{C8FB5FA5-D90E-4083-B9EE-1FE24AE91F45}"/>
              </a:ext>
            </a:extLst>
          </p:cNvPr>
          <p:cNvGrpSpPr/>
          <p:nvPr/>
        </p:nvGrpSpPr>
        <p:grpSpPr>
          <a:xfrm>
            <a:off x="1701426" y="1772527"/>
            <a:ext cx="1369444" cy="1240027"/>
            <a:chOff x="1701426" y="1772527"/>
            <a:chExt cx="1369444" cy="1240027"/>
          </a:xfrm>
        </p:grpSpPr>
        <p:grpSp>
          <p:nvGrpSpPr>
            <p:cNvPr id="57" name="Gruppo 56">
              <a:extLst>
                <a:ext uri="{FF2B5EF4-FFF2-40B4-BE49-F238E27FC236}">
                  <a16:creationId xmlns:a16="http://schemas.microsoft.com/office/drawing/2014/main" xmlns="" id="{BDA8790E-8D4C-4416-82A1-F8EEBA737A39}"/>
                </a:ext>
              </a:extLst>
            </p:cNvPr>
            <p:cNvGrpSpPr/>
            <p:nvPr/>
          </p:nvGrpSpPr>
          <p:grpSpPr>
            <a:xfrm>
              <a:off x="1908796" y="1772527"/>
              <a:ext cx="965767" cy="1077774"/>
              <a:chOff x="1894000" y="1838044"/>
              <a:chExt cx="965767" cy="1077774"/>
            </a:xfrm>
          </p:grpSpPr>
          <p:pic>
            <p:nvPicPr>
              <p:cNvPr id="59" name="Immagine 58">
                <a:extLst>
                  <a:ext uri="{FF2B5EF4-FFF2-40B4-BE49-F238E27FC236}">
                    <a16:creationId xmlns:a16="http://schemas.microsoft.com/office/drawing/2014/main" xmlns="" id="{1FE51E66-E510-48F5-A3F2-E21A55DF06FC}"/>
                  </a:ext>
                </a:extLst>
              </p:cNvPr>
              <p:cNvPicPr>
                <a:picLocks noChangeAspect="1"/>
              </p:cNvPicPr>
              <p:nvPr/>
            </p:nvPicPr>
            <p:blipFill>
              <a:blip r:embed="rId9"/>
              <a:stretch>
                <a:fillRect/>
              </a:stretch>
            </p:blipFill>
            <p:spPr>
              <a:xfrm>
                <a:off x="1894000" y="1838044"/>
                <a:ext cx="965767" cy="1077774"/>
              </a:xfrm>
              <a:prstGeom prst="rect">
                <a:avLst/>
              </a:prstGeom>
            </p:spPr>
          </p:pic>
          <p:pic>
            <p:nvPicPr>
              <p:cNvPr id="60" name="Immagine 59">
                <a:extLst>
                  <a:ext uri="{FF2B5EF4-FFF2-40B4-BE49-F238E27FC236}">
                    <a16:creationId xmlns:a16="http://schemas.microsoft.com/office/drawing/2014/main" xmlns="" id="{E9C0C46B-DDFE-4475-8CBF-69F93B4E2126}"/>
                  </a:ext>
                </a:extLst>
              </p:cNvPr>
              <p:cNvPicPr>
                <a:picLocks noChangeAspect="1"/>
              </p:cNvPicPr>
              <p:nvPr/>
            </p:nvPicPr>
            <p:blipFill>
              <a:blip r:embed="rId10"/>
              <a:stretch>
                <a:fillRect/>
              </a:stretch>
            </p:blipFill>
            <p:spPr>
              <a:xfrm>
                <a:off x="2195567" y="2151568"/>
                <a:ext cx="371247" cy="371247"/>
              </a:xfrm>
              <a:prstGeom prst="rect">
                <a:avLst/>
              </a:prstGeom>
            </p:spPr>
          </p:pic>
        </p:grpSp>
        <p:sp>
          <p:nvSpPr>
            <p:cNvPr id="58" name="CasellaDiTesto 57">
              <a:extLst>
                <a:ext uri="{FF2B5EF4-FFF2-40B4-BE49-F238E27FC236}">
                  <a16:creationId xmlns:a16="http://schemas.microsoft.com/office/drawing/2014/main" xmlns="" id="{0A3C0CD0-0717-4A0A-BBE7-0BF20846018B}"/>
                </a:ext>
              </a:extLst>
            </p:cNvPr>
            <p:cNvSpPr txBox="1"/>
            <p:nvPr/>
          </p:nvSpPr>
          <p:spPr>
            <a:xfrm>
              <a:off x="1701426" y="2781722"/>
              <a:ext cx="1369444" cy="230832"/>
            </a:xfrm>
            <a:prstGeom prst="rect">
              <a:avLst/>
            </a:prstGeom>
            <a:noFill/>
          </p:spPr>
          <p:txBody>
            <a:bodyPr wrap="square" rtlCol="0">
              <a:spAutoFit/>
            </a:bodyPr>
            <a:lstStyle/>
            <a:p>
              <a:pPr algn="ctr"/>
              <a:r>
                <a:rPr lang="it-IT" sz="900" b="1" dirty="0">
                  <a:latin typeface="Bahnschrift SemiBold SemiConden" panose="020B0502040204020203" pitchFamily="34" charset="0"/>
                </a:rPr>
                <a:t>Comune di San Soccorso</a:t>
              </a:r>
            </a:p>
          </p:txBody>
        </p:sp>
      </p:grpSp>
      <p:sp>
        <p:nvSpPr>
          <p:cNvPr id="4" name="CasellaDiTesto 3">
            <a:extLst>
              <a:ext uri="{FF2B5EF4-FFF2-40B4-BE49-F238E27FC236}">
                <a16:creationId xmlns:a16="http://schemas.microsoft.com/office/drawing/2014/main" xmlns="" id="{461E2389-C2DD-43DB-A422-7EEB3670699F}"/>
              </a:ext>
            </a:extLst>
          </p:cNvPr>
          <p:cNvSpPr txBox="1"/>
          <p:nvPr/>
        </p:nvSpPr>
        <p:spPr>
          <a:xfrm>
            <a:off x="6956147" y="4797266"/>
            <a:ext cx="2598776" cy="276999"/>
          </a:xfrm>
          <a:prstGeom prst="rect">
            <a:avLst/>
          </a:prstGeom>
          <a:noFill/>
        </p:spPr>
        <p:txBody>
          <a:bodyPr wrap="square" rtlCol="0">
            <a:spAutoFit/>
          </a:bodyPr>
          <a:lstStyle/>
          <a:p>
            <a:r>
              <a:rPr lang="da-DK" sz="1200" b="1" dirty="0">
                <a:latin typeface="Bahnschrift SemiBold SemiConden" panose="020B0502040204020203" pitchFamily="34" charset="0"/>
              </a:rPr>
              <a:t>Cfr. anche Art. 14 del D.lgs 39/2013</a:t>
            </a:r>
            <a:endParaRPr lang="it-IT" sz="1200" b="1" dirty="0">
              <a:latin typeface="Bahnschrift SemiBold SemiConden" panose="020B0502040204020203" pitchFamily="34" charset="0"/>
            </a:endParaRPr>
          </a:p>
        </p:txBody>
      </p:sp>
      <p:sp>
        <p:nvSpPr>
          <p:cNvPr id="49" name="Per 48"/>
          <p:cNvSpPr/>
          <p:nvPr/>
        </p:nvSpPr>
        <p:spPr>
          <a:xfrm>
            <a:off x="21002" y="2669571"/>
            <a:ext cx="914400" cy="914400"/>
          </a:xfrm>
          <a:prstGeom prst="mathMultiply">
            <a:avLst>
              <a:gd name="adj1" fmla="val 12230"/>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6182253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102" r="5268" b="49948"/>
          <a:stretch/>
        </p:blipFill>
        <p:spPr bwMode="auto">
          <a:xfrm>
            <a:off x="8903518" y="4582307"/>
            <a:ext cx="2598776"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e 2"/>
          <p:cNvSpPr/>
          <p:nvPr/>
        </p:nvSpPr>
        <p:spPr>
          <a:xfrm>
            <a:off x="1607502" y="191683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4" name="Ovale 3"/>
          <p:cNvSpPr/>
          <p:nvPr/>
        </p:nvSpPr>
        <p:spPr>
          <a:xfrm>
            <a:off x="1703512" y="3491506"/>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sp>
        <p:nvSpPr>
          <p:cNvPr id="5" name="Ovale 4"/>
          <p:cNvSpPr/>
          <p:nvPr/>
        </p:nvSpPr>
        <p:spPr>
          <a:xfrm>
            <a:off x="1799523" y="5165482"/>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6" name="Connettore 1 5"/>
          <p:cNvCxnSpPr>
            <a:stCxn id="3" idx="4"/>
            <a:endCxn id="4" idx="0"/>
          </p:cNvCxnSpPr>
          <p:nvPr/>
        </p:nvCxnSpPr>
        <p:spPr>
          <a:xfrm>
            <a:off x="2301586" y="2943599"/>
            <a:ext cx="24385" cy="547906"/>
          </a:xfrm>
          <a:prstGeom prst="line">
            <a:avLst/>
          </a:prstGeom>
          <a:noFill/>
          <a:ln w="12700" cap="flat" cmpd="sng" algn="ctr">
            <a:solidFill>
              <a:sysClr val="windowText" lastClr="000000"/>
            </a:solidFill>
            <a:prstDash val="solid"/>
            <a:miter lim="800000"/>
          </a:ln>
          <a:effectLst/>
        </p:spPr>
      </p:cxnSp>
      <p:cxnSp>
        <p:nvCxnSpPr>
          <p:cNvPr id="7" name="Connettore 1 6"/>
          <p:cNvCxnSpPr>
            <a:stCxn id="4" idx="4"/>
            <a:endCxn id="5" idx="0"/>
          </p:cNvCxnSpPr>
          <p:nvPr/>
        </p:nvCxnSpPr>
        <p:spPr>
          <a:xfrm>
            <a:off x="2325971" y="4437113"/>
            <a:ext cx="16768" cy="728369"/>
          </a:xfrm>
          <a:prstGeom prst="line">
            <a:avLst/>
          </a:prstGeom>
          <a:noFill/>
          <a:ln w="12700" cap="flat" cmpd="sng" algn="ctr">
            <a:solidFill>
              <a:sysClr val="windowText" lastClr="000000"/>
            </a:solidFill>
            <a:prstDash val="solid"/>
            <a:miter lim="800000"/>
          </a:ln>
          <a:effectLst/>
        </p:spPr>
      </p:cxnSp>
      <p:sp>
        <p:nvSpPr>
          <p:cNvPr id="8" name="Ovale 7"/>
          <p:cNvSpPr/>
          <p:nvPr/>
        </p:nvSpPr>
        <p:spPr>
          <a:xfrm>
            <a:off x="1607502" y="530026"/>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9" name="Connettore 1 8"/>
          <p:cNvCxnSpPr>
            <a:stCxn id="8" idx="4"/>
            <a:endCxn id="3" idx="0"/>
          </p:cNvCxnSpPr>
          <p:nvPr/>
        </p:nvCxnSpPr>
        <p:spPr>
          <a:xfrm>
            <a:off x="2301585" y="1556792"/>
            <a:ext cx="0" cy="360040"/>
          </a:xfrm>
          <a:prstGeom prst="line">
            <a:avLst/>
          </a:prstGeom>
          <a:noFill/>
          <a:ln w="19050" cap="flat" cmpd="sng" algn="ctr">
            <a:solidFill>
              <a:sysClr val="windowText" lastClr="000000"/>
            </a:solidFill>
            <a:prstDash val="solid"/>
            <a:miter lim="800000"/>
          </a:ln>
          <a:effectLst/>
        </p:spPr>
      </p:cxnSp>
      <p:sp>
        <p:nvSpPr>
          <p:cNvPr id="10" name="CasellaDiTesto 9"/>
          <p:cNvSpPr txBox="1"/>
          <p:nvPr/>
        </p:nvSpPr>
        <p:spPr>
          <a:xfrm>
            <a:off x="1342678" y="837506"/>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2678" y="2205658"/>
            <a:ext cx="2090737" cy="506413"/>
          </a:xfrm>
          <a:prstGeom prst="rect">
            <a:avLst/>
          </a:prstGeom>
          <a:solidFill>
            <a:schemeClr val="bg1"/>
          </a:solidFill>
          <a:ln>
            <a:solidFill>
              <a:schemeClr val="accent1"/>
            </a:solidFill>
          </a:ln>
          <a:effectLst/>
        </p:spPr>
      </p:pic>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0453" y="3717826"/>
            <a:ext cx="162242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7405" y="5346528"/>
            <a:ext cx="1390650" cy="493713"/>
          </a:xfrm>
          <a:prstGeom prst="rect">
            <a:avLst/>
          </a:prstGeom>
          <a:solidFill>
            <a:schemeClr val="bg1"/>
          </a:solidFill>
          <a:ln>
            <a:solidFill>
              <a:schemeClr val="accent1"/>
            </a:solidFill>
          </a:ln>
          <a:effectLst/>
        </p:spPr>
      </p:pic>
      <p:pic>
        <p:nvPicPr>
          <p:cNvPr id="14" name="Immagine 13">
            <a:extLst>
              <a:ext uri="{FF2B5EF4-FFF2-40B4-BE49-F238E27FC236}">
                <a16:creationId xmlns:a16="http://schemas.microsoft.com/office/drawing/2014/main" xmlns="" id="{352283D9-74B7-4DD5-BCFC-0E4407788637}"/>
              </a:ext>
            </a:extLst>
          </p:cNvPr>
          <p:cNvPicPr>
            <a:picLocks noChangeAspect="1"/>
          </p:cNvPicPr>
          <p:nvPr/>
        </p:nvPicPr>
        <p:blipFill>
          <a:blip r:embed="rId6"/>
          <a:stretch>
            <a:fillRect/>
          </a:stretch>
        </p:blipFill>
        <p:spPr>
          <a:xfrm>
            <a:off x="497190" y="2007472"/>
            <a:ext cx="845488" cy="845488"/>
          </a:xfrm>
          <a:prstGeom prst="rect">
            <a:avLst/>
          </a:prstGeom>
        </p:spPr>
      </p:pic>
      <p:pic>
        <p:nvPicPr>
          <p:cNvPr id="15" name="Immagine 14">
            <a:extLst>
              <a:ext uri="{FF2B5EF4-FFF2-40B4-BE49-F238E27FC236}">
                <a16:creationId xmlns:a16="http://schemas.microsoft.com/office/drawing/2014/main" xmlns="" id="{1909E733-45B1-4862-A478-107F575922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190" y="3347443"/>
            <a:ext cx="864096" cy="864096"/>
          </a:xfrm>
          <a:prstGeom prst="rect">
            <a:avLst/>
          </a:prstGeom>
        </p:spPr>
      </p:pic>
      <p:pic>
        <p:nvPicPr>
          <p:cNvPr id="16" name="Immagine 15">
            <a:extLst>
              <a:ext uri="{FF2B5EF4-FFF2-40B4-BE49-F238E27FC236}">
                <a16:creationId xmlns:a16="http://schemas.microsoft.com/office/drawing/2014/main" xmlns="" id="{C86EB502-8C5D-4C3D-95EA-A1921D6A72C8}"/>
              </a:ext>
            </a:extLst>
          </p:cNvPr>
          <p:cNvPicPr>
            <a:picLocks noChangeAspect="1"/>
          </p:cNvPicPr>
          <p:nvPr/>
        </p:nvPicPr>
        <p:blipFill>
          <a:blip r:embed="rId8"/>
          <a:stretch>
            <a:fillRect/>
          </a:stretch>
        </p:blipFill>
        <p:spPr>
          <a:xfrm>
            <a:off x="497190" y="5140682"/>
            <a:ext cx="971896" cy="971896"/>
          </a:xfrm>
          <a:prstGeom prst="rect">
            <a:avLst/>
          </a:prstGeom>
        </p:spPr>
      </p:pic>
      <p:pic>
        <p:nvPicPr>
          <p:cNvPr id="17" name="Immagin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7190" y="607103"/>
            <a:ext cx="830138" cy="830138"/>
          </a:xfrm>
          <a:prstGeom prst="rect">
            <a:avLst/>
          </a:prstGeom>
        </p:spPr>
      </p:pic>
      <p:sp>
        <p:nvSpPr>
          <p:cNvPr id="18" name="CasellaDiTesto 17"/>
          <p:cNvSpPr txBox="1"/>
          <p:nvPr/>
        </p:nvSpPr>
        <p:spPr>
          <a:xfrm>
            <a:off x="4598227" y="1739345"/>
            <a:ext cx="6897579" cy="2554545"/>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it-IT" sz="2000" dirty="0">
                <a:latin typeface="Bahnschrift Light SemiCondensed" panose="020B0502040204020203" pitchFamily="34" charset="0"/>
              </a:rPr>
              <a:t>E’ un conflitto tra gli INTERESSI PRIMARI di un Principale</a:t>
            </a:r>
          </a:p>
          <a:p>
            <a:pPr marL="285750" indent="-285750">
              <a:buFont typeface="Arial" panose="020B0604020202020204" pitchFamily="34" charset="0"/>
              <a:buChar char="•"/>
            </a:pPr>
            <a:r>
              <a:rPr lang="it-IT" sz="2000" dirty="0">
                <a:latin typeface="Bahnschrift Light SemiCondensed" panose="020B0502040204020203" pitchFamily="34" charset="0"/>
              </a:rPr>
              <a:t>Si definisce ENDOGENO perché si sviluppa all’interno degli interessi primari, senza l’apporto di interessi secondari</a:t>
            </a:r>
          </a:p>
          <a:p>
            <a:pPr marL="285750" indent="-285750">
              <a:buFont typeface="Arial" panose="020B0604020202020204" pitchFamily="34" charset="0"/>
              <a:buChar char="•"/>
            </a:pPr>
            <a:r>
              <a:rPr lang="it-IT" sz="2000" dirty="0">
                <a:latin typeface="Bahnschrift Light SemiCondensed" panose="020B0502040204020203" pitchFamily="34" charset="0"/>
              </a:rPr>
              <a:t>Viene innescato quando l’Agente pubblico agisce, decide o gestisce le informazioni in modo tale da non riuscire più a salvaguardare tutti gli interessi primari in gioco</a:t>
            </a:r>
          </a:p>
          <a:p>
            <a:pPr marL="285750" indent="-285750">
              <a:buFont typeface="Arial" panose="020B0604020202020204" pitchFamily="34" charset="0"/>
              <a:buChar char="•"/>
            </a:pPr>
            <a:r>
              <a:rPr lang="it-IT" sz="2000" dirty="0">
                <a:latin typeface="Bahnschrift Light SemiCondensed" panose="020B0502040204020203" pitchFamily="34" charset="0"/>
              </a:rPr>
              <a:t>L’interesse primario all’EFFICIENZA e l’interesse primario all’IMPARZIALITA’ entrano spesso in conflitto in questo modo</a:t>
            </a:r>
          </a:p>
        </p:txBody>
      </p:sp>
      <p:sp>
        <p:nvSpPr>
          <p:cNvPr id="19" name="Titolo 1"/>
          <p:cNvSpPr txBox="1">
            <a:spLocks/>
          </p:cNvSpPr>
          <p:nvPr/>
        </p:nvSpPr>
        <p:spPr>
          <a:xfrm>
            <a:off x="4041972" y="424983"/>
            <a:ext cx="6847877" cy="8250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C00000"/>
                </a:solidFill>
                <a:latin typeface="Bahnschrift SemiBold Condensed"/>
              </a:rPr>
              <a:t>Conflitto di interessi ENDOGENO (1)</a:t>
            </a:r>
            <a:endParaRPr lang="it-IT" dirty="0">
              <a:solidFill>
                <a:prstClr val="black"/>
              </a:solidFill>
              <a:latin typeface="Bahnschrift SemiBold Condensed"/>
            </a:endParaRPr>
          </a:p>
        </p:txBody>
      </p:sp>
      <p:sp>
        <p:nvSpPr>
          <p:cNvPr id="20" name="Rettangolo 19"/>
          <p:cNvSpPr/>
          <p:nvPr/>
        </p:nvSpPr>
        <p:spPr>
          <a:xfrm>
            <a:off x="497190" y="1736813"/>
            <a:ext cx="3725808" cy="2700300"/>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21" name="Rettangolo 20"/>
          <p:cNvSpPr/>
          <p:nvPr/>
        </p:nvSpPr>
        <p:spPr>
          <a:xfrm>
            <a:off x="2555143" y="2969908"/>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4" name="Rettangolo 23"/>
          <p:cNvSpPr/>
          <p:nvPr/>
        </p:nvSpPr>
        <p:spPr>
          <a:xfrm>
            <a:off x="3361664" y="2968261"/>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Tree>
    <p:extLst>
      <p:ext uri="{BB962C8B-B14F-4D97-AF65-F5344CB8AC3E}">
        <p14:creationId xmlns:p14="http://schemas.microsoft.com/office/powerpoint/2010/main" val="406924178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102" r="5268" b="49948"/>
          <a:stretch/>
        </p:blipFill>
        <p:spPr bwMode="auto">
          <a:xfrm>
            <a:off x="8903518" y="4582307"/>
            <a:ext cx="2598776"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e 2"/>
          <p:cNvSpPr/>
          <p:nvPr/>
        </p:nvSpPr>
        <p:spPr>
          <a:xfrm>
            <a:off x="1607502" y="1916833"/>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4" name="Ovale 3"/>
          <p:cNvSpPr/>
          <p:nvPr/>
        </p:nvSpPr>
        <p:spPr>
          <a:xfrm>
            <a:off x="1703512" y="3491506"/>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sp>
        <p:nvSpPr>
          <p:cNvPr id="5" name="Ovale 4"/>
          <p:cNvSpPr/>
          <p:nvPr/>
        </p:nvSpPr>
        <p:spPr>
          <a:xfrm>
            <a:off x="1799523" y="5165482"/>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6" name="Connettore 1 5"/>
          <p:cNvCxnSpPr>
            <a:stCxn id="3" idx="4"/>
            <a:endCxn id="4" idx="0"/>
          </p:cNvCxnSpPr>
          <p:nvPr/>
        </p:nvCxnSpPr>
        <p:spPr>
          <a:xfrm>
            <a:off x="2301586" y="2943599"/>
            <a:ext cx="24385" cy="547906"/>
          </a:xfrm>
          <a:prstGeom prst="line">
            <a:avLst/>
          </a:prstGeom>
          <a:noFill/>
          <a:ln w="12700" cap="flat" cmpd="sng" algn="ctr">
            <a:solidFill>
              <a:sysClr val="windowText" lastClr="000000"/>
            </a:solidFill>
            <a:prstDash val="solid"/>
            <a:miter lim="800000"/>
          </a:ln>
          <a:effectLst/>
        </p:spPr>
      </p:cxnSp>
      <p:cxnSp>
        <p:nvCxnSpPr>
          <p:cNvPr id="7" name="Connettore 1 6"/>
          <p:cNvCxnSpPr>
            <a:stCxn id="4" idx="4"/>
            <a:endCxn id="5" idx="0"/>
          </p:cNvCxnSpPr>
          <p:nvPr/>
        </p:nvCxnSpPr>
        <p:spPr>
          <a:xfrm>
            <a:off x="2325971" y="4437113"/>
            <a:ext cx="16768" cy="728369"/>
          </a:xfrm>
          <a:prstGeom prst="line">
            <a:avLst/>
          </a:prstGeom>
          <a:noFill/>
          <a:ln w="12700" cap="flat" cmpd="sng" algn="ctr">
            <a:solidFill>
              <a:sysClr val="windowText" lastClr="000000"/>
            </a:solidFill>
            <a:prstDash val="solid"/>
            <a:miter lim="800000"/>
          </a:ln>
          <a:effectLst/>
        </p:spPr>
      </p:cxnSp>
      <p:sp>
        <p:nvSpPr>
          <p:cNvPr id="8" name="Ovale 7"/>
          <p:cNvSpPr/>
          <p:nvPr/>
        </p:nvSpPr>
        <p:spPr>
          <a:xfrm>
            <a:off x="1607502" y="530026"/>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9" name="Connettore 1 8"/>
          <p:cNvCxnSpPr>
            <a:stCxn id="8" idx="4"/>
            <a:endCxn id="3" idx="0"/>
          </p:cNvCxnSpPr>
          <p:nvPr/>
        </p:nvCxnSpPr>
        <p:spPr>
          <a:xfrm>
            <a:off x="2301585" y="1556792"/>
            <a:ext cx="0" cy="360040"/>
          </a:xfrm>
          <a:prstGeom prst="line">
            <a:avLst/>
          </a:prstGeom>
          <a:noFill/>
          <a:ln w="19050" cap="flat" cmpd="sng" algn="ctr">
            <a:solidFill>
              <a:sysClr val="windowText" lastClr="000000"/>
            </a:solidFill>
            <a:prstDash val="solid"/>
            <a:miter lim="800000"/>
          </a:ln>
          <a:effectLst/>
        </p:spPr>
      </p:cxnSp>
      <p:sp>
        <p:nvSpPr>
          <p:cNvPr id="10" name="CasellaDiTesto 9"/>
          <p:cNvSpPr txBox="1"/>
          <p:nvPr/>
        </p:nvSpPr>
        <p:spPr>
          <a:xfrm>
            <a:off x="1342678" y="837506"/>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2678" y="2205658"/>
            <a:ext cx="2090737" cy="506413"/>
          </a:xfrm>
          <a:prstGeom prst="rect">
            <a:avLst/>
          </a:prstGeom>
          <a:solidFill>
            <a:schemeClr val="bg1"/>
          </a:solidFill>
          <a:ln>
            <a:solidFill>
              <a:schemeClr val="accent1"/>
            </a:solidFill>
          </a:ln>
          <a:effectLst/>
        </p:spPr>
      </p:pic>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0453" y="3717826"/>
            <a:ext cx="162242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7405" y="5346528"/>
            <a:ext cx="1390650" cy="493713"/>
          </a:xfrm>
          <a:prstGeom prst="rect">
            <a:avLst/>
          </a:prstGeom>
          <a:solidFill>
            <a:schemeClr val="bg1"/>
          </a:solidFill>
          <a:ln>
            <a:solidFill>
              <a:schemeClr val="accent1"/>
            </a:solidFill>
          </a:ln>
          <a:effectLst/>
        </p:spPr>
      </p:pic>
      <p:pic>
        <p:nvPicPr>
          <p:cNvPr id="14" name="Immagine 13">
            <a:extLst>
              <a:ext uri="{FF2B5EF4-FFF2-40B4-BE49-F238E27FC236}">
                <a16:creationId xmlns:a16="http://schemas.microsoft.com/office/drawing/2014/main" xmlns="" id="{352283D9-74B7-4DD5-BCFC-0E4407788637}"/>
              </a:ext>
            </a:extLst>
          </p:cNvPr>
          <p:cNvPicPr>
            <a:picLocks noChangeAspect="1"/>
          </p:cNvPicPr>
          <p:nvPr/>
        </p:nvPicPr>
        <p:blipFill>
          <a:blip r:embed="rId6"/>
          <a:stretch>
            <a:fillRect/>
          </a:stretch>
        </p:blipFill>
        <p:spPr>
          <a:xfrm>
            <a:off x="497190" y="2007472"/>
            <a:ext cx="845488" cy="845488"/>
          </a:xfrm>
          <a:prstGeom prst="rect">
            <a:avLst/>
          </a:prstGeom>
        </p:spPr>
      </p:pic>
      <p:pic>
        <p:nvPicPr>
          <p:cNvPr id="15" name="Immagine 14">
            <a:extLst>
              <a:ext uri="{FF2B5EF4-FFF2-40B4-BE49-F238E27FC236}">
                <a16:creationId xmlns:a16="http://schemas.microsoft.com/office/drawing/2014/main" xmlns="" id="{1909E733-45B1-4862-A478-107F575922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190" y="3347443"/>
            <a:ext cx="864096" cy="864096"/>
          </a:xfrm>
          <a:prstGeom prst="rect">
            <a:avLst/>
          </a:prstGeom>
        </p:spPr>
      </p:pic>
      <p:pic>
        <p:nvPicPr>
          <p:cNvPr id="16" name="Immagine 15">
            <a:extLst>
              <a:ext uri="{FF2B5EF4-FFF2-40B4-BE49-F238E27FC236}">
                <a16:creationId xmlns:a16="http://schemas.microsoft.com/office/drawing/2014/main" xmlns="" id="{C86EB502-8C5D-4C3D-95EA-A1921D6A72C8}"/>
              </a:ext>
            </a:extLst>
          </p:cNvPr>
          <p:cNvPicPr>
            <a:picLocks noChangeAspect="1"/>
          </p:cNvPicPr>
          <p:nvPr/>
        </p:nvPicPr>
        <p:blipFill>
          <a:blip r:embed="rId8"/>
          <a:stretch>
            <a:fillRect/>
          </a:stretch>
        </p:blipFill>
        <p:spPr>
          <a:xfrm>
            <a:off x="497190" y="5140682"/>
            <a:ext cx="971896" cy="971896"/>
          </a:xfrm>
          <a:prstGeom prst="rect">
            <a:avLst/>
          </a:prstGeom>
        </p:spPr>
      </p:pic>
      <p:pic>
        <p:nvPicPr>
          <p:cNvPr id="17" name="Immagin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7190" y="607103"/>
            <a:ext cx="830138" cy="830138"/>
          </a:xfrm>
          <a:prstGeom prst="rect">
            <a:avLst/>
          </a:prstGeom>
        </p:spPr>
      </p:pic>
      <p:sp>
        <p:nvSpPr>
          <p:cNvPr id="18" name="CasellaDiTesto 17"/>
          <p:cNvSpPr txBox="1"/>
          <p:nvPr/>
        </p:nvSpPr>
        <p:spPr>
          <a:xfrm>
            <a:off x="4598227" y="1739345"/>
            <a:ext cx="6897579" cy="2246769"/>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it-IT" sz="2000" dirty="0">
                <a:latin typeface="Bahnschrift Light SemiCondensed" panose="020B0502040204020203" pitchFamily="34" charset="0"/>
              </a:rPr>
              <a:t>Il conflitto di interessi ENDOGENO è tipico di quei ruoli che gestiscono interessi delegati e può coinvolgere più Principali</a:t>
            </a:r>
          </a:p>
          <a:p>
            <a:pPr marL="285750" indent="-285750">
              <a:buFont typeface="Arial" panose="020B0604020202020204" pitchFamily="34" charset="0"/>
              <a:buChar char="•"/>
            </a:pPr>
            <a:r>
              <a:rPr lang="it-IT" sz="2000" dirty="0">
                <a:latin typeface="Bahnschrift Light SemiCondensed" panose="020B0502040204020203" pitchFamily="34" charset="0"/>
              </a:rPr>
              <a:t>Quindi, può essere innescato anche dal Principale delegato e può coinvolgere interessi primari del Principale delegante </a:t>
            </a:r>
          </a:p>
          <a:p>
            <a:pPr marL="285750" indent="-285750">
              <a:buFont typeface="Arial" panose="020B0604020202020204" pitchFamily="34" charset="0"/>
              <a:buChar char="•"/>
            </a:pPr>
            <a:r>
              <a:rPr lang="it-IT" sz="2000" dirty="0">
                <a:latin typeface="Bahnschrift Light SemiCondensed" panose="020B0502040204020203" pitchFamily="34" charset="0"/>
              </a:rPr>
              <a:t>Il conflitto di interessi ENDOGENO, quando si innesca, è un vicolo cieco che conduce, sempre, alla caduta di qualche interesse primario </a:t>
            </a:r>
          </a:p>
        </p:txBody>
      </p:sp>
      <p:sp>
        <p:nvSpPr>
          <p:cNvPr id="19" name="Titolo 1"/>
          <p:cNvSpPr txBox="1">
            <a:spLocks/>
          </p:cNvSpPr>
          <p:nvPr/>
        </p:nvSpPr>
        <p:spPr>
          <a:xfrm>
            <a:off x="4041972" y="424983"/>
            <a:ext cx="6847877" cy="8250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C00000"/>
                </a:solidFill>
                <a:latin typeface="Bahnschrift SemiBold Condensed"/>
              </a:rPr>
              <a:t>Conflitto di interessi ENDOGENO (2)</a:t>
            </a:r>
            <a:endParaRPr lang="it-IT" dirty="0">
              <a:solidFill>
                <a:prstClr val="black"/>
              </a:solidFill>
              <a:latin typeface="Bahnschrift SemiBold Condensed"/>
            </a:endParaRPr>
          </a:p>
        </p:txBody>
      </p:sp>
      <p:sp>
        <p:nvSpPr>
          <p:cNvPr id="20" name="Rettangolo 19"/>
          <p:cNvSpPr/>
          <p:nvPr/>
        </p:nvSpPr>
        <p:spPr>
          <a:xfrm>
            <a:off x="497190" y="424983"/>
            <a:ext cx="3365768" cy="3066522"/>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sp>
        <p:nvSpPr>
          <p:cNvPr id="21" name="Rettangolo 20"/>
          <p:cNvSpPr/>
          <p:nvPr/>
        </p:nvSpPr>
        <p:spPr>
          <a:xfrm>
            <a:off x="2707111" y="2919585"/>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4" name="Rettangolo 23"/>
          <p:cNvSpPr/>
          <p:nvPr/>
        </p:nvSpPr>
        <p:spPr>
          <a:xfrm>
            <a:off x="2750602" y="1557586"/>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Tree>
    <p:extLst>
      <p:ext uri="{BB962C8B-B14F-4D97-AF65-F5344CB8AC3E}">
        <p14:creationId xmlns:p14="http://schemas.microsoft.com/office/powerpoint/2010/main" val="216954546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96" t="115" r="52087" b="46005"/>
          <a:stretch/>
        </p:blipFill>
        <p:spPr bwMode="auto">
          <a:xfrm>
            <a:off x="766614" y="250240"/>
            <a:ext cx="10408751" cy="6255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32278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640D2E0B-14EE-4C04-A095-DA24CA4ED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094" y="765498"/>
            <a:ext cx="9290536" cy="5989372"/>
          </a:xfrm>
          <a:prstGeom prst="rect">
            <a:avLst/>
          </a:prstGeom>
          <a:effectLst/>
        </p:spPr>
      </p:pic>
      <p:sp>
        <p:nvSpPr>
          <p:cNvPr id="7" name="CasellaDiTesto 6">
            <a:extLst>
              <a:ext uri="{FF2B5EF4-FFF2-40B4-BE49-F238E27FC236}">
                <a16:creationId xmlns:a16="http://schemas.microsoft.com/office/drawing/2014/main" xmlns="" id="{41640548-1C29-44BC-9DB6-9D1E30582C5A}"/>
              </a:ext>
            </a:extLst>
          </p:cNvPr>
          <p:cNvSpPr txBox="1"/>
          <p:nvPr/>
        </p:nvSpPr>
        <p:spPr>
          <a:xfrm>
            <a:off x="9479582" y="333450"/>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pic>
        <p:nvPicPr>
          <p:cNvPr id="8" name="Picture 2">
            <a:extLst>
              <a:ext uri="{FF2B5EF4-FFF2-40B4-BE49-F238E27FC236}">
                <a16:creationId xmlns:a16="http://schemas.microsoft.com/office/drawing/2014/main" xmlns="" id="{DE39FF0E-8834-49C5-9DA4-41A9069E20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22" t="102" r="48906" b="49948"/>
          <a:stretch/>
        </p:blipFill>
        <p:spPr bwMode="auto">
          <a:xfrm>
            <a:off x="96898" y="261827"/>
            <a:ext cx="2757948"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a:extLst>
              <a:ext uri="{FF2B5EF4-FFF2-40B4-BE49-F238E27FC236}">
                <a16:creationId xmlns:a16="http://schemas.microsoft.com/office/drawing/2014/main" xmlns="" id="{EDEEEBD5-2B4C-43ED-B9AF-4313D3495531}"/>
              </a:ext>
            </a:extLst>
          </p:cNvPr>
          <p:cNvSpPr txBox="1"/>
          <p:nvPr/>
        </p:nvSpPr>
        <p:spPr>
          <a:xfrm>
            <a:off x="2782838" y="1332802"/>
            <a:ext cx="8784976" cy="4524315"/>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sz="3200" i="1" dirty="0">
                <a:latin typeface="Bahnschrift SemiCondensed" panose="020B0502040204020203" pitchFamily="34" charset="0"/>
              </a:rPr>
              <a:t>L’Azienda Sanitaria di Striminzio sullo Stretto ha appena acquistato un terreno adiacente al proprio ospedale, per ingrandire il Pronto Soccorso. </a:t>
            </a:r>
          </a:p>
          <a:p>
            <a:r>
              <a:rPr lang="it-IT" sz="3200" i="1" dirty="0">
                <a:latin typeface="Bahnschrift SemiCondensed" panose="020B0502040204020203" pitchFamily="34" charset="0"/>
              </a:rPr>
              <a:t>Era l’unico terreno disponibile. Ed è stato venduto ad un prezzo stimato da un perito.</a:t>
            </a:r>
          </a:p>
          <a:p>
            <a:r>
              <a:rPr lang="it-IT" sz="3200" i="1" dirty="0">
                <a:latin typeface="Bahnschrift SemiCondensed" panose="020B0502040204020203" pitchFamily="34" charset="0"/>
              </a:rPr>
              <a:t>Ma si da il caso che il proprietario del terreno sia il cugino del Direttore Generale dell’Azienda </a:t>
            </a:r>
          </a:p>
          <a:p>
            <a:r>
              <a:rPr lang="it-IT" sz="3200" i="1" dirty="0">
                <a:latin typeface="Bahnschrift SemiCondensed" panose="020B0502040204020203" pitchFamily="34" charset="0"/>
              </a:rPr>
              <a:t>... E già negli stretti vicoli di Striminzio la gente mormora e ipotizza loschi «Affari di Famiglia»</a:t>
            </a:r>
          </a:p>
        </p:txBody>
      </p:sp>
    </p:spTree>
    <p:extLst>
      <p:ext uri="{BB962C8B-B14F-4D97-AF65-F5344CB8AC3E}">
        <p14:creationId xmlns:p14="http://schemas.microsoft.com/office/powerpoint/2010/main" val="285473527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e 8">
            <a:extLst>
              <a:ext uri="{FF2B5EF4-FFF2-40B4-BE49-F238E27FC236}">
                <a16:creationId xmlns:a16="http://schemas.microsoft.com/office/drawing/2014/main" xmlns="" id="{DBF056E9-60E9-4AA8-AF86-A30AD9EDB8F4}"/>
              </a:ext>
            </a:extLst>
          </p:cNvPr>
          <p:cNvSpPr/>
          <p:nvPr/>
        </p:nvSpPr>
        <p:spPr>
          <a:xfrm>
            <a:off x="3862368" y="2256504"/>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P2</a:t>
            </a:r>
          </a:p>
        </p:txBody>
      </p:sp>
      <p:sp>
        <p:nvSpPr>
          <p:cNvPr id="10" name="Ovale 9">
            <a:extLst>
              <a:ext uri="{FF2B5EF4-FFF2-40B4-BE49-F238E27FC236}">
                <a16:creationId xmlns:a16="http://schemas.microsoft.com/office/drawing/2014/main" xmlns="" id="{6D1A4A9A-FF3B-485C-A784-F042674F75B1}"/>
              </a:ext>
            </a:extLst>
          </p:cNvPr>
          <p:cNvSpPr/>
          <p:nvPr/>
        </p:nvSpPr>
        <p:spPr>
          <a:xfrm>
            <a:off x="3942424" y="3826816"/>
            <a:ext cx="1244917" cy="9456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A</a:t>
            </a:r>
          </a:p>
        </p:txBody>
      </p:sp>
      <p:cxnSp>
        <p:nvCxnSpPr>
          <p:cNvPr id="11" name="Connettore 1 5">
            <a:extLst>
              <a:ext uri="{FF2B5EF4-FFF2-40B4-BE49-F238E27FC236}">
                <a16:creationId xmlns:a16="http://schemas.microsoft.com/office/drawing/2014/main" xmlns="" id="{5AC1B462-AB84-423F-BB5B-16215C845E49}"/>
              </a:ext>
            </a:extLst>
          </p:cNvPr>
          <p:cNvCxnSpPr>
            <a:cxnSpLocks/>
            <a:stCxn id="9" idx="4"/>
            <a:endCxn id="10" idx="0"/>
          </p:cNvCxnSpPr>
          <p:nvPr/>
        </p:nvCxnSpPr>
        <p:spPr>
          <a:xfrm>
            <a:off x="4556452" y="3283271"/>
            <a:ext cx="8431" cy="543545"/>
          </a:xfrm>
          <a:prstGeom prst="line">
            <a:avLst/>
          </a:prstGeom>
          <a:noFill/>
          <a:ln w="12700" cap="flat" cmpd="sng" algn="ctr">
            <a:solidFill>
              <a:sysClr val="windowText" lastClr="000000"/>
            </a:solidFill>
            <a:prstDash val="solid"/>
            <a:miter lim="800000"/>
          </a:ln>
          <a:effectLst/>
        </p:spPr>
      </p:cxnSp>
      <p:pic>
        <p:nvPicPr>
          <p:cNvPr id="12" name="Picture 3">
            <a:extLst>
              <a:ext uri="{FF2B5EF4-FFF2-40B4-BE49-F238E27FC236}">
                <a16:creationId xmlns:a16="http://schemas.microsoft.com/office/drawing/2014/main" xmlns="" id="{64AE2F99-DEB5-48DC-8997-0542E8D8A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544" y="2545329"/>
            <a:ext cx="2090737" cy="506413"/>
          </a:xfrm>
          <a:prstGeom prst="rect">
            <a:avLst/>
          </a:prstGeom>
          <a:solidFill>
            <a:schemeClr val="bg1"/>
          </a:solidFill>
          <a:ln>
            <a:solidFill>
              <a:schemeClr val="accent1"/>
            </a:solidFill>
          </a:ln>
          <a:effectLst/>
        </p:spPr>
      </p:pic>
      <p:pic>
        <p:nvPicPr>
          <p:cNvPr id="13" name="Picture 4">
            <a:extLst>
              <a:ext uri="{FF2B5EF4-FFF2-40B4-BE49-F238E27FC236}">
                <a16:creationId xmlns:a16="http://schemas.microsoft.com/office/drawing/2014/main" xmlns="" id="{4BA587AA-5ED5-4A0D-958F-3858A5EC2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50" y="4052763"/>
            <a:ext cx="15329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CasellaDiTesto 26">
            <a:extLst>
              <a:ext uri="{FF2B5EF4-FFF2-40B4-BE49-F238E27FC236}">
                <a16:creationId xmlns:a16="http://schemas.microsoft.com/office/drawing/2014/main" xmlns="" id="{05DAB8AD-5384-4A8F-BACE-EEC036CF7222}"/>
              </a:ext>
            </a:extLst>
          </p:cNvPr>
          <p:cNvSpPr txBox="1"/>
          <p:nvPr/>
        </p:nvSpPr>
        <p:spPr>
          <a:xfrm>
            <a:off x="6359066" y="1989634"/>
            <a:ext cx="5280756" cy="452431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2400" i="1" dirty="0">
                <a:latin typeface="Bahnschrift SemiCondensed" panose="020B0502040204020203" pitchFamily="34" charset="0"/>
              </a:rPr>
              <a:t>L’Azienda Sanitaria di Striminzio sullo Stretto ha appena acquistato un terreno adiacente al proprio ospedale, per ingrandire il Pronto Soccorso. </a:t>
            </a:r>
          </a:p>
          <a:p>
            <a:r>
              <a:rPr lang="it-IT" sz="2400" i="1" dirty="0">
                <a:latin typeface="Bahnschrift SemiCondensed" panose="020B0502040204020203" pitchFamily="34" charset="0"/>
              </a:rPr>
              <a:t>Era l’unico terreno disponibile. Ed è stato venduto ad un prezzo stimato da un perito.</a:t>
            </a:r>
          </a:p>
          <a:p>
            <a:r>
              <a:rPr lang="it-IT" sz="2400" i="1" dirty="0">
                <a:latin typeface="Bahnschrift SemiCondensed" panose="020B0502040204020203" pitchFamily="34" charset="0"/>
              </a:rPr>
              <a:t>Ma si da il caso che il proprietario del terreno sia il cugino del Direttore Generale dell’Azienda. </a:t>
            </a:r>
          </a:p>
          <a:p>
            <a:r>
              <a:rPr lang="it-IT" sz="2400" i="1" dirty="0">
                <a:latin typeface="Bahnschrift SemiCondensed" panose="020B0502040204020203" pitchFamily="34" charset="0"/>
              </a:rPr>
              <a:t>... E già negli stretti vicoli di Striminzio la gente mormora e ipotizza loschi «Affari di Famiglia»</a:t>
            </a:r>
          </a:p>
        </p:txBody>
      </p:sp>
      <p:sp>
        <p:nvSpPr>
          <p:cNvPr id="29" name="Ovale 28">
            <a:extLst>
              <a:ext uri="{FF2B5EF4-FFF2-40B4-BE49-F238E27FC236}">
                <a16:creationId xmlns:a16="http://schemas.microsoft.com/office/drawing/2014/main" xmlns="" id="{B1F6A435-5441-4C41-BFBF-AA29CF1F2BA1}"/>
              </a:ext>
            </a:extLst>
          </p:cNvPr>
          <p:cNvSpPr/>
          <p:nvPr/>
        </p:nvSpPr>
        <p:spPr>
          <a:xfrm>
            <a:off x="4005076" y="5814347"/>
            <a:ext cx="1086432" cy="855807"/>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Bahnschrift Light SemiCondensed"/>
                <a:ea typeface="+mn-ea"/>
                <a:cs typeface="+mn-cs"/>
              </a:rPr>
              <a:t>D</a:t>
            </a:r>
          </a:p>
        </p:txBody>
      </p:sp>
      <p:cxnSp>
        <p:nvCxnSpPr>
          <p:cNvPr id="30" name="Connettore 1 6">
            <a:extLst>
              <a:ext uri="{FF2B5EF4-FFF2-40B4-BE49-F238E27FC236}">
                <a16:creationId xmlns:a16="http://schemas.microsoft.com/office/drawing/2014/main" xmlns="" id="{0A29AE7A-14D8-4D41-9C47-64B207589D72}"/>
              </a:ext>
            </a:extLst>
          </p:cNvPr>
          <p:cNvCxnSpPr>
            <a:cxnSpLocks/>
            <a:stCxn id="10" idx="4"/>
            <a:endCxn id="29" idx="0"/>
          </p:cNvCxnSpPr>
          <p:nvPr/>
        </p:nvCxnSpPr>
        <p:spPr>
          <a:xfrm flipH="1">
            <a:off x="4548292" y="4772423"/>
            <a:ext cx="16591" cy="1041924"/>
          </a:xfrm>
          <a:prstGeom prst="line">
            <a:avLst/>
          </a:prstGeom>
          <a:noFill/>
          <a:ln w="12700" cap="flat" cmpd="sng" algn="ctr">
            <a:solidFill>
              <a:sysClr val="windowText" lastClr="000000"/>
            </a:solidFill>
            <a:prstDash val="solid"/>
            <a:miter lim="800000"/>
          </a:ln>
          <a:effectLst/>
        </p:spPr>
      </p:cxnSp>
      <p:pic>
        <p:nvPicPr>
          <p:cNvPr id="31" name="Picture 5">
            <a:extLst>
              <a:ext uri="{FF2B5EF4-FFF2-40B4-BE49-F238E27FC236}">
                <a16:creationId xmlns:a16="http://schemas.microsoft.com/office/drawing/2014/main" xmlns="" id="{9ABAAB2F-BA62-46E0-8C12-217D7785E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958" y="5995393"/>
            <a:ext cx="1390650" cy="493713"/>
          </a:xfrm>
          <a:prstGeom prst="rect">
            <a:avLst/>
          </a:prstGeom>
          <a:solidFill>
            <a:schemeClr val="bg1"/>
          </a:solidFill>
          <a:ln>
            <a:solidFill>
              <a:schemeClr val="accent1"/>
            </a:solidFill>
          </a:ln>
          <a:effectLst/>
        </p:spPr>
      </p:pic>
      <p:sp>
        <p:nvSpPr>
          <p:cNvPr id="40" name="Ovale 39">
            <a:extLst>
              <a:ext uri="{FF2B5EF4-FFF2-40B4-BE49-F238E27FC236}">
                <a16:creationId xmlns:a16="http://schemas.microsoft.com/office/drawing/2014/main" xmlns="" id="{D3A57A92-0CB5-4848-B936-C57AB9F027C3}"/>
              </a:ext>
            </a:extLst>
          </p:cNvPr>
          <p:cNvSpPr/>
          <p:nvPr/>
        </p:nvSpPr>
        <p:spPr>
          <a:xfrm>
            <a:off x="3923199" y="867925"/>
            <a:ext cx="1388167" cy="102676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Bahnschrift Light SemiCondensed"/>
                <a:ea typeface="+mn-ea"/>
                <a:cs typeface="+mn-cs"/>
              </a:rPr>
              <a:t>P1</a:t>
            </a:r>
          </a:p>
        </p:txBody>
      </p:sp>
      <p:cxnSp>
        <p:nvCxnSpPr>
          <p:cNvPr id="41" name="Connettore 1 8">
            <a:extLst>
              <a:ext uri="{FF2B5EF4-FFF2-40B4-BE49-F238E27FC236}">
                <a16:creationId xmlns:a16="http://schemas.microsoft.com/office/drawing/2014/main" xmlns="" id="{83EE2098-371E-4DB9-B78D-DE84DCCBC1CD}"/>
              </a:ext>
            </a:extLst>
          </p:cNvPr>
          <p:cNvCxnSpPr>
            <a:stCxn id="40" idx="4"/>
          </p:cNvCxnSpPr>
          <p:nvPr/>
        </p:nvCxnSpPr>
        <p:spPr>
          <a:xfrm>
            <a:off x="4617282" y="1894691"/>
            <a:ext cx="0" cy="360040"/>
          </a:xfrm>
          <a:prstGeom prst="line">
            <a:avLst/>
          </a:prstGeom>
          <a:noFill/>
          <a:ln w="19050" cap="flat" cmpd="sng" algn="ctr">
            <a:solidFill>
              <a:sysClr val="windowText" lastClr="000000"/>
            </a:solidFill>
            <a:prstDash val="solid"/>
            <a:miter lim="800000"/>
          </a:ln>
          <a:effectLst/>
        </p:spPr>
      </p:cxnSp>
      <p:sp>
        <p:nvSpPr>
          <p:cNvPr id="42" name="CasellaDiTesto 41">
            <a:extLst>
              <a:ext uri="{FF2B5EF4-FFF2-40B4-BE49-F238E27FC236}">
                <a16:creationId xmlns:a16="http://schemas.microsoft.com/office/drawing/2014/main" xmlns="" id="{5A567C7E-A79D-46EF-B971-B07E9ABC1843}"/>
              </a:ext>
            </a:extLst>
          </p:cNvPr>
          <p:cNvSpPr txBox="1"/>
          <p:nvPr/>
        </p:nvSpPr>
        <p:spPr>
          <a:xfrm>
            <a:off x="3607229" y="1147032"/>
            <a:ext cx="2020105" cy="369332"/>
          </a:xfrm>
          <a:prstGeom prst="rect">
            <a:avLst/>
          </a:prstGeom>
          <a:solidFill>
            <a:schemeClr val="bg1"/>
          </a:solidFill>
          <a:ln>
            <a:solidFill>
              <a:schemeClr val="accent1"/>
            </a:solidFill>
          </a:ln>
        </p:spPr>
        <p:txBody>
          <a:bodyPr wrap="none" rtlCol="0">
            <a:spAutoFit/>
          </a:bodyPr>
          <a:lstStyle/>
          <a:p>
            <a:pPr defTabSz="457200"/>
            <a:r>
              <a:rPr lang="it-IT" sz="1800" b="1" i="1" dirty="0">
                <a:solidFill>
                  <a:prstClr val="black"/>
                </a:solidFill>
                <a:latin typeface="Bahnschrift Light SemiCondensed"/>
              </a:rPr>
              <a:t>Principale </a:t>
            </a:r>
            <a:r>
              <a:rPr lang="it-IT" sz="1800" b="1" i="1" dirty="0">
                <a:solidFill>
                  <a:srgbClr val="C00000"/>
                </a:solidFill>
                <a:latin typeface="Bahnschrift Light SemiCondensed"/>
              </a:rPr>
              <a:t>delegante</a:t>
            </a:r>
          </a:p>
        </p:txBody>
      </p:sp>
      <p:sp>
        <p:nvSpPr>
          <p:cNvPr id="61" name="CasellaDiTesto 60">
            <a:extLst>
              <a:ext uri="{FF2B5EF4-FFF2-40B4-BE49-F238E27FC236}">
                <a16:creationId xmlns:a16="http://schemas.microsoft.com/office/drawing/2014/main" xmlns="" id="{41640548-1C29-44BC-9DB6-9D1E30582C5A}"/>
              </a:ext>
            </a:extLst>
          </p:cNvPr>
          <p:cNvSpPr txBox="1"/>
          <p:nvPr/>
        </p:nvSpPr>
        <p:spPr>
          <a:xfrm>
            <a:off x="766614" y="405458"/>
            <a:ext cx="2448272" cy="523220"/>
          </a:xfrm>
          <a:prstGeom prst="rect">
            <a:avLst/>
          </a:prstGeom>
          <a:noFill/>
        </p:spPr>
        <p:txBody>
          <a:bodyPr wrap="square" rtlCol="0">
            <a:spAutoFit/>
          </a:bodyPr>
          <a:lstStyle/>
          <a:p>
            <a:pPr algn="ctr"/>
            <a:r>
              <a:rPr lang="it-IT" sz="2800" dirty="0">
                <a:solidFill>
                  <a:srgbClr val="C00000"/>
                </a:solidFill>
                <a:latin typeface="Bahnschrift SemiCondensed" panose="020B0502040204020203" pitchFamily="34" charset="0"/>
              </a:rPr>
              <a:t>SCENARIO</a:t>
            </a:r>
          </a:p>
        </p:txBody>
      </p:sp>
      <p:sp>
        <p:nvSpPr>
          <p:cNvPr id="6" name="AutoShape 2" descr="Risultati immagini per uomo che dor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2" name="Immagin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423" y="1064553"/>
            <a:ext cx="830138" cy="830138"/>
          </a:xfrm>
          <a:prstGeom prst="rect">
            <a:avLst/>
          </a:prstGeom>
        </p:spPr>
      </p:pic>
      <p:sp>
        <p:nvSpPr>
          <p:cNvPr id="26" name="Rettangolo 25"/>
          <p:cNvSpPr/>
          <p:nvPr/>
        </p:nvSpPr>
        <p:spPr>
          <a:xfrm>
            <a:off x="4953009" y="1843459"/>
            <a:ext cx="680308" cy="41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IP</a:t>
            </a:r>
          </a:p>
        </p:txBody>
      </p:sp>
      <p:sp>
        <p:nvSpPr>
          <p:cNvPr id="28" name="Rettangolo 27"/>
          <p:cNvSpPr/>
          <p:nvPr/>
        </p:nvSpPr>
        <p:spPr>
          <a:xfrm>
            <a:off x="3430910" y="549474"/>
            <a:ext cx="2448272" cy="4464496"/>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p>
        </p:txBody>
      </p:sp>
      <p:pic>
        <p:nvPicPr>
          <p:cNvPr id="33" name="Picture 2">
            <a:extLst>
              <a:ext uri="{FF2B5EF4-FFF2-40B4-BE49-F238E27FC236}">
                <a16:creationId xmlns:a16="http://schemas.microsoft.com/office/drawing/2014/main" xmlns="" id="{DE39FF0E-8834-49C5-9DA4-41A9069E206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2" t="102" r="48906" b="49948"/>
          <a:stretch/>
        </p:blipFill>
        <p:spPr bwMode="auto">
          <a:xfrm>
            <a:off x="8903518" y="125840"/>
            <a:ext cx="2757948" cy="194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Risultati immagini per direttore general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9997"/>
          <a:stretch/>
        </p:blipFill>
        <p:spPr bwMode="auto">
          <a:xfrm>
            <a:off x="492390" y="2256504"/>
            <a:ext cx="1029258" cy="1453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59297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1824</TotalTime>
  <Words>10009</Words>
  <Application>Microsoft Office PowerPoint</Application>
  <PresentationFormat>Personalizzato</PresentationFormat>
  <Paragraphs>1034</Paragraphs>
  <Slides>135</Slides>
  <Notes>2</Notes>
  <HiddenSlides>0</HiddenSlides>
  <MMClips>0</MMClips>
  <ScaleCrop>false</ScaleCrop>
  <HeadingPairs>
    <vt:vector size="4" baseType="variant">
      <vt:variant>
        <vt:lpstr>Tema</vt:lpstr>
      </vt:variant>
      <vt:variant>
        <vt:i4>1</vt:i4>
      </vt:variant>
      <vt:variant>
        <vt:lpstr>Titoli diapositive</vt:lpstr>
      </vt:variant>
      <vt:variant>
        <vt:i4>135</vt:i4>
      </vt:variant>
    </vt:vector>
  </HeadingPairs>
  <TitlesOfParts>
    <vt:vector size="136"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Ferrarini Andrea</dc:creator>
  <cp:lastModifiedBy>Ferrarini Andrea</cp:lastModifiedBy>
  <cp:revision>143</cp:revision>
  <dcterms:created xsi:type="dcterms:W3CDTF">2019-10-17T09:16:31Z</dcterms:created>
  <dcterms:modified xsi:type="dcterms:W3CDTF">2019-11-14T08:02:18Z</dcterms:modified>
</cp:coreProperties>
</file>